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64" r:id="rId4"/>
    <p:sldId id="265" r:id="rId5"/>
    <p:sldId id="266" r:id="rId6"/>
    <p:sldId id="275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500" autoAdjust="0"/>
    <p:restoredTop sz="99283" autoAdjust="0"/>
  </p:normalViewPr>
  <p:slideViewPr>
    <p:cSldViewPr>
      <p:cViewPr varScale="1">
        <p:scale>
          <a:sx n="73" d="100"/>
          <a:sy n="73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9DB5B-9A7F-4873-AD0F-7E2B49494822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D3D9-41B3-42C8-9752-919CA14B6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9DB5B-9A7F-4873-AD0F-7E2B49494822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D3D9-41B3-42C8-9752-919CA14B6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9DB5B-9A7F-4873-AD0F-7E2B49494822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D3D9-41B3-42C8-9752-919CA14B6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9DB5B-9A7F-4873-AD0F-7E2B49494822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D3D9-41B3-42C8-9752-919CA14B6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9DB5B-9A7F-4873-AD0F-7E2B49494822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D3D9-41B3-42C8-9752-919CA14B6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9DB5B-9A7F-4873-AD0F-7E2B49494822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D3D9-41B3-42C8-9752-919CA14B6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9DB5B-9A7F-4873-AD0F-7E2B49494822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D3D9-41B3-42C8-9752-919CA14B6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9DB5B-9A7F-4873-AD0F-7E2B49494822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D3D9-41B3-42C8-9752-919CA14B6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9DB5B-9A7F-4873-AD0F-7E2B49494822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D3D9-41B3-42C8-9752-919CA14B6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9DB5B-9A7F-4873-AD0F-7E2B49494822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D3D9-41B3-42C8-9752-919CA14B6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9DB5B-9A7F-4873-AD0F-7E2B49494822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D3D9-41B3-42C8-9752-919CA14B6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9DB5B-9A7F-4873-AD0F-7E2B49494822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8D3D9-41B3-42C8-9752-919CA14B6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"/>
            <a:ext cx="4572000" cy="72943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b="1" dirty="0" smtClean="0"/>
              <a:t>Quick return mechanism</a:t>
            </a:r>
          </a:p>
          <a:p>
            <a:pPr algn="just"/>
            <a:r>
              <a:rPr lang="en-IN" dirty="0" smtClean="0"/>
              <a:t>Quick return mechanism : Crank and slotted lever quick return motion mechanism. </a:t>
            </a:r>
            <a:endParaRPr lang="en-IN" dirty="0" smtClean="0"/>
          </a:p>
          <a:p>
            <a:pPr algn="just"/>
            <a:endParaRPr lang="en-IN" dirty="0" smtClean="0"/>
          </a:p>
          <a:p>
            <a:pPr algn="just"/>
            <a:r>
              <a:rPr lang="en-IN" b="1" dirty="0" smtClean="0"/>
              <a:t>Application</a:t>
            </a:r>
            <a:r>
              <a:rPr lang="en-IN" dirty="0" smtClean="0"/>
              <a:t>:</a:t>
            </a:r>
            <a:endParaRPr lang="en-IN" dirty="0" smtClean="0"/>
          </a:p>
          <a:p>
            <a:pPr algn="just"/>
            <a:r>
              <a:rPr lang="en-IN" dirty="0" smtClean="0"/>
              <a:t>This </a:t>
            </a:r>
            <a:r>
              <a:rPr lang="en-IN" dirty="0" smtClean="0"/>
              <a:t>quick return mechanism is mostly used in shaping machines, slotting machines and in rotary internal combustion engines. </a:t>
            </a:r>
            <a:endParaRPr lang="en-IN" dirty="0" smtClean="0"/>
          </a:p>
          <a:p>
            <a:pPr algn="just"/>
            <a:endParaRPr lang="en-IN" dirty="0" smtClean="0"/>
          </a:p>
          <a:p>
            <a:pPr algn="just"/>
            <a:r>
              <a:rPr lang="en-IN" b="1" dirty="0" smtClean="0"/>
              <a:t>Construction</a:t>
            </a:r>
            <a:r>
              <a:rPr lang="en-IN" dirty="0" smtClean="0"/>
              <a:t>:</a:t>
            </a:r>
          </a:p>
          <a:p>
            <a:pPr algn="just"/>
            <a:r>
              <a:rPr lang="en-IN" dirty="0" smtClean="0"/>
              <a:t>In </a:t>
            </a:r>
            <a:r>
              <a:rPr lang="en-IN" dirty="0" smtClean="0"/>
              <a:t>this quick return mechanism, the link AC (i.e. link 3) forming the turning pair is fixed, as shown in fig. The </a:t>
            </a:r>
            <a:r>
              <a:rPr lang="en-IN" b="1" dirty="0" smtClean="0">
                <a:solidFill>
                  <a:srgbClr val="FF0000"/>
                </a:solidFill>
              </a:rPr>
              <a:t>link 3 </a:t>
            </a:r>
            <a:r>
              <a:rPr lang="en-IN" dirty="0" smtClean="0"/>
              <a:t>corresponds to the connecting rod of a reciprocating steam engine. The </a:t>
            </a:r>
            <a:r>
              <a:rPr lang="en-IN" b="1" dirty="0" smtClean="0">
                <a:solidFill>
                  <a:srgbClr val="FF0000"/>
                </a:solidFill>
              </a:rPr>
              <a:t>driving crank CB </a:t>
            </a:r>
            <a:r>
              <a:rPr lang="en-IN" dirty="0" smtClean="0"/>
              <a:t>revolves with </a:t>
            </a:r>
            <a:r>
              <a:rPr lang="en-IN" b="1" dirty="0" smtClean="0">
                <a:solidFill>
                  <a:srgbClr val="FF0000"/>
                </a:solidFill>
              </a:rPr>
              <a:t>uniform angular speed </a:t>
            </a:r>
            <a:r>
              <a:rPr lang="en-IN" dirty="0" smtClean="0"/>
              <a:t>about the fixed centre </a:t>
            </a:r>
            <a:r>
              <a:rPr lang="en-IN" b="1" dirty="0" smtClean="0">
                <a:solidFill>
                  <a:srgbClr val="FF0000"/>
                </a:solidFill>
              </a:rPr>
              <a:t>C</a:t>
            </a:r>
            <a:r>
              <a:rPr lang="en-IN" dirty="0" smtClean="0"/>
              <a:t>. A sliding block attached to the crank pin at B slides along the slotted bar AP and thus causes AP to oscillate about the pivoted point A. A short link PR transmits the motion from AP to the ram which carries the tool and reciprocates along the line of stroke R</a:t>
            </a:r>
            <a:r>
              <a:rPr lang="en-IN" baseline="-25000" dirty="0" smtClean="0"/>
              <a:t>1</a:t>
            </a:r>
            <a:r>
              <a:rPr lang="en-IN" dirty="0" smtClean="0"/>
              <a:t>R</a:t>
            </a:r>
            <a:r>
              <a:rPr lang="en-IN" baseline="-25000" dirty="0" smtClean="0"/>
              <a:t>2</a:t>
            </a:r>
            <a:r>
              <a:rPr lang="en-IN" dirty="0" smtClean="0"/>
              <a:t>. The line of stroke of the ram (i.e. R</a:t>
            </a:r>
            <a:r>
              <a:rPr lang="en-IN" baseline="-25000" dirty="0" smtClean="0"/>
              <a:t>1</a:t>
            </a:r>
            <a:r>
              <a:rPr lang="en-IN" dirty="0" smtClean="0"/>
              <a:t>R</a:t>
            </a:r>
            <a:r>
              <a:rPr lang="en-IN" baseline="-25000" dirty="0" smtClean="0"/>
              <a:t>2</a:t>
            </a:r>
            <a:r>
              <a:rPr lang="en-IN" dirty="0" smtClean="0"/>
              <a:t>) is perpendicular to AC produced.</a:t>
            </a:r>
          </a:p>
          <a:p>
            <a:r>
              <a:rPr lang="en-IN" dirty="0" smtClean="0"/>
              <a:t/>
            </a:r>
            <a:br>
              <a:rPr lang="en-IN" dirty="0" smtClean="0"/>
            </a:br>
            <a:endParaRPr lang="en-US" dirty="0"/>
          </a:p>
        </p:txBody>
      </p:sp>
      <p:pic>
        <p:nvPicPr>
          <p:cNvPr id="6146" name="Picture 2" descr="http://www.mechdiploma.com/sites/default/files/d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57200"/>
            <a:ext cx="4563920" cy="381000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>
            <a:off x="5029200" y="4572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73600" y="76200"/>
            <a:ext cx="12192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Link-3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33400" y="2743200"/>
            <a:ext cx="40386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296733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References: https</a:t>
            </a:r>
            <a:r>
              <a:rPr lang="en-US" dirty="0" smtClean="0"/>
              <a:t>://www.mechdiploma.com/draw-labeled-sketch-quick-return-mechanism-shaper-and-explain-its-working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Oval 136"/>
          <p:cNvSpPr/>
          <p:nvPr/>
        </p:nvSpPr>
        <p:spPr>
          <a:xfrm>
            <a:off x="4114800" y="109728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TextBox 137"/>
          <p:cNvSpPr txBox="1"/>
          <p:nvPr/>
        </p:nvSpPr>
        <p:spPr>
          <a:xfrm>
            <a:off x="3657600" y="109728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2"/>
          <a:srcRect l="51537" t="45833" r="27402" b="13542"/>
          <a:stretch>
            <a:fillRect/>
          </a:stretch>
        </p:blipFill>
        <p:spPr bwMode="auto">
          <a:xfrm>
            <a:off x="1447800" y="609600"/>
            <a:ext cx="5410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4" name="TextBox 83"/>
          <p:cNvSpPr txBox="1"/>
          <p:nvPr/>
        </p:nvSpPr>
        <p:spPr>
          <a:xfrm>
            <a:off x="7543800" y="1981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OA = link-1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7543800" y="2514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 = link-2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7543800" y="3048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Slider  = link-3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7543800" y="3581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  = link-4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7543800" y="4038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RS  = link-5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7391400" y="4495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Slider S   = link-6</a:t>
            </a:r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3709159" y="273092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12</a:t>
            </a:r>
            <a:endParaRPr lang="en-US" b="1" dirty="0"/>
          </a:p>
        </p:txBody>
      </p:sp>
      <p:cxnSp>
        <p:nvCxnSpPr>
          <p:cNvPr id="108" name="Straight Arrow Connector 107"/>
          <p:cNvCxnSpPr/>
          <p:nvPr/>
        </p:nvCxnSpPr>
        <p:spPr>
          <a:xfrm rot="16200000" flipH="1">
            <a:off x="3657600" y="2667000"/>
            <a:ext cx="152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rot="5400000" flipH="1" flipV="1">
            <a:off x="2704011" y="1828800"/>
            <a:ext cx="228600" cy="228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2869474" y="161326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23</a:t>
            </a:r>
            <a:endParaRPr lang="en-US" b="1" dirty="0"/>
          </a:p>
        </p:txBody>
      </p:sp>
      <p:cxnSp>
        <p:nvCxnSpPr>
          <p:cNvPr id="117" name="Straight Arrow Connector 116"/>
          <p:cNvCxnSpPr/>
          <p:nvPr/>
        </p:nvCxnSpPr>
        <p:spPr>
          <a:xfrm rot="16200000" flipH="1">
            <a:off x="3657600" y="4876800"/>
            <a:ext cx="152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3744685" y="492905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14</a:t>
            </a:r>
            <a:endParaRPr lang="en-US" b="1" dirty="0"/>
          </a:p>
        </p:txBody>
      </p:sp>
      <p:sp>
        <p:nvSpPr>
          <p:cNvPr id="122" name="TextBox 121"/>
          <p:cNvSpPr txBox="1"/>
          <p:nvPr/>
        </p:nvSpPr>
        <p:spPr>
          <a:xfrm>
            <a:off x="2616926" y="6858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45</a:t>
            </a:r>
            <a:endParaRPr lang="en-US" b="1" dirty="0"/>
          </a:p>
        </p:txBody>
      </p:sp>
      <p:cxnSp>
        <p:nvCxnSpPr>
          <p:cNvPr id="123" name="Straight Arrow Connector 122"/>
          <p:cNvCxnSpPr/>
          <p:nvPr/>
        </p:nvCxnSpPr>
        <p:spPr>
          <a:xfrm rot="5400000" flipH="1" flipV="1">
            <a:off x="2438400" y="914400"/>
            <a:ext cx="228600" cy="228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6248400" y="1371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56</a:t>
            </a:r>
            <a:endParaRPr lang="en-US" b="1" dirty="0"/>
          </a:p>
        </p:txBody>
      </p:sp>
      <p:cxnSp>
        <p:nvCxnSpPr>
          <p:cNvPr id="127" name="Straight Arrow Connector 126"/>
          <p:cNvCxnSpPr>
            <a:endCxn id="125" idx="1"/>
          </p:cNvCxnSpPr>
          <p:nvPr/>
        </p:nvCxnSpPr>
        <p:spPr>
          <a:xfrm flipV="1">
            <a:off x="5867400" y="1556266"/>
            <a:ext cx="381000" cy="34873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0"/>
            <a:ext cx="5707140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Velocity analysis of quick return mechanism 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51537" t="45833" r="12738" b="13542"/>
          <a:stretch>
            <a:fillRect/>
          </a:stretch>
        </p:blipFill>
        <p:spPr bwMode="auto">
          <a:xfrm>
            <a:off x="0" y="533400"/>
            <a:ext cx="9177216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0"/>
            <a:ext cx="5707140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Velocity analysis of quick return mechanism 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51537" t="45833" r="12738" b="13542"/>
          <a:stretch>
            <a:fillRect/>
          </a:stretch>
        </p:blipFill>
        <p:spPr bwMode="auto">
          <a:xfrm>
            <a:off x="0" y="533400"/>
            <a:ext cx="9177216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78526" y="609600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</a:t>
            </a:r>
            <a:r>
              <a:rPr lang="en-US" b="1" baseline="-25000" dirty="0" smtClean="0"/>
              <a:t>P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 rot="1320000">
            <a:off x="1249304" y="1957427"/>
            <a:ext cx="106556" cy="1047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876300" y="1257300"/>
            <a:ext cx="11430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75574" y="1795790"/>
            <a:ext cx="3770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90</a:t>
            </a:r>
            <a:r>
              <a:rPr lang="en-US" sz="1100" b="1" baseline="30000" dirty="0" smtClean="0"/>
              <a:t>0</a:t>
            </a:r>
            <a:endParaRPr lang="en-US" sz="11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76800" y="762000"/>
            <a:ext cx="30574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Velocity point P: </a:t>
            </a:r>
          </a:p>
          <a:p>
            <a:r>
              <a:rPr lang="en-US" b="1" dirty="0" smtClean="0"/>
              <a:t>                            V</a:t>
            </a:r>
            <a:r>
              <a:rPr lang="en-US" b="1" baseline="-25000" dirty="0" smtClean="0"/>
              <a:t>P</a:t>
            </a:r>
            <a:r>
              <a:rPr lang="en-US" b="1" dirty="0" smtClean="0"/>
              <a:t> = </a:t>
            </a:r>
            <a:r>
              <a:rPr lang="el-GR" b="1" dirty="0" smtClean="0"/>
              <a:t>ω</a:t>
            </a:r>
            <a:r>
              <a:rPr lang="en-US" b="1" baseline="-25000" dirty="0" smtClean="0"/>
              <a:t>op</a:t>
            </a:r>
            <a:r>
              <a:rPr lang="en-US" b="1" dirty="0" smtClean="0"/>
              <a:t>  x  OP</a:t>
            </a:r>
          </a:p>
          <a:p>
            <a:r>
              <a:rPr lang="en-US" b="1" dirty="0" smtClean="0"/>
              <a:t>Direction: </a:t>
            </a:r>
            <a:r>
              <a:rPr lang="en-US" dirty="0" smtClean="0"/>
              <a:t>Perpendicular to OP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5067300" y="3086100"/>
            <a:ext cx="1981200" cy="1143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51537" t="45833" r="12738" b="13542"/>
          <a:stretch>
            <a:fillRect/>
          </a:stretch>
        </p:blipFill>
        <p:spPr bwMode="auto">
          <a:xfrm>
            <a:off x="0" y="533400"/>
            <a:ext cx="9177216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78526" y="609600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</a:t>
            </a:r>
            <a:r>
              <a:rPr lang="en-US" b="1" baseline="-25000" dirty="0" smtClean="0"/>
              <a:t>P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 rot="1320000">
            <a:off x="1249304" y="1957427"/>
            <a:ext cx="106556" cy="1047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876300" y="1257300"/>
            <a:ext cx="11430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75574" y="1795790"/>
            <a:ext cx="3770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90</a:t>
            </a:r>
            <a:r>
              <a:rPr lang="en-US" sz="1100" b="1" baseline="30000" dirty="0" smtClean="0"/>
              <a:t>0</a:t>
            </a:r>
            <a:endParaRPr lang="en-US" sz="1100" b="1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5067300" y="3086100"/>
            <a:ext cx="1981200" cy="1143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 flipV="1">
            <a:off x="990600" y="914398"/>
            <a:ext cx="685800" cy="228601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8" idx="1"/>
          </p:cNvCxnSpPr>
          <p:nvPr/>
        </p:nvCxnSpPr>
        <p:spPr>
          <a:xfrm rot="16200000" flipH="1">
            <a:off x="688945" y="1425608"/>
            <a:ext cx="827796" cy="300679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96000" y="990600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</a:t>
            </a:r>
            <a:r>
              <a:rPr lang="en-US" b="1" baseline="-25000" dirty="0" smtClean="0"/>
              <a:t>P</a:t>
            </a:r>
            <a:endParaRPr lang="en-US" b="1" dirty="0"/>
          </a:p>
        </p:txBody>
      </p:sp>
      <p:cxnSp>
        <p:nvCxnSpPr>
          <p:cNvPr id="24" name="Straight Arrow Connector 23"/>
          <p:cNvCxnSpPr/>
          <p:nvPr/>
        </p:nvCxnSpPr>
        <p:spPr>
          <a:xfrm rot="5400000" flipH="1" flipV="1">
            <a:off x="5459137" y="1627463"/>
            <a:ext cx="1066800" cy="40267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 flipV="1">
            <a:off x="5486400" y="1295398"/>
            <a:ext cx="707474" cy="228602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 flipH="1">
            <a:off x="5206419" y="1806608"/>
            <a:ext cx="827796" cy="300679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6200000" flipV="1">
            <a:off x="5524500" y="1104900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 flipV="1">
            <a:off x="5105400" y="1981200"/>
            <a:ext cx="457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886200" y="533400"/>
            <a:ext cx="5038302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Velocity component of point P perpendicular to AR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429000" y="2514600"/>
            <a:ext cx="198120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Velocity component of point P parallel to AR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52400" y="5791200"/>
            <a:ext cx="9307035" cy="92333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Velocity component of point P perpendicular to AR = Velocity of point Q ( point Q lie on link AR)</a:t>
            </a:r>
          </a:p>
          <a:p>
            <a:endParaRPr lang="en-US" b="1" dirty="0" smtClean="0"/>
          </a:p>
          <a:p>
            <a:r>
              <a:rPr lang="en-US" b="1" dirty="0" smtClean="0"/>
              <a:t>(Point P and point Q are called as coincident point)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51537" t="45833" r="12738" b="13542"/>
          <a:stretch>
            <a:fillRect/>
          </a:stretch>
        </p:blipFill>
        <p:spPr bwMode="auto">
          <a:xfrm>
            <a:off x="0" y="533400"/>
            <a:ext cx="9177216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654726" y="914400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</a:t>
            </a:r>
            <a:r>
              <a:rPr lang="en-US" b="1" baseline="-25000" dirty="0" smtClean="0"/>
              <a:t>P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 rot="1320000">
            <a:off x="1249304" y="1957427"/>
            <a:ext cx="106556" cy="1047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876300" y="1257300"/>
            <a:ext cx="11430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95400" y="1676400"/>
            <a:ext cx="3770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90</a:t>
            </a:r>
            <a:r>
              <a:rPr lang="en-US" sz="1100" b="1" baseline="30000" dirty="0" smtClean="0"/>
              <a:t>0</a:t>
            </a:r>
            <a:endParaRPr lang="en-US" sz="1100" b="1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5067300" y="3086100"/>
            <a:ext cx="1981200" cy="1143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 flipV="1">
            <a:off x="1243007" y="1814519"/>
            <a:ext cx="707474" cy="228602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885948" y="1595437"/>
            <a:ext cx="422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</a:t>
            </a:r>
            <a:r>
              <a:rPr lang="en-US" b="1" baseline="-25000" dirty="0" smtClean="0"/>
              <a:t>Q</a:t>
            </a:r>
            <a:endParaRPr lang="en-US" b="1" dirty="0"/>
          </a:p>
        </p:txBody>
      </p:sp>
      <p:cxnSp>
        <p:nvCxnSpPr>
          <p:cNvPr id="22" name="Straight Connector 21"/>
          <p:cNvCxnSpPr/>
          <p:nvPr/>
        </p:nvCxnSpPr>
        <p:spPr>
          <a:xfrm rot="10800000" flipV="1">
            <a:off x="958850" y="762000"/>
            <a:ext cx="1022350" cy="342902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905000" y="533400"/>
            <a:ext cx="422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</a:t>
            </a:r>
            <a:r>
              <a:rPr lang="en-US" b="1" baseline="-25000" dirty="0" smtClean="0"/>
              <a:t>R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181600" y="38100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</a:t>
            </a:r>
            <a:r>
              <a:rPr lang="en-US" b="1" baseline="-25000" dirty="0" smtClean="0"/>
              <a:t>Q</a:t>
            </a:r>
            <a:r>
              <a:rPr lang="en-US" b="1" dirty="0" smtClean="0"/>
              <a:t>  = </a:t>
            </a:r>
            <a:r>
              <a:rPr lang="el-GR" b="1" dirty="0" smtClean="0"/>
              <a:t>ω</a:t>
            </a:r>
            <a:r>
              <a:rPr lang="en-US" b="1" baseline="-25000" dirty="0" smtClean="0"/>
              <a:t>AR</a:t>
            </a:r>
            <a:r>
              <a:rPr lang="en-US" b="1" dirty="0" smtClean="0"/>
              <a:t>  x AQ       (AQ=AP)</a:t>
            </a:r>
          </a:p>
          <a:p>
            <a:endParaRPr lang="en-US" b="1" dirty="0" smtClean="0"/>
          </a:p>
          <a:p>
            <a:r>
              <a:rPr lang="en-US" b="1" dirty="0" smtClean="0"/>
              <a:t>V</a:t>
            </a:r>
            <a:r>
              <a:rPr lang="en-US" b="1" baseline="-25000" dirty="0" smtClean="0"/>
              <a:t>R</a:t>
            </a:r>
            <a:r>
              <a:rPr lang="en-US" b="1" dirty="0" smtClean="0"/>
              <a:t> = </a:t>
            </a:r>
            <a:r>
              <a:rPr lang="el-GR" b="1" dirty="0" smtClean="0"/>
              <a:t>ω</a:t>
            </a:r>
            <a:r>
              <a:rPr lang="en-US" b="1" baseline="-25000" dirty="0" smtClean="0"/>
              <a:t>AR</a:t>
            </a:r>
            <a:r>
              <a:rPr lang="en-US" b="1" dirty="0" smtClean="0"/>
              <a:t>  x AR</a:t>
            </a:r>
            <a:endParaRPr lang="en-US" b="1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800600" y="5334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762500" y="11176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6200" y="1295400"/>
            <a:ext cx="1045845" cy="685800"/>
          </a:xfrm>
          <a:prstGeom prst="rect">
            <a:avLst/>
          </a:prstGeom>
          <a:noFill/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6200" y="2133600"/>
            <a:ext cx="1072662" cy="6858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1666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rot="10800000" flipV="1">
            <a:off x="5410200" y="4191000"/>
            <a:ext cx="1676400" cy="533402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419600" y="1879600"/>
            <a:ext cx="9144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5257800" y="1676400"/>
            <a:ext cx="391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V</a:t>
            </a:r>
            <a:r>
              <a:rPr lang="en-US" b="1" baseline="-25000" dirty="0" smtClean="0"/>
              <a:t>S</a:t>
            </a:r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5486400" y="4724400"/>
            <a:ext cx="20574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3886200" y="2590800"/>
            <a:ext cx="543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V</a:t>
            </a:r>
            <a:r>
              <a:rPr lang="en-US" b="1" baseline="-25000" dirty="0" smtClean="0"/>
              <a:t>S/R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 rot="1020000">
            <a:off x="4206741" y="1844945"/>
            <a:ext cx="106556" cy="1047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>
          <a:xfrm rot="5400000">
            <a:off x="3833814" y="2133604"/>
            <a:ext cx="762000" cy="2286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886200" y="1828800"/>
            <a:ext cx="3770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90</a:t>
            </a:r>
            <a:r>
              <a:rPr lang="en-US" sz="1100" b="1" baseline="30000" dirty="0" smtClean="0"/>
              <a:t>0</a:t>
            </a:r>
            <a:endParaRPr lang="en-US" sz="1100" b="1" dirty="0"/>
          </a:p>
        </p:txBody>
      </p:sp>
      <p:cxnSp>
        <p:nvCxnSpPr>
          <p:cNvPr id="52" name="Straight Arrow Connector 51"/>
          <p:cNvCxnSpPr/>
          <p:nvPr/>
        </p:nvCxnSpPr>
        <p:spPr>
          <a:xfrm rot="5400000">
            <a:off x="7277100" y="4229100"/>
            <a:ext cx="685800" cy="1524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51537" t="45833" r="12738" b="13542"/>
          <a:stretch>
            <a:fillRect/>
          </a:stretch>
        </p:blipFill>
        <p:spPr bwMode="auto">
          <a:xfrm>
            <a:off x="0" y="533400"/>
            <a:ext cx="9177216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1666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09800" y="3429000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752600" y="1981200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143000" y="1600200"/>
            <a:ext cx="418704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23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524000" y="3810000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(4)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48200" y="1676400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(6)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209800" y="2438400"/>
            <a:ext cx="4572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1219200" y="838200"/>
            <a:ext cx="342900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24400" y="609600"/>
            <a:ext cx="1416029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34 = </a:t>
            </a:r>
            <a:r>
              <a:rPr lang="en-US" dirty="0" err="1" smtClean="0"/>
              <a:t>infinifity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2120900" y="4583668"/>
            <a:ext cx="4572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1066800" y="685800"/>
            <a:ext cx="418704" cy="3693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45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3810000" y="1828800"/>
            <a:ext cx="418704" cy="3693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56</a:t>
            </a:r>
            <a:endParaRPr lang="en-US" dirty="0"/>
          </a:p>
        </p:txBody>
      </p:sp>
      <p:cxnSp>
        <p:nvCxnSpPr>
          <p:cNvPr id="54" name="Straight Connector 53"/>
          <p:cNvCxnSpPr/>
          <p:nvPr/>
        </p:nvCxnSpPr>
        <p:spPr>
          <a:xfrm rot="5400000" flipH="1" flipV="1">
            <a:off x="-1421606" y="5842000"/>
            <a:ext cx="11429206" cy="2039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419600" y="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4648200" y="2362200"/>
            <a:ext cx="4297680" cy="38404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6096000" y="6488668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1     2         3    4         5     6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4800600" y="3657600"/>
            <a:ext cx="365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12"/>
            </a:pPr>
            <a:r>
              <a:rPr lang="en-US" dirty="0" smtClean="0"/>
              <a:t>13     14     15   16</a:t>
            </a:r>
          </a:p>
          <a:p>
            <a:pPr marL="342900" indent="-342900"/>
            <a:r>
              <a:rPr lang="en-US" dirty="0" smtClean="0"/>
              <a:t>        23    24     25   26</a:t>
            </a:r>
          </a:p>
          <a:p>
            <a:pPr marL="342900" indent="-342900"/>
            <a:r>
              <a:rPr lang="en-US" dirty="0" smtClean="0"/>
              <a:t> </a:t>
            </a:r>
            <a:r>
              <a:rPr lang="en-US" dirty="0" smtClean="0"/>
              <a:t>                34     35   36</a:t>
            </a:r>
          </a:p>
          <a:p>
            <a:pPr marL="342900" indent="-342900"/>
            <a:r>
              <a:rPr lang="en-US" dirty="0" smtClean="0"/>
              <a:t>                           45   46</a:t>
            </a:r>
          </a:p>
          <a:p>
            <a:pPr marL="342900" indent="-342900"/>
            <a:r>
              <a:rPr lang="en-US" dirty="0" smtClean="0"/>
              <a:t> </a:t>
            </a:r>
            <a:r>
              <a:rPr lang="en-US" dirty="0" smtClean="0"/>
              <a:t>                                  56</a:t>
            </a:r>
            <a:endParaRPr lang="en-US" dirty="0"/>
          </a:p>
        </p:txBody>
      </p:sp>
      <p:cxnSp>
        <p:nvCxnSpPr>
          <p:cNvPr id="62" name="Straight Arrow Connector 61"/>
          <p:cNvCxnSpPr/>
          <p:nvPr/>
        </p:nvCxnSpPr>
        <p:spPr>
          <a:xfrm rot="5400000" flipH="1" flipV="1">
            <a:off x="4800600" y="3657600"/>
            <a:ext cx="3810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5400000" flipH="1" flipV="1">
            <a:off x="5638800" y="3657600"/>
            <a:ext cx="3810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5400000" flipH="1" flipV="1">
            <a:off x="5181600" y="3962400"/>
            <a:ext cx="3810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5400000" flipH="1" flipV="1">
            <a:off x="5715000" y="4191000"/>
            <a:ext cx="3810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5400000" flipH="1" flipV="1">
            <a:off x="6553200" y="3657600"/>
            <a:ext cx="3810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5400000" flipH="1" flipV="1">
            <a:off x="6172200" y="4572000"/>
            <a:ext cx="3810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5400000" flipH="1" flipV="1">
            <a:off x="6604000" y="4762500"/>
            <a:ext cx="3810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16200000" flipH="1">
            <a:off x="2933700" y="723900"/>
            <a:ext cx="685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895600" y="228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24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7467600" y="53456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2      1      4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7467600" y="58028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2      5      4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7467600" y="61838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2      6      4</a:t>
            </a:r>
            <a:endParaRPr lang="en-US" dirty="0"/>
          </a:p>
        </p:txBody>
      </p:sp>
      <p:cxnSp>
        <p:nvCxnSpPr>
          <p:cNvPr id="78" name="Straight Arrow Connector 77"/>
          <p:cNvCxnSpPr>
            <a:endCxn id="74" idx="1"/>
          </p:cNvCxnSpPr>
          <p:nvPr/>
        </p:nvCxnSpPr>
        <p:spPr>
          <a:xfrm flipV="1">
            <a:off x="7086600" y="5530334"/>
            <a:ext cx="381000" cy="439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7086600" y="5955268"/>
            <a:ext cx="381000" cy="439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V="1">
            <a:off x="7086600" y="6336268"/>
            <a:ext cx="381000" cy="439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47" idx="1"/>
          </p:cNvCxnSpPr>
          <p:nvPr/>
        </p:nvCxnSpPr>
        <p:spPr>
          <a:xfrm rot="10800000" flipH="1">
            <a:off x="2120900" y="0"/>
            <a:ext cx="88900" cy="47683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1905000" y="533400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1524000" y="228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24</a:t>
            </a:r>
            <a:endParaRPr lang="en-US" dirty="0"/>
          </a:p>
        </p:txBody>
      </p:sp>
      <p:sp>
        <p:nvSpPr>
          <p:cNvPr id="86" name="Oval 85"/>
          <p:cNvSpPr/>
          <p:nvPr/>
        </p:nvSpPr>
        <p:spPr>
          <a:xfrm>
            <a:off x="2082800" y="16002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2184400" y="16002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24</a:t>
            </a:r>
            <a:endParaRPr lang="en-US" dirty="0"/>
          </a:p>
        </p:txBody>
      </p:sp>
      <p:cxnSp>
        <p:nvCxnSpPr>
          <p:cNvPr id="88" name="Straight Arrow Connector 87"/>
          <p:cNvCxnSpPr/>
          <p:nvPr/>
        </p:nvCxnSpPr>
        <p:spPr>
          <a:xfrm rot="5400000" flipH="1" flipV="1">
            <a:off x="5638800" y="3962400"/>
            <a:ext cx="3810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0" y="863600"/>
            <a:ext cx="7772400" cy="1727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rot="5400000" flipH="1" flipV="1">
            <a:off x="6400800" y="1676400"/>
            <a:ext cx="533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7010400" y="1371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46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6934200" y="381000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2            6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7239000" y="3926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6934200" y="902732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2            6</a:t>
            </a:r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2209800" y="0"/>
            <a:ext cx="418704" cy="3693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101" name="Oval 100"/>
          <p:cNvSpPr/>
          <p:nvPr/>
        </p:nvSpPr>
        <p:spPr>
          <a:xfrm>
            <a:off x="2095500" y="12954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/>
          <p:cNvSpPr txBox="1"/>
          <p:nvPr/>
        </p:nvSpPr>
        <p:spPr>
          <a:xfrm>
            <a:off x="2209800" y="990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46</a:t>
            </a:r>
            <a:endParaRPr lang="en-US" dirty="0"/>
          </a:p>
        </p:txBody>
      </p:sp>
      <p:cxnSp>
        <p:nvCxnSpPr>
          <p:cNvPr id="103" name="Straight Arrow Connector 102"/>
          <p:cNvCxnSpPr/>
          <p:nvPr/>
        </p:nvCxnSpPr>
        <p:spPr>
          <a:xfrm rot="5400000" flipH="1" flipV="1">
            <a:off x="6629400" y="4495800"/>
            <a:ext cx="3810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rot="10800000" flipV="1">
            <a:off x="2209800" y="838200"/>
            <a:ext cx="381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2590800" y="6858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26</a:t>
            </a:r>
            <a:endParaRPr lang="en-US" dirty="0"/>
          </a:p>
        </p:txBody>
      </p:sp>
      <p:cxnSp>
        <p:nvCxnSpPr>
          <p:cNvPr id="109" name="Straight Connector 108"/>
          <p:cNvCxnSpPr/>
          <p:nvPr/>
        </p:nvCxnSpPr>
        <p:spPr>
          <a:xfrm rot="10800000">
            <a:off x="-381000" y="1082676"/>
            <a:ext cx="5105400" cy="29559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rot="5400000">
            <a:off x="133350" y="1695450"/>
            <a:ext cx="381000" cy="342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-75804" y="200977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</a:t>
            </a:r>
            <a:endParaRPr lang="en-US" dirty="0"/>
          </a:p>
        </p:txBody>
      </p:sp>
      <p:cxnSp>
        <p:nvCxnSpPr>
          <p:cNvPr id="115" name="Straight Connector 114"/>
          <p:cNvCxnSpPr/>
          <p:nvPr/>
        </p:nvCxnSpPr>
        <p:spPr>
          <a:xfrm rot="16200000" flipV="1">
            <a:off x="-3481387" y="4062413"/>
            <a:ext cx="12115800" cy="399097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304800" y="304800"/>
            <a:ext cx="2286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0" y="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  <p:cxnSp>
        <p:nvCxnSpPr>
          <p:cNvPr id="119" name="Straight Connector 118"/>
          <p:cNvCxnSpPr/>
          <p:nvPr/>
        </p:nvCxnSpPr>
        <p:spPr>
          <a:xfrm flipV="1">
            <a:off x="2133600" y="3276600"/>
            <a:ext cx="40386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6172200" y="3048000"/>
            <a:ext cx="1416029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34 = </a:t>
            </a:r>
            <a:r>
              <a:rPr lang="en-US" dirty="0" err="1" smtClean="0"/>
              <a:t>infinifity</a:t>
            </a:r>
            <a:endParaRPr lang="en-US" dirty="0"/>
          </a:p>
        </p:txBody>
      </p:sp>
      <p:cxnSp>
        <p:nvCxnSpPr>
          <p:cNvPr id="124" name="Straight Arrow Connector 123"/>
          <p:cNvCxnSpPr/>
          <p:nvPr/>
        </p:nvCxnSpPr>
        <p:spPr>
          <a:xfrm rot="5400000" flipH="1" flipV="1">
            <a:off x="3886994" y="41902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3962400" y="4419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128" name="Oval 127"/>
          <p:cNvSpPr/>
          <p:nvPr/>
        </p:nvSpPr>
        <p:spPr>
          <a:xfrm>
            <a:off x="4343400" y="38100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extBox 128"/>
          <p:cNvSpPr txBox="1"/>
          <p:nvPr/>
        </p:nvSpPr>
        <p:spPr>
          <a:xfrm>
            <a:off x="4267200" y="39624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</a:t>
            </a:r>
            <a:endParaRPr lang="en-US" dirty="0"/>
          </a:p>
        </p:txBody>
      </p:sp>
      <p:cxnSp>
        <p:nvCxnSpPr>
          <p:cNvPr id="130" name="Straight Arrow Connector 129"/>
          <p:cNvCxnSpPr/>
          <p:nvPr/>
        </p:nvCxnSpPr>
        <p:spPr>
          <a:xfrm rot="5400000" flipH="1" flipV="1">
            <a:off x="5181600" y="3657600"/>
            <a:ext cx="3810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Oval 136"/>
          <p:cNvSpPr/>
          <p:nvPr/>
        </p:nvSpPr>
        <p:spPr>
          <a:xfrm>
            <a:off x="4114800" y="109728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TextBox 137"/>
          <p:cNvSpPr txBox="1"/>
          <p:nvPr/>
        </p:nvSpPr>
        <p:spPr>
          <a:xfrm>
            <a:off x="3657600" y="109728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  <p:cxnSp>
        <p:nvCxnSpPr>
          <p:cNvPr id="139" name="Straight Arrow Connector 138"/>
          <p:cNvCxnSpPr/>
          <p:nvPr/>
        </p:nvCxnSpPr>
        <p:spPr>
          <a:xfrm rot="5400000" flipH="1" flipV="1">
            <a:off x="6172200" y="3581400"/>
            <a:ext cx="3810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endCxn id="57" idx="1"/>
          </p:cNvCxnSpPr>
          <p:nvPr/>
        </p:nvCxnSpPr>
        <p:spPr>
          <a:xfrm rot="5400000" flipH="1" flipV="1">
            <a:off x="1730633" y="2873633"/>
            <a:ext cx="537793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304800"/>
            <a:ext cx="86523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Q. What is position of crank OP for which velocity of slider S is 0?</a:t>
            </a:r>
          </a:p>
          <a:p>
            <a:r>
              <a:rPr lang="en-US" b="1" dirty="0" err="1" smtClean="0"/>
              <a:t>Ans</a:t>
            </a:r>
            <a:r>
              <a:rPr lang="en-US" b="1" dirty="0" smtClean="0"/>
              <a:t>:</a:t>
            </a:r>
          </a:p>
          <a:p>
            <a:r>
              <a:rPr lang="en-US" b="1" dirty="0" smtClean="0"/>
              <a:t> </a:t>
            </a:r>
            <a:r>
              <a:rPr lang="en-US" b="1" dirty="0" smtClean="0"/>
              <a:t>        </a:t>
            </a:r>
            <a:r>
              <a:rPr lang="en-US" b="1" dirty="0" smtClean="0">
                <a:solidFill>
                  <a:srgbClr val="FF0000"/>
                </a:solidFill>
              </a:rPr>
              <a:t>If OP is perpendicular to link AR.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    There is two value of angular position of crank for which OP is perpendicular to AR</a:t>
            </a:r>
            <a:r>
              <a:rPr lang="en-US" b="1" dirty="0" smtClean="0"/>
              <a:t>   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51537" t="45833" r="29479" b="18818"/>
          <a:stretch>
            <a:fillRect/>
          </a:stretch>
        </p:blipFill>
        <p:spPr bwMode="auto">
          <a:xfrm>
            <a:off x="2743200" y="2491978"/>
            <a:ext cx="3733800" cy="3908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3543304" y="3200400"/>
            <a:ext cx="1676400" cy="167640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8" idx="0"/>
            <a:endCxn id="8" idx="4"/>
          </p:cNvCxnSpPr>
          <p:nvPr/>
        </p:nvCxnSpPr>
        <p:spPr>
          <a:xfrm rot="16200000" flipH="1">
            <a:off x="3543304" y="4038600"/>
            <a:ext cx="1676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8" idx="6"/>
            <a:endCxn id="8" idx="2"/>
          </p:cNvCxnSpPr>
          <p:nvPr/>
        </p:nvCxnSpPr>
        <p:spPr>
          <a:xfrm flipH="1">
            <a:off x="3543304" y="4038600"/>
            <a:ext cx="1676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V="1">
            <a:off x="2171700" y="3467100"/>
            <a:ext cx="2743200" cy="1752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3810000" y="3505200"/>
            <a:ext cx="2819400" cy="1600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362200" y="274320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943600" y="259080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rot="10800000" flipV="1">
            <a:off x="3657600" y="4038600"/>
            <a:ext cx="685800" cy="4572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19600" y="4038600"/>
            <a:ext cx="685800" cy="4572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 rot="-2160000">
            <a:off x="3685321" y="4487798"/>
            <a:ext cx="76200" cy="762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707609" y="4448180"/>
            <a:ext cx="3385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90</a:t>
            </a:r>
            <a:r>
              <a:rPr lang="en-US" sz="900" b="1" baseline="30000" dirty="0" smtClean="0"/>
              <a:t>0</a:t>
            </a:r>
            <a:endParaRPr lang="en-US" sz="900" b="1" dirty="0"/>
          </a:p>
        </p:txBody>
      </p:sp>
      <p:sp>
        <p:nvSpPr>
          <p:cNvPr id="29" name="Rectangle 28"/>
          <p:cNvSpPr/>
          <p:nvPr/>
        </p:nvSpPr>
        <p:spPr>
          <a:xfrm rot="18169317">
            <a:off x="4991379" y="4477036"/>
            <a:ext cx="76200" cy="762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710114" y="4412457"/>
            <a:ext cx="3385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90</a:t>
            </a:r>
            <a:r>
              <a:rPr lang="en-US" sz="900" b="1" baseline="30000" dirty="0" smtClean="0"/>
              <a:t>0</a:t>
            </a:r>
            <a:endParaRPr lang="en-US" sz="900" b="1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6019800" y="2895600"/>
            <a:ext cx="19050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096000" y="3505200"/>
            <a:ext cx="259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7650480" y="3459480"/>
            <a:ext cx="91440" cy="914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543800" y="3390900"/>
            <a:ext cx="3048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 rot="16200000" flipH="1">
            <a:off x="8001000" y="3200400"/>
            <a:ext cx="0" cy="609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543800" y="3124200"/>
            <a:ext cx="269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</a:t>
            </a:r>
            <a:endParaRPr lang="en-US" sz="14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8153400" y="3581400"/>
            <a:ext cx="606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V</a:t>
            </a:r>
            <a:r>
              <a:rPr lang="en-US" sz="1400" b="1" baseline="-25000" dirty="0" smtClean="0"/>
              <a:t>S</a:t>
            </a:r>
            <a:r>
              <a:rPr lang="en-US" sz="1400" b="1" dirty="0" smtClean="0"/>
              <a:t> = 0</a:t>
            </a:r>
            <a:endParaRPr lang="en-US" sz="1400" b="1" baseline="-25000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3474720" y="3505200"/>
            <a:ext cx="25908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667000" y="2971800"/>
            <a:ext cx="19050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023360" y="3398520"/>
            <a:ext cx="3048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>
          <a:xfrm rot="16200000" flipH="1">
            <a:off x="4480560" y="3208020"/>
            <a:ext cx="0" cy="609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4121150" y="3473450"/>
            <a:ext cx="91440" cy="914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4419600" y="3581400"/>
            <a:ext cx="606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V</a:t>
            </a:r>
            <a:r>
              <a:rPr lang="en-US" sz="1400" b="1" baseline="-25000" dirty="0" smtClean="0"/>
              <a:t>S</a:t>
            </a:r>
            <a:r>
              <a:rPr lang="en-US" sz="1400" b="1" dirty="0" smtClean="0"/>
              <a:t> = 0</a:t>
            </a:r>
            <a:endParaRPr lang="en-US" sz="1400" b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304800"/>
            <a:ext cx="86523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Q. What is position of crank OP for which velocity of slider S is 0?</a:t>
            </a:r>
          </a:p>
          <a:p>
            <a:r>
              <a:rPr lang="en-US" b="1" dirty="0" err="1" smtClean="0"/>
              <a:t>Ans</a:t>
            </a:r>
            <a:r>
              <a:rPr lang="en-US" b="1" dirty="0" smtClean="0"/>
              <a:t>:</a:t>
            </a:r>
          </a:p>
          <a:p>
            <a:r>
              <a:rPr lang="en-US" b="1" dirty="0" smtClean="0"/>
              <a:t> </a:t>
            </a:r>
            <a:r>
              <a:rPr lang="en-US" b="1" dirty="0" smtClean="0"/>
              <a:t>        </a:t>
            </a:r>
            <a:r>
              <a:rPr lang="en-US" b="1" dirty="0" smtClean="0">
                <a:solidFill>
                  <a:srgbClr val="FF0000"/>
                </a:solidFill>
              </a:rPr>
              <a:t>If OP is perpendicular to link AR.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    There is two value of angular position of crank for which OP is perpendicular to AR</a:t>
            </a:r>
            <a:r>
              <a:rPr lang="en-US" b="1" dirty="0" smtClean="0"/>
              <a:t>   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981200"/>
            <a:ext cx="66865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3" name="Straight Arrow Connector 32"/>
          <p:cNvCxnSpPr/>
          <p:nvPr/>
        </p:nvCxnSpPr>
        <p:spPr>
          <a:xfrm rot="16200000" flipH="1">
            <a:off x="4191000" y="3276600"/>
            <a:ext cx="533400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572000" y="388620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ω</a:t>
            </a:r>
            <a:r>
              <a:rPr lang="en-US" baseline="-25000" dirty="0" smtClean="0"/>
              <a:t>AR</a:t>
            </a:r>
            <a:r>
              <a:rPr lang="en-US" dirty="0" smtClean="0"/>
              <a:t> = 0</a:t>
            </a:r>
            <a:endParaRPr lang="en-US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5562600" y="1752600"/>
            <a:ext cx="835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ω</a:t>
            </a:r>
            <a:r>
              <a:rPr lang="en-US" baseline="-25000" dirty="0" smtClean="0"/>
              <a:t>RS</a:t>
            </a:r>
            <a:r>
              <a:rPr lang="en-US" dirty="0" smtClean="0"/>
              <a:t> = 0</a:t>
            </a:r>
            <a:endParaRPr lang="en-US" baseline="-25000" dirty="0"/>
          </a:p>
        </p:txBody>
      </p:sp>
      <p:cxnSp>
        <p:nvCxnSpPr>
          <p:cNvPr id="48" name="Straight Arrow Connector 47"/>
          <p:cNvCxnSpPr>
            <a:endCxn id="39" idx="2"/>
          </p:cNvCxnSpPr>
          <p:nvPr/>
        </p:nvCxnSpPr>
        <p:spPr>
          <a:xfrm rot="5400000" flipH="1" flipV="1">
            <a:off x="5575024" y="2185708"/>
            <a:ext cx="468870" cy="3413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5400000">
            <a:off x="1485900" y="3390900"/>
            <a:ext cx="5334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143000" y="388620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ω</a:t>
            </a:r>
            <a:r>
              <a:rPr lang="en-US" baseline="-25000" dirty="0" smtClean="0"/>
              <a:t>AR</a:t>
            </a:r>
            <a:r>
              <a:rPr lang="en-US" dirty="0" smtClean="0"/>
              <a:t> = 0</a:t>
            </a:r>
            <a:endParaRPr lang="en-US" baseline="-25000" dirty="0"/>
          </a:p>
        </p:txBody>
      </p:sp>
      <p:cxnSp>
        <p:nvCxnSpPr>
          <p:cNvPr id="55" name="Straight Arrow Connector 54"/>
          <p:cNvCxnSpPr/>
          <p:nvPr/>
        </p:nvCxnSpPr>
        <p:spPr>
          <a:xfrm rot="5400000" flipH="1" flipV="1">
            <a:off x="1917424" y="2121175"/>
            <a:ext cx="468870" cy="3413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905000" y="1676400"/>
            <a:ext cx="835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ω</a:t>
            </a:r>
            <a:r>
              <a:rPr lang="en-US" baseline="-25000" dirty="0" smtClean="0"/>
              <a:t>RS</a:t>
            </a:r>
            <a:r>
              <a:rPr lang="en-US" dirty="0" smtClean="0"/>
              <a:t> = 0</a:t>
            </a:r>
            <a:endParaRPr lang="en-US" baseline="-25000" dirty="0"/>
          </a:p>
        </p:txBody>
      </p:sp>
      <p:sp>
        <p:nvSpPr>
          <p:cNvPr id="57" name="TextBox 56"/>
          <p:cNvSpPr txBox="1"/>
          <p:nvPr/>
        </p:nvSpPr>
        <p:spPr>
          <a:xfrm>
            <a:off x="2135112" y="3821668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3810000" y="381000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59151" t="21875" r="5124" b="40625"/>
          <a:stretch>
            <a:fillRect/>
          </a:stretch>
        </p:blipFill>
        <p:spPr bwMode="auto">
          <a:xfrm>
            <a:off x="0" y="609600"/>
            <a:ext cx="8915400" cy="526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0"/>
            <a:ext cx="1850315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Quick return ratio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498</Words>
  <Application>Microsoft Office PowerPoint</Application>
  <PresentationFormat>On-screen Show (4:3)</PresentationFormat>
  <Paragraphs>106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Administrator</cp:lastModifiedBy>
  <cp:revision>155</cp:revision>
  <dcterms:created xsi:type="dcterms:W3CDTF">2022-01-29T05:39:13Z</dcterms:created>
  <dcterms:modified xsi:type="dcterms:W3CDTF">2022-01-31T09:48:30Z</dcterms:modified>
</cp:coreProperties>
</file>