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DB5B-9A7F-4873-AD0F-7E2B49494822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0"/>
            <a:ext cx="53427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Learn how to draw configuration diagram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528935"/>
            <a:ext cx="1871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Step -1 : Define Scale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100 mm = 1.5 inch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81905" y="11430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29505" y="1095375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10630" y="109537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84496" y="9144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1.5 inch</a:t>
            </a:r>
            <a:endParaRPr lang="en-US" sz="1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48200" y="5295900"/>
          <a:ext cx="2946400" cy="1524000"/>
        </p:xfrm>
        <a:graphic>
          <a:graphicData uri="http://schemas.openxmlformats.org/drawingml/2006/table">
            <a:tbl>
              <a:tblPr/>
              <a:tblGrid>
                <a:gridCol w="609600"/>
                <a:gridCol w="11049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5381905" y="1905000"/>
            <a:ext cx="82296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29505" y="1840468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77230" y="184785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58105" y="16002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0.9 inch</a:t>
            </a:r>
            <a:endParaRPr lang="en-US" sz="12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81905" y="2590800"/>
            <a:ext cx="16459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05780" y="23614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1.8 inch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67605" y="25527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72580" y="253365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458105" y="3200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280" y="314325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29605" y="314325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81905" y="29718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0.75 inch</a:t>
            </a:r>
            <a:endParaRPr lang="en-US" sz="12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486400" y="3733800"/>
            <a:ext cx="1097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1150" y="368617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0" y="367665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35052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1.2 inch</a:t>
            </a:r>
            <a:endParaRPr lang="en-US" sz="1200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486400" y="4419600"/>
            <a:ext cx="16459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10275" y="41902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1.8 inch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72100" y="43815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77075" y="436245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562600" y="50292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86475" y="4799826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2.25 inch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448300" y="4991100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17202" y="4972050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</a:t>
            </a:r>
            <a:endParaRPr lang="en-US" sz="1200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263900" y="4340225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30549" y="427593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918735" y="4278313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1333500" y="3619500"/>
            <a:ext cx="640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946402" y="431879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212974" y="4316409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2304442" y="4348737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387825" y="4346356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464025" y="4348737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537844" y="435111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609282" y="4348737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675950" y="435111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747388" y="4348737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823588" y="435111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890264" y="435111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-7200000">
            <a:off x="1605966" y="3962753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777211" y="3563941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57600" y="297180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574800" y="3502025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61" name="Arc 60"/>
          <p:cNvSpPr/>
          <p:nvPr/>
        </p:nvSpPr>
        <p:spPr>
          <a:xfrm rot="21307565">
            <a:off x="1827213" y="4102105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241550" y="39497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63" name="Oval 62"/>
          <p:cNvSpPr/>
          <p:nvPr/>
        </p:nvSpPr>
        <p:spPr>
          <a:xfrm>
            <a:off x="1600200" y="2971800"/>
            <a:ext cx="2743200" cy="27432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0" y="57912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/>
              <a:t>How to locate point C?</a:t>
            </a:r>
          </a:p>
          <a:p>
            <a:pPr algn="just"/>
            <a:r>
              <a:rPr lang="en-US" sz="1200" b="1" dirty="0" smtClean="0"/>
              <a:t>From point D we draw an arc of radius 1.5 inch and from point B we draw an arc of radius 0.9 inch .These two arc where it intersect is point C</a:t>
            </a:r>
            <a:endParaRPr lang="en-US" sz="1200" b="1" dirty="0"/>
          </a:p>
        </p:txBody>
      </p:sp>
      <p:cxnSp>
        <p:nvCxnSpPr>
          <p:cNvPr id="66" name="Straight Connector 65"/>
          <p:cNvCxnSpPr>
            <a:stCxn id="63" idx="0"/>
            <a:endCxn id="63" idx="4"/>
          </p:cNvCxnSpPr>
          <p:nvPr/>
        </p:nvCxnSpPr>
        <p:spPr>
          <a:xfrm rot="16200000" flipH="1">
            <a:off x="1600200" y="4343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3" idx="2"/>
            <a:endCxn id="63" idx="6"/>
          </p:cNvCxnSpPr>
          <p:nvPr/>
        </p:nvCxnSpPr>
        <p:spPr>
          <a:xfrm rot="10800000" flipH="1">
            <a:off x="1600200" y="4343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161290" y="1951355"/>
            <a:ext cx="3291840" cy="329184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2"/>
            <a:endCxn id="79" idx="6"/>
          </p:cNvCxnSpPr>
          <p:nvPr/>
        </p:nvCxnSpPr>
        <p:spPr>
          <a:xfrm rot="10800000" flipH="1">
            <a:off x="161290" y="3597275"/>
            <a:ext cx="32918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9" idx="0"/>
            <a:endCxn id="79" idx="4"/>
          </p:cNvCxnSpPr>
          <p:nvPr/>
        </p:nvCxnSpPr>
        <p:spPr>
          <a:xfrm rot="16200000" flipH="1">
            <a:off x="161290" y="3597275"/>
            <a:ext cx="32918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/>
          <p:cNvCxnSpPr>
            <a:stCxn id="79" idx="2"/>
            <a:endCxn id="79" idx="6"/>
          </p:cNvCxnSpPr>
          <p:nvPr/>
        </p:nvCxnSpPr>
        <p:spPr>
          <a:xfrm rot="10800000" flipH="1">
            <a:off x="76200" y="3200400"/>
            <a:ext cx="329184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9" idx="0"/>
            <a:endCxn id="79" idx="4"/>
          </p:cNvCxnSpPr>
          <p:nvPr/>
        </p:nvCxnSpPr>
        <p:spPr>
          <a:xfrm rot="16200000" flipH="1">
            <a:off x="76200" y="3200400"/>
            <a:ext cx="329184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57400" y="0"/>
            <a:ext cx="53427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Learn how to draw configuration diagram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981200" y="3883819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827020" y="389382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1333500" y="3619500"/>
            <a:ext cx="640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219352" y="39518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302735" y="3949481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378935" y="39518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452754" y="39542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524192" y="39518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590860" y="39542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662298" y="39518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738498" y="39542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805174" y="39542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-7200000">
            <a:off x="1520876" y="3565878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692121" y="3167066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71600" y="31242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61" name="Arc 60"/>
          <p:cNvSpPr/>
          <p:nvPr/>
        </p:nvSpPr>
        <p:spPr>
          <a:xfrm rot="21307565">
            <a:off x="1742123" y="3705230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156460" y="3552825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63" name="Oval 62"/>
          <p:cNvSpPr/>
          <p:nvPr/>
        </p:nvSpPr>
        <p:spPr>
          <a:xfrm>
            <a:off x="1515110" y="2574925"/>
            <a:ext cx="2743200" cy="274320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0" y="5943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/>
              <a:t>How to locate point C?</a:t>
            </a:r>
          </a:p>
          <a:p>
            <a:pPr algn="just"/>
            <a:r>
              <a:rPr lang="en-US" sz="1200" b="1" dirty="0" smtClean="0"/>
              <a:t>From point D we draw an arc of radius 1.5 inch and from point B we draw an arc of radius 0.9 inch .These two arc where it intersect is point C</a:t>
            </a:r>
            <a:endParaRPr lang="en-US" sz="1200" b="1" dirty="0"/>
          </a:p>
        </p:txBody>
      </p:sp>
      <p:cxnSp>
        <p:nvCxnSpPr>
          <p:cNvPr id="66" name="Straight Connector 65"/>
          <p:cNvCxnSpPr>
            <a:stCxn id="63" idx="0"/>
            <a:endCxn id="63" idx="4"/>
          </p:cNvCxnSpPr>
          <p:nvPr/>
        </p:nvCxnSpPr>
        <p:spPr>
          <a:xfrm rot="16200000" flipH="1">
            <a:off x="1515110" y="3946525"/>
            <a:ext cx="27432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3" idx="2"/>
            <a:endCxn id="63" idx="6"/>
          </p:cNvCxnSpPr>
          <p:nvPr/>
        </p:nvCxnSpPr>
        <p:spPr>
          <a:xfrm rot="10800000" flipH="1">
            <a:off x="1515110" y="3946525"/>
            <a:ext cx="27432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6200" y="1554480"/>
            <a:ext cx="3291840" cy="3291840"/>
          </a:xfrm>
          <a:prstGeom prst="ellipse">
            <a:avLst/>
          </a:prstGeom>
          <a:noFill/>
          <a:ln w="31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rot="16200000" flipH="1">
            <a:off x="3543300" y="51435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143000" y="5486400"/>
            <a:ext cx="386125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CD and centre D.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0" y="838200"/>
            <a:ext cx="386125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BC and centre B.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9" idx="0"/>
          </p:cNvCxnSpPr>
          <p:nvPr/>
        </p:nvCxnSpPr>
        <p:spPr>
          <a:xfrm rot="5400000" flipH="1" flipV="1">
            <a:off x="1760220" y="1181100"/>
            <a:ext cx="335280" cy="41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861312" y="3921915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127884" y="3919534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241675" y="2606675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352800" y="24384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78" name="Straight Connector 77"/>
          <p:cNvCxnSpPr>
            <a:stCxn id="58" idx="6"/>
            <a:endCxn id="75" idx="3"/>
          </p:cNvCxnSpPr>
          <p:nvPr/>
        </p:nvCxnSpPr>
        <p:spPr>
          <a:xfrm flipV="1">
            <a:off x="1737841" y="2645699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45" idx="0"/>
            <a:endCxn id="75" idx="4"/>
          </p:cNvCxnSpPr>
          <p:nvPr/>
        </p:nvCxnSpPr>
        <p:spPr>
          <a:xfrm rot="5400000" flipH="1" flipV="1">
            <a:off x="2439593" y="3096974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78810" y="3943350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943600" y="381125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789420" y="3821257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97" name="Straight Connector 96"/>
          <p:cNvCxnSpPr/>
          <p:nvPr/>
        </p:nvCxnSpPr>
        <p:spPr>
          <a:xfrm rot="5400000">
            <a:off x="6181752" y="38792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265135" y="387691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6341335" y="38792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6415154" y="38816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6486592" y="38792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6553260" y="38816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6624698" y="38792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6700898" y="38816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767574" y="38816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-7200000">
            <a:off x="5483276" y="3493315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5654521" y="3094503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9509760" y="252730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5334000" y="3051637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110" name="Arc 109"/>
          <p:cNvSpPr/>
          <p:nvPr/>
        </p:nvSpPr>
        <p:spPr>
          <a:xfrm rot="21307565">
            <a:off x="5704523" y="3632667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118860" y="3480262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20" name="Oval 119"/>
          <p:cNvSpPr/>
          <p:nvPr/>
        </p:nvSpPr>
        <p:spPr>
          <a:xfrm>
            <a:off x="6823712" y="384935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090284" y="384697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204075" y="253411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7196125" y="2356311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24" name="Straight Connector 123"/>
          <p:cNvCxnSpPr>
            <a:stCxn id="107" idx="6"/>
            <a:endCxn id="122" idx="3"/>
          </p:cNvCxnSpPr>
          <p:nvPr/>
        </p:nvCxnSpPr>
        <p:spPr>
          <a:xfrm flipV="1">
            <a:off x="5700241" y="2573136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0" idx="0"/>
            <a:endCxn id="122" idx="4"/>
          </p:cNvCxnSpPr>
          <p:nvPr/>
        </p:nvCxnSpPr>
        <p:spPr>
          <a:xfrm rot="5400000" flipH="1" flipV="1">
            <a:off x="6401993" y="3024411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141210" y="3870787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5204460" y="2225040"/>
            <a:ext cx="3291840" cy="329184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5" idx="0"/>
            <a:endCxn id="65" idx="4"/>
          </p:cNvCxnSpPr>
          <p:nvPr/>
        </p:nvCxnSpPr>
        <p:spPr>
          <a:xfrm rot="16200000" flipH="1">
            <a:off x="5204460" y="3870960"/>
            <a:ext cx="329184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5" idx="2"/>
            <a:endCxn id="65" idx="6"/>
          </p:cNvCxnSpPr>
          <p:nvPr/>
        </p:nvCxnSpPr>
        <p:spPr>
          <a:xfrm rot="10800000" flipH="1">
            <a:off x="5204460" y="3870960"/>
            <a:ext cx="329184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953000" y="6019800"/>
            <a:ext cx="385002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DE and centre D.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7239000" y="5562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7" idx="2"/>
            <a:endCxn id="87" idx="6"/>
          </p:cNvCxnSpPr>
          <p:nvPr/>
        </p:nvCxnSpPr>
        <p:spPr>
          <a:xfrm rot="10800000" flipH="1">
            <a:off x="6134100" y="2557780"/>
            <a:ext cx="219456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7" idx="0"/>
            <a:endCxn id="87" idx="4"/>
          </p:cNvCxnSpPr>
          <p:nvPr/>
        </p:nvCxnSpPr>
        <p:spPr>
          <a:xfrm rot="16200000" flipH="1">
            <a:off x="6134100" y="2557780"/>
            <a:ext cx="219456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134100" y="1460500"/>
            <a:ext cx="2194560" cy="2194560"/>
          </a:xfrm>
          <a:prstGeom prst="ellipse">
            <a:avLst/>
          </a:prstGeom>
          <a:noFill/>
          <a:ln w="31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 rot="16200000" flipV="1">
            <a:off x="6614160" y="1005840"/>
            <a:ext cx="64008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72000" y="533400"/>
            <a:ext cx="382656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CE and centre C.</a:t>
            </a:r>
            <a:endParaRPr lang="en-US" dirty="0"/>
          </a:p>
        </p:txBody>
      </p:sp>
      <p:cxnSp>
        <p:nvCxnSpPr>
          <p:cNvPr id="113" name="Straight Connector 112"/>
          <p:cNvCxnSpPr>
            <a:stCxn id="120" idx="7"/>
          </p:cNvCxnSpPr>
          <p:nvPr/>
        </p:nvCxnSpPr>
        <p:spPr>
          <a:xfrm rot="5400000" flipH="1" flipV="1">
            <a:off x="7121905" y="2732433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6"/>
          </p:cNvCxnSpPr>
          <p:nvPr/>
        </p:nvCxnSpPr>
        <p:spPr>
          <a:xfrm>
            <a:off x="7249795" y="2556972"/>
            <a:ext cx="979805" cy="4148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8229600" y="2819400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0"/>
            <a:ext cx="534274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Learn how to draw configuration diagram</a:t>
            </a:r>
            <a:endParaRPr lang="en-US" sz="2400" dirty="0"/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822960" y="3619500"/>
            <a:ext cx="640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143000" y="379601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988820" y="3806017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97" name="Straight Connector 96"/>
          <p:cNvCxnSpPr/>
          <p:nvPr/>
        </p:nvCxnSpPr>
        <p:spPr>
          <a:xfrm rot="5400000">
            <a:off x="1381152" y="386405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1464535" y="386167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1540735" y="386405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1614554" y="386644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1685992" y="386405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1752660" y="386644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1824098" y="386405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1900298" y="386644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1966974" y="386644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-7200000">
            <a:off x="682676" y="3478075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853921" y="3079263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533400" y="3036397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110" name="Arc 109"/>
          <p:cNvSpPr/>
          <p:nvPr/>
        </p:nvSpPr>
        <p:spPr>
          <a:xfrm rot="21307565">
            <a:off x="903923" y="3617427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318260" y="3465022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20" name="Oval 119"/>
          <p:cNvSpPr/>
          <p:nvPr/>
        </p:nvSpPr>
        <p:spPr>
          <a:xfrm>
            <a:off x="2023112" y="383411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289684" y="383173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403475" y="251887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2395525" y="2341071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24" name="Straight Connector 123"/>
          <p:cNvCxnSpPr>
            <a:stCxn id="107" idx="6"/>
            <a:endCxn id="122" idx="3"/>
          </p:cNvCxnSpPr>
          <p:nvPr/>
        </p:nvCxnSpPr>
        <p:spPr>
          <a:xfrm flipV="1">
            <a:off x="899641" y="2557896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0" idx="0"/>
            <a:endCxn id="122" idx="4"/>
          </p:cNvCxnSpPr>
          <p:nvPr/>
        </p:nvCxnSpPr>
        <p:spPr>
          <a:xfrm rot="5400000" flipH="1" flipV="1">
            <a:off x="1601393" y="3009171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340610" y="3855547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03860" y="2209800"/>
            <a:ext cx="3291840" cy="329184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5" idx="0"/>
            <a:endCxn id="65" idx="4"/>
          </p:cNvCxnSpPr>
          <p:nvPr/>
        </p:nvCxnSpPr>
        <p:spPr>
          <a:xfrm rot="16200000" flipH="1">
            <a:off x="403860" y="3855720"/>
            <a:ext cx="329184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5" idx="2"/>
            <a:endCxn id="65" idx="6"/>
          </p:cNvCxnSpPr>
          <p:nvPr/>
        </p:nvCxnSpPr>
        <p:spPr>
          <a:xfrm rot="10800000" flipH="1">
            <a:off x="403860" y="3855720"/>
            <a:ext cx="329184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52400" y="6004560"/>
            <a:ext cx="385002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DE and centre D.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2438400" y="554736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7" idx="2"/>
            <a:endCxn id="87" idx="6"/>
          </p:cNvCxnSpPr>
          <p:nvPr/>
        </p:nvCxnSpPr>
        <p:spPr>
          <a:xfrm rot="10800000" flipH="1">
            <a:off x="1333500" y="2542540"/>
            <a:ext cx="219456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7" idx="0"/>
            <a:endCxn id="87" idx="4"/>
          </p:cNvCxnSpPr>
          <p:nvPr/>
        </p:nvCxnSpPr>
        <p:spPr>
          <a:xfrm rot="16200000" flipH="1">
            <a:off x="1333500" y="2542540"/>
            <a:ext cx="219456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1333500" y="1445260"/>
            <a:ext cx="2194560" cy="2194560"/>
          </a:xfrm>
          <a:prstGeom prst="ellipse">
            <a:avLst/>
          </a:prstGeom>
          <a:noFill/>
          <a:ln w="31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 rot="16200000" flipV="1">
            <a:off x="1813560" y="990600"/>
            <a:ext cx="64008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35840" y="518160"/>
            <a:ext cx="382656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CE and centre C.</a:t>
            </a:r>
            <a:endParaRPr lang="en-US" dirty="0"/>
          </a:p>
        </p:txBody>
      </p:sp>
      <p:cxnSp>
        <p:nvCxnSpPr>
          <p:cNvPr id="113" name="Straight Connector 112"/>
          <p:cNvCxnSpPr>
            <a:stCxn id="120" idx="7"/>
          </p:cNvCxnSpPr>
          <p:nvPr/>
        </p:nvCxnSpPr>
        <p:spPr>
          <a:xfrm rot="5400000" flipH="1" flipV="1">
            <a:off x="2321305" y="2717193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6"/>
          </p:cNvCxnSpPr>
          <p:nvPr/>
        </p:nvCxnSpPr>
        <p:spPr>
          <a:xfrm>
            <a:off x="2449195" y="2541732"/>
            <a:ext cx="979805" cy="4148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429000" y="2804160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594860" y="3644901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89880" y="368030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4833012" y="3712944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4916395" y="371056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992595" y="3712944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5066414" y="3715325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5137852" y="3712944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5204520" y="3715325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5275958" y="3712944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5352158" y="3715325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5418834" y="3715325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-7200000">
            <a:off x="4134536" y="3326960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4305781" y="2928148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3985260" y="2885282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128" name="Arc 127"/>
          <p:cNvSpPr/>
          <p:nvPr/>
        </p:nvSpPr>
        <p:spPr>
          <a:xfrm rot="21307565">
            <a:off x="4355783" y="3466312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4770120" y="3313907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31" name="Oval 130"/>
          <p:cNvSpPr/>
          <p:nvPr/>
        </p:nvSpPr>
        <p:spPr>
          <a:xfrm>
            <a:off x="5474972" y="3682997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741544" y="3680616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855335" y="2367757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5847385" y="2189956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36" name="Straight Connector 135"/>
          <p:cNvCxnSpPr>
            <a:stCxn id="119" idx="6"/>
            <a:endCxn id="134" idx="3"/>
          </p:cNvCxnSpPr>
          <p:nvPr/>
        </p:nvCxnSpPr>
        <p:spPr>
          <a:xfrm flipV="1">
            <a:off x="4351501" y="2406781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1" idx="0"/>
            <a:endCxn id="134" idx="4"/>
          </p:cNvCxnSpPr>
          <p:nvPr/>
        </p:nvCxnSpPr>
        <p:spPr>
          <a:xfrm rot="5400000" flipH="1" flipV="1">
            <a:off x="5053253" y="2858056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792470" y="3704432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31" idx="7"/>
          </p:cNvCxnSpPr>
          <p:nvPr/>
        </p:nvCxnSpPr>
        <p:spPr>
          <a:xfrm rot="5400000" flipH="1" flipV="1">
            <a:off x="5773165" y="2566078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34" idx="6"/>
          </p:cNvCxnSpPr>
          <p:nvPr/>
        </p:nvCxnSpPr>
        <p:spPr>
          <a:xfrm>
            <a:off x="5901055" y="2390617"/>
            <a:ext cx="979805" cy="4148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6880860" y="2653045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153" name="Straight Connector 152"/>
          <p:cNvCxnSpPr/>
          <p:nvPr/>
        </p:nvCxnSpPr>
        <p:spPr>
          <a:xfrm rot="5400000">
            <a:off x="5867400" y="2427905"/>
            <a:ext cx="109891" cy="168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 flipV="1">
            <a:off x="5790245" y="2524461"/>
            <a:ext cx="381000" cy="262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0800000" flipV="1">
            <a:off x="5709290" y="2576844"/>
            <a:ext cx="638170" cy="457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 flipV="1">
            <a:off x="5652134" y="2653044"/>
            <a:ext cx="847726" cy="600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 flipV="1">
            <a:off x="5575934" y="2729244"/>
            <a:ext cx="1076326" cy="766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7" name="Picture 16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8540" y="6019800"/>
            <a:ext cx="177546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" name="Oval 167"/>
          <p:cNvSpPr/>
          <p:nvPr/>
        </p:nvSpPr>
        <p:spPr>
          <a:xfrm>
            <a:off x="4834890" y="761206"/>
            <a:ext cx="4114800" cy="4114800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>
            <a:stCxn id="168" idx="0"/>
            <a:endCxn id="168" idx="4"/>
          </p:cNvCxnSpPr>
          <p:nvPr/>
        </p:nvCxnSpPr>
        <p:spPr>
          <a:xfrm rot="16200000" flipH="1">
            <a:off x="4834890" y="2818606"/>
            <a:ext cx="41148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8" idx="2"/>
            <a:endCxn id="168" idx="6"/>
          </p:cNvCxnSpPr>
          <p:nvPr/>
        </p:nvCxnSpPr>
        <p:spPr>
          <a:xfrm rot="10800000" flipH="1">
            <a:off x="4834890" y="2818606"/>
            <a:ext cx="41148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4953000" y="5486400"/>
            <a:ext cx="37880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circle have radius EF and centre E.</a:t>
            </a:r>
            <a:endParaRPr lang="en-US" dirty="0"/>
          </a:p>
        </p:txBody>
      </p:sp>
      <p:cxnSp>
        <p:nvCxnSpPr>
          <p:cNvPr id="174" name="Straight Arrow Connector 173"/>
          <p:cNvCxnSpPr/>
          <p:nvPr/>
        </p:nvCxnSpPr>
        <p:spPr>
          <a:xfrm rot="16200000" flipH="1">
            <a:off x="7239000" y="4953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10800000" flipH="1">
            <a:off x="5530850" y="3706811"/>
            <a:ext cx="41148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8734425" y="3679825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8686800" y="3742545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</a:t>
            </a:r>
            <a:endParaRPr lang="en-US" sz="1200" b="1" dirty="0"/>
          </a:p>
        </p:txBody>
      </p:sp>
      <p:sp>
        <p:nvSpPr>
          <p:cNvPr id="181" name="Rectangle 180"/>
          <p:cNvSpPr/>
          <p:nvPr/>
        </p:nvSpPr>
        <p:spPr>
          <a:xfrm>
            <a:off x="8643934" y="3626647"/>
            <a:ext cx="2286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 rot="10800000" flipH="1" flipV="1">
            <a:off x="6887209" y="2807420"/>
            <a:ext cx="1860261" cy="89497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630638" y="168354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425658" y="1718946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868790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952173" y="1749207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1028373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1102192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1173630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1240298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1311736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387936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1454612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-7200000">
            <a:off x="170314" y="1365604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341559" y="96679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21307565">
            <a:off x="391561" y="1504956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805898" y="1352551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31" name="Oval 130"/>
          <p:cNvSpPr/>
          <p:nvPr/>
        </p:nvSpPr>
        <p:spPr>
          <a:xfrm>
            <a:off x="1510750" y="172164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777322" y="1719260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91113" y="40640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1883163" y="2286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36" name="Straight Connector 135"/>
          <p:cNvCxnSpPr>
            <a:stCxn id="119" idx="6"/>
            <a:endCxn id="134" idx="3"/>
          </p:cNvCxnSpPr>
          <p:nvPr/>
        </p:nvCxnSpPr>
        <p:spPr>
          <a:xfrm flipV="1">
            <a:off x="387279" y="445425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1" idx="0"/>
            <a:endCxn id="134" idx="4"/>
          </p:cNvCxnSpPr>
          <p:nvPr/>
        </p:nvCxnSpPr>
        <p:spPr>
          <a:xfrm rot="5400000" flipH="1" flipV="1">
            <a:off x="1089031" y="896700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28248" y="1743076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31" idx="7"/>
          </p:cNvCxnSpPr>
          <p:nvPr/>
        </p:nvCxnSpPr>
        <p:spPr>
          <a:xfrm rot="5400000" flipH="1" flipV="1">
            <a:off x="1808943" y="604722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34" idx="6"/>
          </p:cNvCxnSpPr>
          <p:nvPr/>
        </p:nvCxnSpPr>
        <p:spPr>
          <a:xfrm>
            <a:off x="1936833" y="429261"/>
            <a:ext cx="979805" cy="4148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916638" y="691689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153" name="Straight Connector 152"/>
          <p:cNvCxnSpPr/>
          <p:nvPr/>
        </p:nvCxnSpPr>
        <p:spPr>
          <a:xfrm rot="5400000">
            <a:off x="1903178" y="466549"/>
            <a:ext cx="109891" cy="168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 flipV="1">
            <a:off x="1826023" y="563105"/>
            <a:ext cx="381000" cy="262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0800000" flipV="1">
            <a:off x="1745068" y="615488"/>
            <a:ext cx="638170" cy="457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 flipV="1">
            <a:off x="1687912" y="691688"/>
            <a:ext cx="847726" cy="600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 flipV="1">
            <a:off x="1611712" y="767888"/>
            <a:ext cx="1076326" cy="766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10800000" flipH="1">
            <a:off x="1566628" y="1745455"/>
            <a:ext cx="41148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4770203" y="1718469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4722578" y="1781189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</a:t>
            </a:r>
            <a:endParaRPr lang="en-US" sz="1200" b="1" dirty="0"/>
          </a:p>
        </p:txBody>
      </p:sp>
      <p:sp>
        <p:nvSpPr>
          <p:cNvPr id="181" name="Rectangle 180"/>
          <p:cNvSpPr/>
          <p:nvPr/>
        </p:nvSpPr>
        <p:spPr>
          <a:xfrm>
            <a:off x="4679712" y="1665291"/>
            <a:ext cx="2286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 rot="10800000" flipH="1" flipV="1">
            <a:off x="2922987" y="846064"/>
            <a:ext cx="1860261" cy="89497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6200" y="858856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graphicFrame>
        <p:nvGraphicFramePr>
          <p:cNvPr id="108" name="Table 107"/>
          <p:cNvGraphicFramePr>
            <a:graphicFrameLocks noGrp="1"/>
          </p:cNvGraphicFramePr>
          <p:nvPr/>
        </p:nvGraphicFramePr>
        <p:xfrm>
          <a:off x="6197600" y="5334000"/>
          <a:ext cx="2946400" cy="1524000"/>
        </p:xfrm>
        <a:graphic>
          <a:graphicData uri="http://schemas.openxmlformats.org/drawingml/2006/table">
            <a:tbl>
              <a:tblPr/>
              <a:tblGrid>
                <a:gridCol w="609600"/>
                <a:gridCol w="11049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9" name="Rectangle 138"/>
          <p:cNvSpPr/>
          <p:nvPr/>
        </p:nvSpPr>
        <p:spPr>
          <a:xfrm>
            <a:off x="242653" y="1288255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60 </a:t>
            </a:r>
            <a:endParaRPr lang="en-US" sz="1200" b="1" dirty="0"/>
          </a:p>
        </p:txBody>
      </p:sp>
      <p:sp>
        <p:nvSpPr>
          <p:cNvPr id="140" name="Rectangle 139"/>
          <p:cNvSpPr/>
          <p:nvPr/>
        </p:nvSpPr>
        <p:spPr>
          <a:xfrm>
            <a:off x="804628" y="478630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120</a:t>
            </a:r>
            <a:endParaRPr lang="en-US" sz="1200" b="1" dirty="0"/>
          </a:p>
        </p:txBody>
      </p:sp>
      <p:sp>
        <p:nvSpPr>
          <p:cNvPr id="141" name="Rectangle 140"/>
          <p:cNvSpPr/>
          <p:nvPr/>
        </p:nvSpPr>
        <p:spPr>
          <a:xfrm>
            <a:off x="1338028" y="983455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100</a:t>
            </a:r>
            <a:endParaRPr lang="en-US" sz="1200" b="1" dirty="0"/>
          </a:p>
        </p:txBody>
      </p:sp>
      <p:sp>
        <p:nvSpPr>
          <p:cNvPr id="142" name="Rectangle 141"/>
          <p:cNvSpPr/>
          <p:nvPr/>
        </p:nvSpPr>
        <p:spPr>
          <a:xfrm>
            <a:off x="957028" y="1793080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50</a:t>
            </a:r>
            <a:endParaRPr lang="en-US" sz="1200" b="1" dirty="0"/>
          </a:p>
        </p:txBody>
      </p:sp>
      <p:sp>
        <p:nvSpPr>
          <p:cNvPr id="143" name="Rectangle 142"/>
          <p:cNvSpPr/>
          <p:nvPr/>
        </p:nvSpPr>
        <p:spPr>
          <a:xfrm>
            <a:off x="2328628" y="373855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80</a:t>
            </a:r>
            <a:endParaRPr lang="en-US" sz="1200" b="1" dirty="0"/>
          </a:p>
        </p:txBody>
      </p:sp>
      <p:sp>
        <p:nvSpPr>
          <p:cNvPr id="144" name="Rectangle 143"/>
          <p:cNvSpPr/>
          <p:nvPr/>
        </p:nvSpPr>
        <p:spPr>
          <a:xfrm>
            <a:off x="2214328" y="1212055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120</a:t>
            </a:r>
            <a:endParaRPr lang="en-US" sz="1200" b="1" dirty="0"/>
          </a:p>
        </p:txBody>
      </p:sp>
      <p:sp>
        <p:nvSpPr>
          <p:cNvPr id="145" name="Rectangle 144"/>
          <p:cNvSpPr/>
          <p:nvPr/>
        </p:nvSpPr>
        <p:spPr>
          <a:xfrm>
            <a:off x="3471628" y="907255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150</a:t>
            </a:r>
            <a:endParaRPr lang="en-US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1276948" y="2221468"/>
            <a:ext cx="238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4903" y="0"/>
            <a:ext cx="2216697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Velocity analysis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48640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TextBox 94"/>
          <p:cNvSpPr txBox="1"/>
          <p:nvPr/>
        </p:nvSpPr>
        <p:spPr>
          <a:xfrm>
            <a:off x="1002029" y="2055019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847849" y="206502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97" name="Straight Connector 96"/>
          <p:cNvCxnSpPr/>
          <p:nvPr/>
        </p:nvCxnSpPr>
        <p:spPr>
          <a:xfrm rot="5400000">
            <a:off x="1240181" y="21230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1323564" y="2120681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1399764" y="21230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1473583" y="21254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1545021" y="21230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1611689" y="21254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1683127" y="2123062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1759327" y="21254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1826003" y="2125443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-7200000">
            <a:off x="541705" y="1737078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712950" y="1338266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9509760" y="252730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92429" y="12954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110" name="Arc 109"/>
          <p:cNvSpPr/>
          <p:nvPr/>
        </p:nvSpPr>
        <p:spPr>
          <a:xfrm rot="21307565">
            <a:off x="762952" y="1876430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177289" y="1724025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20" name="Oval 119"/>
          <p:cNvSpPr/>
          <p:nvPr/>
        </p:nvSpPr>
        <p:spPr>
          <a:xfrm>
            <a:off x="1882141" y="2093115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148713" y="2090734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262504" y="777875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2373629" y="6096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24" name="Straight Connector 123"/>
          <p:cNvCxnSpPr>
            <a:stCxn id="107" idx="6"/>
            <a:endCxn id="122" idx="3"/>
          </p:cNvCxnSpPr>
          <p:nvPr/>
        </p:nvCxnSpPr>
        <p:spPr>
          <a:xfrm flipV="1">
            <a:off x="758670" y="816899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0" idx="0"/>
            <a:endCxn id="122" idx="4"/>
          </p:cNvCxnSpPr>
          <p:nvPr/>
        </p:nvCxnSpPr>
        <p:spPr>
          <a:xfrm rot="5400000" flipH="1" flipV="1">
            <a:off x="1460422" y="1268174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199639" y="2114550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200" y="2438400"/>
            <a:ext cx="40277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1200" dirty="0" smtClean="0"/>
              <a:t>Given Speed of link AB </a:t>
            </a:r>
          </a:p>
          <a:p>
            <a:pPr marL="342900" indent="-342900"/>
            <a:r>
              <a:rPr lang="en-US" sz="1200" b="1" dirty="0"/>
              <a:t> </a:t>
            </a:r>
            <a:r>
              <a:rPr lang="en-US" sz="1200" b="1" dirty="0" smtClean="0"/>
              <a:t>         N</a:t>
            </a:r>
            <a:r>
              <a:rPr lang="en-US" sz="1200" b="1" baseline="-25000" dirty="0" smtClean="0"/>
              <a:t>AB</a:t>
            </a:r>
            <a:r>
              <a:rPr lang="en-US" sz="1200" b="1" dirty="0" smtClean="0"/>
              <a:t> = 100 rpm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1200" dirty="0" smtClean="0"/>
              <a:t>Calculate angular speed of link AB</a:t>
            </a:r>
          </a:p>
          <a:p>
            <a:pPr marL="342900" indent="-342900"/>
            <a:r>
              <a:rPr lang="en-US" sz="1200" dirty="0"/>
              <a:t> </a:t>
            </a:r>
            <a:r>
              <a:rPr lang="en-US" sz="1200" dirty="0" smtClean="0"/>
              <a:t>          </a:t>
            </a:r>
            <a:r>
              <a:rPr lang="el-GR" sz="1200" b="1" dirty="0" smtClean="0"/>
              <a:t>ω</a:t>
            </a:r>
            <a:r>
              <a:rPr lang="en-US" sz="1200" b="1" baseline="-25000" dirty="0" smtClean="0"/>
              <a:t>AB</a:t>
            </a:r>
            <a:r>
              <a:rPr lang="en-US" sz="1200" b="1" dirty="0" smtClean="0"/>
              <a:t> </a:t>
            </a:r>
            <a:r>
              <a:rPr lang="en-US" sz="1200" dirty="0" smtClean="0"/>
              <a:t>= (2 x 3.14 x N</a:t>
            </a:r>
            <a:r>
              <a:rPr lang="en-US" sz="1200" baseline="-25000" dirty="0" smtClean="0"/>
              <a:t>AB</a:t>
            </a:r>
            <a:r>
              <a:rPr lang="en-US" sz="1200" dirty="0" smtClean="0"/>
              <a:t> ) / 60 = </a:t>
            </a:r>
            <a:r>
              <a:rPr lang="en-US" sz="1200" b="1" dirty="0" smtClean="0"/>
              <a:t>10.47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 /s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1200" dirty="0" smtClean="0"/>
              <a:t>Calculate the velocity of point B</a:t>
            </a:r>
          </a:p>
          <a:p>
            <a:pPr marL="342900" indent="-342900"/>
            <a:r>
              <a:rPr lang="en-US" sz="1200" dirty="0"/>
              <a:t> </a:t>
            </a:r>
            <a:r>
              <a:rPr lang="en-US" sz="1200" dirty="0" smtClean="0"/>
              <a:t>          Magnitude </a:t>
            </a:r>
            <a:r>
              <a:rPr lang="en-US" sz="1200" b="1" dirty="0" err="1" smtClean="0"/>
              <a:t>v</a:t>
            </a:r>
            <a:r>
              <a:rPr lang="en-US" sz="1200" b="1" baseline="-25000" dirty="0" err="1" smtClean="0"/>
              <a:t>B</a:t>
            </a:r>
            <a:r>
              <a:rPr lang="en-US" sz="1200" dirty="0" smtClean="0"/>
              <a:t> = </a:t>
            </a:r>
            <a:r>
              <a:rPr lang="el-GR" sz="1200" dirty="0" smtClean="0"/>
              <a:t>ω</a:t>
            </a:r>
            <a:r>
              <a:rPr lang="en-US" sz="1200" baseline="-25000" dirty="0" smtClean="0"/>
              <a:t>AB</a:t>
            </a:r>
            <a:r>
              <a:rPr lang="en-US" sz="1200" dirty="0" smtClean="0"/>
              <a:t>  x  AB = 10.47 x 0.06 m </a:t>
            </a:r>
            <a:r>
              <a:rPr lang="en-US" sz="1200" b="1" dirty="0" smtClean="0"/>
              <a:t>= 0.628 m/s</a:t>
            </a:r>
          </a:p>
          <a:p>
            <a:pPr marL="342900" indent="-342900"/>
            <a:r>
              <a:rPr lang="en-US" sz="1200" b="1" dirty="0"/>
              <a:t> </a:t>
            </a:r>
            <a:r>
              <a:rPr lang="en-US" sz="1200" b="1" dirty="0" smtClean="0"/>
              <a:t>          </a:t>
            </a:r>
            <a:r>
              <a:rPr lang="en-US" sz="1200" b="1" dirty="0" smtClean="0">
                <a:solidFill>
                  <a:srgbClr val="FF0000"/>
                </a:solidFill>
              </a:rPr>
              <a:t>Direction of velocity of point B is perpendicular to AB</a:t>
            </a:r>
          </a:p>
          <a:p>
            <a:pPr marL="342900" indent="-342900"/>
            <a:endParaRPr lang="en-US" sz="1200" b="1" dirty="0">
              <a:solidFill>
                <a:srgbClr val="FF0000"/>
              </a:solidFill>
            </a:endParaRPr>
          </a:p>
          <a:p>
            <a:pPr marL="342900" indent="-342900"/>
            <a:r>
              <a:rPr lang="en-US" sz="1200" b="1" dirty="0" smtClean="0"/>
              <a:t>Now define scale for drawing velocity diagram</a:t>
            </a:r>
          </a:p>
          <a:p>
            <a:pPr marL="342900" indent="-342900"/>
            <a:r>
              <a:rPr lang="en-US" sz="1200" b="1" dirty="0" smtClean="0">
                <a:solidFill>
                  <a:srgbClr val="FF0000"/>
                </a:solidFill>
              </a:rPr>
              <a:t>Scale  0.628 m/s = 1 inch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91400" y="282065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8237220" y="2830657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629552" y="28886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7712935" y="288631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7789135" y="28886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7862954" y="28910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934392" y="28886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8001060" y="28910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8072498" y="288869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8148698" y="28910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8215374" y="2891080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-7200000">
            <a:off x="6931076" y="2502715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102321" y="2103903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781800" y="2061037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94" name="Arc 93"/>
          <p:cNvSpPr/>
          <p:nvPr/>
        </p:nvSpPr>
        <p:spPr>
          <a:xfrm rot="21307565">
            <a:off x="7152323" y="2642067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566660" y="2489662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13" name="Oval 112"/>
          <p:cNvSpPr/>
          <p:nvPr/>
        </p:nvSpPr>
        <p:spPr>
          <a:xfrm>
            <a:off x="8271512" y="285875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538084" y="285637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8651875" y="154351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8763000" y="1375237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17" name="Straight Connector 116"/>
          <p:cNvCxnSpPr>
            <a:stCxn id="92" idx="6"/>
            <a:endCxn id="115" idx="3"/>
          </p:cNvCxnSpPr>
          <p:nvPr/>
        </p:nvCxnSpPr>
        <p:spPr>
          <a:xfrm flipV="1">
            <a:off x="7148041" y="1582536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3" idx="0"/>
            <a:endCxn id="115" idx="4"/>
          </p:cNvCxnSpPr>
          <p:nvPr/>
        </p:nvCxnSpPr>
        <p:spPr>
          <a:xfrm rot="5400000" flipH="1" flipV="1">
            <a:off x="7849793" y="2033811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589010" y="2880187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-7200000">
            <a:off x="6734831" y="3326381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9000000">
            <a:off x="6161254" y="3176059"/>
            <a:ext cx="82296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320884" y="358002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6787484" y="2665625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6216778" y="3541131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873084" y="3808625"/>
            <a:ext cx="205171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Perpendicular to AB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 rot="9000000">
            <a:off x="6609339" y="5103918"/>
            <a:ext cx="9144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 rot="19695485">
            <a:off x="6600027" y="474000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inch</a:t>
            </a:r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 rot="9000000">
            <a:off x="4092044" y="5791094"/>
            <a:ext cx="914400" cy="1588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927600" y="5334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3886200" y="5842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41" name="Straight Arrow Connector 140"/>
          <p:cNvCxnSpPr/>
          <p:nvPr/>
        </p:nvCxnSpPr>
        <p:spPr>
          <a:xfrm rot="10800000" flipV="1">
            <a:off x="7010400" y="25146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rot="10800000" flipV="1">
            <a:off x="5867400" y="43434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5375192" y="2477869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5900972" y="1022449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47" name="Straight Connector 146"/>
          <p:cNvCxnSpPr/>
          <p:nvPr/>
        </p:nvCxnSpPr>
        <p:spPr>
          <a:xfrm rot="5400000" flipH="1" flipV="1">
            <a:off x="4987765" y="1681023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4536992" y="877669"/>
            <a:ext cx="1269520" cy="38036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>
            <a:off x="4385386" y="1105475"/>
            <a:ext cx="609600" cy="306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3546392" y="1563469"/>
            <a:ext cx="20597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Perpendicular to CD</a:t>
            </a:r>
            <a:endParaRPr lang="en-US" dirty="0"/>
          </a:p>
        </p:txBody>
      </p:sp>
      <p:cxnSp>
        <p:nvCxnSpPr>
          <p:cNvPr id="152" name="Straight Connector 151"/>
          <p:cNvCxnSpPr/>
          <p:nvPr/>
        </p:nvCxnSpPr>
        <p:spPr>
          <a:xfrm flipH="1" flipV="1">
            <a:off x="3657600" y="5181600"/>
            <a:ext cx="1269520" cy="38036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rot="5400000">
            <a:off x="4041692" y="2058769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3165392" y="2401669"/>
            <a:ext cx="2209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direction of velocity of point C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7620000" y="4648200"/>
            <a:ext cx="15240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is the direction of velocity of point </a:t>
            </a: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7" name="Straight Arrow Connector 156"/>
          <p:cNvCxnSpPr/>
          <p:nvPr/>
        </p:nvCxnSpPr>
        <p:spPr>
          <a:xfrm rot="16200000" flipH="1">
            <a:off x="7696200" y="41910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 flipV="1">
            <a:off x="6934200" y="1295400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696200" y="762000"/>
            <a:ext cx="1419235" cy="27699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Perpendicular to BC</a:t>
            </a:r>
            <a:endParaRPr lang="en-US" sz="1200" dirty="0"/>
          </a:p>
        </p:txBody>
      </p:sp>
      <p:cxnSp>
        <p:nvCxnSpPr>
          <p:cNvPr id="162" name="Straight Arrow Connector 161"/>
          <p:cNvCxnSpPr/>
          <p:nvPr/>
        </p:nvCxnSpPr>
        <p:spPr>
          <a:xfrm flipV="1">
            <a:off x="7773988" y="1219200"/>
            <a:ext cx="37941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16200000" flipV="1">
            <a:off x="7924800" y="381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5715000" y="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direction of relative velocity of C with respect to B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16200000" flipV="1">
            <a:off x="3155398" y="4959901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886200" y="502920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171" name="Oval 170"/>
          <p:cNvSpPr/>
          <p:nvPr/>
        </p:nvSpPr>
        <p:spPr>
          <a:xfrm>
            <a:off x="3870483" y="522589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4334" y="4800600"/>
            <a:ext cx="57106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bc</a:t>
            </a:r>
            <a:r>
              <a:rPr lang="en-US" dirty="0" smtClean="0"/>
              <a:t>  = relative velocity of C with</a:t>
            </a:r>
          </a:p>
          <a:p>
            <a:r>
              <a:rPr lang="en-US" dirty="0"/>
              <a:t> </a:t>
            </a:r>
            <a:r>
              <a:rPr lang="en-US" dirty="0" smtClean="0"/>
              <a:t>       respect to B.</a:t>
            </a:r>
          </a:p>
          <a:p>
            <a:r>
              <a:rPr lang="en-US" dirty="0" smtClean="0"/>
              <a:t>ca = absolute velocity of C.</a:t>
            </a:r>
          </a:p>
          <a:p>
            <a:endParaRPr lang="en-US" dirty="0"/>
          </a:p>
          <a:p>
            <a:r>
              <a:rPr lang="en-US" dirty="0" smtClean="0"/>
              <a:t>Measure length </a:t>
            </a:r>
            <a:r>
              <a:rPr lang="en-US" dirty="0" err="1" smtClean="0"/>
              <a:t>bc</a:t>
            </a:r>
            <a:r>
              <a:rPr lang="en-US" dirty="0" smtClean="0"/>
              <a:t> and ca. then </a:t>
            </a:r>
          </a:p>
          <a:p>
            <a:r>
              <a:rPr lang="en-US" dirty="0" smtClean="0"/>
              <a:t>Convert into proper scale </a:t>
            </a:r>
            <a:r>
              <a:rPr lang="en-US" dirty="0" err="1" smtClean="0"/>
              <a:t>yu</a:t>
            </a:r>
            <a:r>
              <a:rPr lang="en-US" dirty="0" smtClean="0"/>
              <a:t> will get velocity of point C and</a:t>
            </a:r>
          </a:p>
          <a:p>
            <a:r>
              <a:rPr lang="en-US" dirty="0" smtClean="0"/>
              <a:t>Relative velocity of point C with respect to point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630638" y="168354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425658" y="1718946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</a:t>
            </a:r>
            <a:endParaRPr lang="en-US" sz="1200" b="1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868790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952173" y="1749207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1028373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1102192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1173630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1240298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1311736" y="1751588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387936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1454612" y="1753969"/>
            <a:ext cx="55157" cy="4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-7200000">
            <a:off x="170314" y="1365604"/>
            <a:ext cx="82296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341559" y="966792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21307565">
            <a:off x="391561" y="1504956"/>
            <a:ext cx="6096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805898" y="1352551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31" name="Oval 130"/>
          <p:cNvSpPr/>
          <p:nvPr/>
        </p:nvSpPr>
        <p:spPr>
          <a:xfrm>
            <a:off x="1510750" y="172164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777322" y="1719260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91113" y="406401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1883163" y="2286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cxnSp>
        <p:nvCxnSpPr>
          <p:cNvPr id="136" name="Straight Connector 135"/>
          <p:cNvCxnSpPr>
            <a:stCxn id="119" idx="6"/>
            <a:endCxn id="134" idx="3"/>
          </p:cNvCxnSpPr>
          <p:nvPr/>
        </p:nvCxnSpPr>
        <p:spPr>
          <a:xfrm flipV="1">
            <a:off x="387279" y="445425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1" idx="0"/>
            <a:endCxn id="134" idx="4"/>
          </p:cNvCxnSpPr>
          <p:nvPr/>
        </p:nvCxnSpPr>
        <p:spPr>
          <a:xfrm rot="5400000" flipH="1" flipV="1">
            <a:off x="1089031" y="896700"/>
            <a:ext cx="1269520" cy="38036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28248" y="1743076"/>
            <a:ext cx="68580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31" idx="7"/>
          </p:cNvCxnSpPr>
          <p:nvPr/>
        </p:nvCxnSpPr>
        <p:spPr>
          <a:xfrm rot="5400000" flipH="1" flipV="1">
            <a:off x="1808943" y="604722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34" idx="6"/>
          </p:cNvCxnSpPr>
          <p:nvPr/>
        </p:nvCxnSpPr>
        <p:spPr>
          <a:xfrm>
            <a:off x="1936833" y="429261"/>
            <a:ext cx="979805" cy="4148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916638" y="691689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153" name="Straight Connector 152"/>
          <p:cNvCxnSpPr/>
          <p:nvPr/>
        </p:nvCxnSpPr>
        <p:spPr>
          <a:xfrm rot="5400000">
            <a:off x="1903178" y="466549"/>
            <a:ext cx="109891" cy="168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 flipV="1">
            <a:off x="1826023" y="563105"/>
            <a:ext cx="381000" cy="262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0800000" flipV="1">
            <a:off x="1745068" y="615488"/>
            <a:ext cx="638170" cy="457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 flipV="1">
            <a:off x="1687912" y="691688"/>
            <a:ext cx="847726" cy="600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 flipV="1">
            <a:off x="1611712" y="767888"/>
            <a:ext cx="1076326" cy="766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10800000" flipH="1">
            <a:off x="1566628" y="1745455"/>
            <a:ext cx="41148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4770203" y="1718469"/>
            <a:ext cx="45720" cy="457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4722578" y="1781189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</a:t>
            </a:r>
            <a:endParaRPr lang="en-US" sz="1200" b="1" dirty="0"/>
          </a:p>
        </p:txBody>
      </p:sp>
      <p:sp>
        <p:nvSpPr>
          <p:cNvPr id="181" name="Rectangle 180"/>
          <p:cNvSpPr/>
          <p:nvPr/>
        </p:nvSpPr>
        <p:spPr>
          <a:xfrm>
            <a:off x="4679712" y="1665291"/>
            <a:ext cx="2286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 rot="10800000" flipH="1" flipV="1">
            <a:off x="2922987" y="846064"/>
            <a:ext cx="1860261" cy="89497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6200" y="858856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graphicFrame>
        <p:nvGraphicFramePr>
          <p:cNvPr id="108" name="Table 107"/>
          <p:cNvGraphicFramePr>
            <a:graphicFrameLocks noGrp="1"/>
          </p:cNvGraphicFramePr>
          <p:nvPr/>
        </p:nvGraphicFramePr>
        <p:xfrm>
          <a:off x="6019800" y="152400"/>
          <a:ext cx="2946400" cy="1524000"/>
        </p:xfrm>
        <a:graphic>
          <a:graphicData uri="http://schemas.openxmlformats.org/drawingml/2006/table">
            <a:tbl>
              <a:tblPr/>
              <a:tblGrid>
                <a:gridCol w="609600"/>
                <a:gridCol w="11049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mm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9" name="Rectangle 138"/>
          <p:cNvSpPr/>
          <p:nvPr/>
        </p:nvSpPr>
        <p:spPr>
          <a:xfrm>
            <a:off x="242653" y="1288255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60 </a:t>
            </a:r>
            <a:endParaRPr lang="en-US" sz="1200" b="1" dirty="0"/>
          </a:p>
        </p:txBody>
      </p:sp>
      <p:sp>
        <p:nvSpPr>
          <p:cNvPr id="140" name="Rectangle 139"/>
          <p:cNvSpPr/>
          <p:nvPr/>
        </p:nvSpPr>
        <p:spPr>
          <a:xfrm>
            <a:off x="804628" y="478630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120</a:t>
            </a:r>
            <a:endParaRPr lang="en-US" sz="1200" b="1" dirty="0"/>
          </a:p>
        </p:txBody>
      </p:sp>
      <p:sp>
        <p:nvSpPr>
          <p:cNvPr id="141" name="Rectangle 140"/>
          <p:cNvSpPr/>
          <p:nvPr/>
        </p:nvSpPr>
        <p:spPr>
          <a:xfrm>
            <a:off x="1338028" y="983455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100</a:t>
            </a:r>
            <a:endParaRPr lang="en-US" sz="1200" b="1" dirty="0"/>
          </a:p>
        </p:txBody>
      </p:sp>
      <p:sp>
        <p:nvSpPr>
          <p:cNvPr id="142" name="Rectangle 141"/>
          <p:cNvSpPr/>
          <p:nvPr/>
        </p:nvSpPr>
        <p:spPr>
          <a:xfrm>
            <a:off x="957028" y="1793080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50</a:t>
            </a:r>
            <a:endParaRPr lang="en-US" sz="1200" b="1" dirty="0"/>
          </a:p>
        </p:txBody>
      </p:sp>
      <p:sp>
        <p:nvSpPr>
          <p:cNvPr id="143" name="Rectangle 142"/>
          <p:cNvSpPr/>
          <p:nvPr/>
        </p:nvSpPr>
        <p:spPr>
          <a:xfrm>
            <a:off x="2328628" y="373855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80</a:t>
            </a:r>
            <a:endParaRPr lang="en-US" sz="1200" b="1" dirty="0"/>
          </a:p>
        </p:txBody>
      </p:sp>
      <p:sp>
        <p:nvSpPr>
          <p:cNvPr id="144" name="Rectangle 143"/>
          <p:cNvSpPr/>
          <p:nvPr/>
        </p:nvSpPr>
        <p:spPr>
          <a:xfrm>
            <a:off x="2214328" y="1212055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120</a:t>
            </a:r>
            <a:endParaRPr lang="en-US" sz="1200" b="1" dirty="0"/>
          </a:p>
        </p:txBody>
      </p:sp>
      <p:sp>
        <p:nvSpPr>
          <p:cNvPr id="145" name="Rectangle 144"/>
          <p:cNvSpPr/>
          <p:nvPr/>
        </p:nvSpPr>
        <p:spPr>
          <a:xfrm>
            <a:off x="3471628" y="907255"/>
            <a:ext cx="4203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150</a:t>
            </a:r>
            <a:endParaRPr lang="en-US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1276948" y="2221468"/>
            <a:ext cx="238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</a:t>
            </a:r>
            <a:endParaRPr lang="en-US" b="1" dirty="0"/>
          </a:p>
        </p:txBody>
      </p:sp>
      <p:cxnSp>
        <p:nvCxnSpPr>
          <p:cNvPr id="47" name="Straight Connector 46"/>
          <p:cNvCxnSpPr/>
          <p:nvPr/>
        </p:nvCxnSpPr>
        <p:spPr>
          <a:xfrm rot="9000000">
            <a:off x="1806044" y="5105294"/>
            <a:ext cx="914400" cy="1588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41600" y="4572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5156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1371600" y="4495800"/>
            <a:ext cx="1269520" cy="38036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869398" y="4274101"/>
            <a:ext cx="1510530" cy="54422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644650" y="438785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53" name="Oval 52"/>
          <p:cNvSpPr/>
          <p:nvPr/>
        </p:nvSpPr>
        <p:spPr>
          <a:xfrm>
            <a:off x="1584483" y="454009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295400" y="5715000"/>
            <a:ext cx="1778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Velocity diagram</a:t>
            </a:r>
            <a:endParaRPr lang="en-US" b="1" dirty="0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057400" y="914400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1890703" y="3633769"/>
            <a:ext cx="864446" cy="138278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1851112" y="282488"/>
            <a:ext cx="979805" cy="4148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1362484" y="3852456"/>
            <a:ext cx="979805" cy="4148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938333" y="373380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738319" y="36290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3174957" y="939842"/>
            <a:ext cx="1860261" cy="89497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565107" y="4311693"/>
            <a:ext cx="1860261" cy="89497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-685800" y="4876800"/>
            <a:ext cx="4114800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1397000" y="483870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66800" y="480060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69" name="Straight Arrow Connector 68"/>
          <p:cNvCxnSpPr>
            <a:endCxn id="66" idx="6"/>
          </p:cNvCxnSpPr>
          <p:nvPr/>
        </p:nvCxnSpPr>
        <p:spPr>
          <a:xfrm rot="10800000" flipV="1">
            <a:off x="1488440" y="4876800"/>
            <a:ext cx="1102360" cy="76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9000000">
            <a:off x="6149444" y="5105294"/>
            <a:ext cx="914400" cy="158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85000" y="4572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943600" y="5156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3" name="Straight Connector 72"/>
          <p:cNvCxnSpPr>
            <a:endCxn id="76" idx="5"/>
          </p:cNvCxnSpPr>
          <p:nvPr/>
        </p:nvCxnSpPr>
        <p:spPr>
          <a:xfrm rot="10800000">
            <a:off x="6005932" y="4618142"/>
            <a:ext cx="978590" cy="25802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6" idx="4"/>
          </p:cNvCxnSpPr>
          <p:nvPr/>
        </p:nvCxnSpPr>
        <p:spPr>
          <a:xfrm rot="16200000" flipV="1">
            <a:off x="5771918" y="4833219"/>
            <a:ext cx="669949" cy="266577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988050" y="438785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76" name="Oval 75"/>
          <p:cNvSpPr/>
          <p:nvPr/>
        </p:nvSpPr>
        <p:spPr>
          <a:xfrm>
            <a:off x="5927883" y="454009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endCxn id="81" idx="3"/>
          </p:cNvCxnSpPr>
          <p:nvPr/>
        </p:nvCxnSpPr>
        <p:spPr>
          <a:xfrm rot="16200000" flipV="1">
            <a:off x="6122226" y="3988625"/>
            <a:ext cx="1109278" cy="66707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0" idx="3"/>
          </p:cNvCxnSpPr>
          <p:nvPr/>
        </p:nvCxnSpPr>
        <p:spPr>
          <a:xfrm rot="5400000" flipH="1" flipV="1">
            <a:off x="5772786" y="4027436"/>
            <a:ext cx="737924" cy="30675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281733" y="373380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6081719" y="36290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82" name="Straight Connector 81"/>
          <p:cNvCxnSpPr>
            <a:stCxn id="85" idx="7"/>
          </p:cNvCxnSpPr>
          <p:nvPr/>
        </p:nvCxnSpPr>
        <p:spPr>
          <a:xfrm rot="5400000" flipH="1" flipV="1">
            <a:off x="5540769" y="4106733"/>
            <a:ext cx="1023039" cy="467678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5740400" y="483870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410200" y="480060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87" name="Straight Arrow Connector 86"/>
          <p:cNvCxnSpPr>
            <a:endCxn id="85" idx="6"/>
          </p:cNvCxnSpPr>
          <p:nvPr/>
        </p:nvCxnSpPr>
        <p:spPr>
          <a:xfrm rot="10800000" flipV="1">
            <a:off x="5831840" y="4876800"/>
            <a:ext cx="1102360" cy="762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638800" y="5715000"/>
            <a:ext cx="1778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Velocity diagram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rot="9000000">
            <a:off x="1120244" y="1476272"/>
            <a:ext cx="914400" cy="158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55800" y="94297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a, d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914400" y="15271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3" name="Straight Connector 72"/>
          <p:cNvCxnSpPr>
            <a:endCxn id="76" idx="5"/>
          </p:cNvCxnSpPr>
          <p:nvPr/>
        </p:nvCxnSpPr>
        <p:spPr>
          <a:xfrm rot="10800000">
            <a:off x="976732" y="989120"/>
            <a:ext cx="978590" cy="25802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6" idx="4"/>
          </p:cNvCxnSpPr>
          <p:nvPr/>
        </p:nvCxnSpPr>
        <p:spPr>
          <a:xfrm rot="16200000" flipV="1">
            <a:off x="742718" y="1204197"/>
            <a:ext cx="669949" cy="266577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58850" y="758828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  <p:sp>
        <p:nvSpPr>
          <p:cNvPr id="76" name="Oval 75"/>
          <p:cNvSpPr/>
          <p:nvPr/>
        </p:nvSpPr>
        <p:spPr>
          <a:xfrm>
            <a:off x="898683" y="911071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endCxn id="81" idx="3"/>
          </p:cNvCxnSpPr>
          <p:nvPr/>
        </p:nvCxnSpPr>
        <p:spPr>
          <a:xfrm rot="16200000" flipV="1">
            <a:off x="1093026" y="359603"/>
            <a:ext cx="1109278" cy="66707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0" idx="3"/>
          </p:cNvCxnSpPr>
          <p:nvPr/>
        </p:nvCxnSpPr>
        <p:spPr>
          <a:xfrm rot="5400000" flipH="1" flipV="1">
            <a:off x="743586" y="398414"/>
            <a:ext cx="737924" cy="30675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252533" y="104778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052519" y="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en-US" sz="1200" b="1" dirty="0"/>
          </a:p>
        </p:txBody>
      </p:sp>
      <p:cxnSp>
        <p:nvCxnSpPr>
          <p:cNvPr id="82" name="Straight Connector 81"/>
          <p:cNvCxnSpPr>
            <a:stCxn id="85" idx="7"/>
          </p:cNvCxnSpPr>
          <p:nvPr/>
        </p:nvCxnSpPr>
        <p:spPr>
          <a:xfrm rot="5400000" flipH="1" flipV="1">
            <a:off x="511569" y="477711"/>
            <a:ext cx="1023039" cy="467678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711200" y="1209678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81000" y="1171578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87" name="Straight Arrow Connector 86"/>
          <p:cNvCxnSpPr>
            <a:endCxn id="85" idx="6"/>
          </p:cNvCxnSpPr>
          <p:nvPr/>
        </p:nvCxnSpPr>
        <p:spPr>
          <a:xfrm rot="10800000" flipV="1">
            <a:off x="802640" y="1247778"/>
            <a:ext cx="1102360" cy="762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09600" y="2085978"/>
            <a:ext cx="1778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Velocity diagram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04800" y="2895600"/>
            <a:ext cx="48320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</a:t>
            </a:r>
            <a:r>
              <a:rPr lang="en-US" dirty="0" err="1" smtClean="0"/>
              <a:t>ab</a:t>
            </a:r>
            <a:r>
              <a:rPr lang="en-US" dirty="0" smtClean="0"/>
              <a:t> = velocity of point B</a:t>
            </a:r>
          </a:p>
          <a:p>
            <a:r>
              <a:rPr lang="en-US" dirty="0" smtClean="0"/>
              <a:t>Vector </a:t>
            </a:r>
            <a:r>
              <a:rPr lang="en-US" dirty="0" err="1" smtClean="0"/>
              <a:t>bc</a:t>
            </a:r>
            <a:r>
              <a:rPr lang="en-US" dirty="0" smtClean="0"/>
              <a:t> = relative velocity of C with respect to B</a:t>
            </a:r>
          </a:p>
          <a:p>
            <a:r>
              <a:rPr lang="en-US" dirty="0" smtClean="0"/>
              <a:t>Vector ca = velocity of C</a:t>
            </a:r>
          </a:p>
          <a:p>
            <a:r>
              <a:rPr lang="en-US" dirty="0" smtClean="0"/>
              <a:t>Vector </a:t>
            </a:r>
            <a:r>
              <a:rPr lang="en-US" dirty="0" err="1" smtClean="0"/>
              <a:t>ae</a:t>
            </a:r>
            <a:r>
              <a:rPr lang="en-US" dirty="0" smtClean="0"/>
              <a:t> = velocity of point E</a:t>
            </a:r>
          </a:p>
          <a:p>
            <a:r>
              <a:rPr lang="en-US" dirty="0" smtClean="0"/>
              <a:t>Vector </a:t>
            </a:r>
            <a:r>
              <a:rPr lang="en-US" dirty="0" err="1" smtClean="0"/>
              <a:t>af</a:t>
            </a:r>
            <a:r>
              <a:rPr lang="en-US" dirty="0" smtClean="0"/>
              <a:t> = velocity of point F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1905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791200" y="2529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ab</a:t>
            </a:r>
            <a:r>
              <a:rPr lang="en-US" b="1" dirty="0" smtClean="0"/>
              <a:t> + </a:t>
            </a:r>
            <a:r>
              <a:rPr lang="en-US" b="1" dirty="0" err="1" smtClean="0"/>
              <a:t>bc</a:t>
            </a:r>
            <a:r>
              <a:rPr lang="en-US" b="1" dirty="0" smtClean="0"/>
              <a:t> = ac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791200" y="9144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cd</a:t>
            </a:r>
            <a:r>
              <a:rPr lang="en-US" b="1" dirty="0" smtClean="0"/>
              <a:t> + </a:t>
            </a:r>
            <a:r>
              <a:rPr lang="en-US" b="1" dirty="0" err="1" smtClean="0"/>
              <a:t>ce</a:t>
            </a:r>
            <a:r>
              <a:rPr lang="en-US" b="1" dirty="0" smtClean="0"/>
              <a:t> = </a:t>
            </a:r>
            <a:r>
              <a:rPr lang="en-US" b="1" dirty="0" err="1" smtClean="0"/>
              <a:t>ae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5715000" y="1600200"/>
            <a:ext cx="1273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 + </a:t>
            </a:r>
            <a:r>
              <a:rPr lang="en-US" b="1" dirty="0" err="1" smtClean="0"/>
              <a:t>ef</a:t>
            </a:r>
            <a:r>
              <a:rPr lang="en-US" b="1" dirty="0" smtClean="0"/>
              <a:t> = </a:t>
            </a:r>
            <a:r>
              <a:rPr lang="en-US" b="1" dirty="0" err="1" smtClean="0"/>
              <a:t>af</a:t>
            </a:r>
            <a:endParaRPr lang="en-US" b="1" dirty="0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5486400" y="457200"/>
            <a:ext cx="274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410200" y="1143000"/>
            <a:ext cx="274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5410200" y="1828800"/>
            <a:ext cx="274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086600" y="457200"/>
            <a:ext cx="274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467600" y="228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</a:t>
            </a:r>
            <a:r>
              <a:rPr lang="en-US" b="1" baseline="-25000" dirty="0" err="1" smtClean="0"/>
              <a:t>b</a:t>
            </a:r>
            <a:r>
              <a:rPr lang="en-US" b="1" dirty="0" smtClean="0"/>
              <a:t> +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c</a:t>
            </a:r>
            <a:r>
              <a:rPr lang="en-US" b="1" baseline="-25000" dirty="0" smtClean="0"/>
              <a:t>/b</a:t>
            </a:r>
            <a:r>
              <a:rPr lang="en-US" b="1" dirty="0" smtClean="0"/>
              <a:t> = V</a:t>
            </a:r>
            <a:r>
              <a:rPr lang="en-US" b="1" baseline="-25000" dirty="0" smtClean="0"/>
              <a:t>C</a:t>
            </a:r>
            <a:endParaRPr lang="en-US" b="1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7086600" y="1117600"/>
            <a:ext cx="274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467600" y="914400"/>
            <a:ext cx="134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 +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e</a:t>
            </a:r>
            <a:r>
              <a:rPr lang="en-US" b="1" baseline="-25000" dirty="0" smtClean="0"/>
              <a:t>/c</a:t>
            </a:r>
            <a:r>
              <a:rPr lang="en-US" b="1" dirty="0" smtClean="0"/>
              <a:t> =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e</a:t>
            </a:r>
            <a:endParaRPr lang="en-US" b="1" dirty="0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7086600" y="1828800"/>
            <a:ext cx="274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467600" y="1600200"/>
            <a:ext cx="123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</a:t>
            </a:r>
            <a:r>
              <a:rPr lang="en-US" b="1" baseline="-25000" dirty="0" err="1" smtClean="0"/>
              <a:t>e</a:t>
            </a:r>
            <a:r>
              <a:rPr lang="en-US" b="1" dirty="0" smtClean="0"/>
              <a:t>+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f</a:t>
            </a:r>
            <a:r>
              <a:rPr lang="en-US" b="1" baseline="-25000" dirty="0" smtClean="0"/>
              <a:t>/e</a:t>
            </a:r>
            <a:r>
              <a:rPr lang="en-US" b="1" dirty="0" smtClean="0"/>
              <a:t>=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f</a:t>
            </a:r>
            <a:endParaRPr lang="en-US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5562600" y="24384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n-US" b="1" baseline="-25000" dirty="0" err="1" smtClean="0"/>
              <a:t>bc</a:t>
            </a:r>
            <a:r>
              <a:rPr lang="en-US" b="1" dirty="0" smtClean="0"/>
              <a:t>  = ( </a:t>
            </a:r>
            <a:r>
              <a:rPr lang="en-US" b="1" dirty="0" err="1" smtClean="0"/>
              <a:t>bc</a:t>
            </a:r>
            <a:r>
              <a:rPr lang="en-US" b="1" dirty="0" smtClean="0"/>
              <a:t> ) / BC</a:t>
            </a:r>
            <a:endParaRPr lang="en-US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5562600" y="2971800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n-US" b="1" baseline="-25000" dirty="0" err="1" smtClean="0"/>
              <a:t>cd</a:t>
            </a:r>
            <a:r>
              <a:rPr lang="en-US" b="1" dirty="0" smtClean="0"/>
              <a:t>  = ( </a:t>
            </a:r>
            <a:r>
              <a:rPr lang="en-US" b="1" dirty="0" err="1" smtClean="0"/>
              <a:t>cd</a:t>
            </a:r>
            <a:r>
              <a:rPr lang="en-US" b="1" dirty="0" smtClean="0"/>
              <a:t> ) / CD</a:t>
            </a:r>
            <a:endParaRPr lang="en-US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562600" y="3429000"/>
            <a:ext cx="160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n-US" b="1" baseline="-25000" dirty="0" err="1" smtClean="0"/>
              <a:t>ef</a:t>
            </a:r>
            <a:r>
              <a:rPr lang="en-US" b="1" dirty="0" smtClean="0"/>
              <a:t>  = ( </a:t>
            </a:r>
            <a:r>
              <a:rPr lang="en-US" b="1" dirty="0" err="1" smtClean="0"/>
              <a:t>ef</a:t>
            </a:r>
            <a:r>
              <a:rPr lang="en-US" b="1" dirty="0" smtClean="0"/>
              <a:t> ) / EF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680</Words>
  <Application>Microsoft Office PowerPoint</Application>
  <PresentationFormat>On-screen Show (4:3)</PresentationFormat>
  <Paragraphs>241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81</cp:revision>
  <dcterms:created xsi:type="dcterms:W3CDTF">2022-01-29T05:39:13Z</dcterms:created>
  <dcterms:modified xsi:type="dcterms:W3CDTF">2022-02-02T11:00:05Z</dcterms:modified>
</cp:coreProperties>
</file>