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0" autoAdjust="0"/>
    <p:restoredTop sz="94660"/>
  </p:normalViewPr>
  <p:slideViewPr>
    <p:cSldViewPr snapToGrid="0">
      <p:cViewPr varScale="1">
        <p:scale>
          <a:sx n="90" d="100"/>
          <a:sy n="90" d="100"/>
        </p:scale>
        <p:origin x="-48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6/25/2023</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pPr/>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pPr/>
              <a:t>6/25/2023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pPr/>
              <a:t>6/25/2023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pPr/>
              <a:t>6/25/2023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pPr/>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6/25/2023</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6/25/2023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5FFE0-A4F9-5C9C-A640-9CBD37BE2BEE}"/>
              </a:ext>
            </a:extLst>
          </p:cNvPr>
          <p:cNvSpPr>
            <a:spLocks noGrp="1"/>
          </p:cNvSpPr>
          <p:nvPr>
            <p:ph type="ctrTitle"/>
          </p:nvPr>
        </p:nvSpPr>
        <p:spPr>
          <a:xfrm>
            <a:off x="572532" y="76200"/>
            <a:ext cx="10782300" cy="3352800"/>
          </a:xfrm>
        </p:spPr>
        <p:txBody>
          <a:bodyPr/>
          <a:lstStyle/>
          <a:p>
            <a:r>
              <a:rPr lang="en-IN" dirty="0"/>
              <a:t>   </a:t>
            </a:r>
            <a:r>
              <a:rPr lang="en-IN" sz="4800" dirty="0"/>
              <a:t>            </a:t>
            </a:r>
            <a:r>
              <a:rPr lang="en-IN" sz="8000" b="1" u="sng" dirty="0">
                <a:effectLst>
                  <a:outerShdw blurRad="38100" dist="38100" dir="2700000" algn="tl">
                    <a:srgbClr val="000000">
                      <a:alpha val="43137"/>
                    </a:srgbClr>
                  </a:outerShdw>
                </a:effectLst>
              </a:rPr>
              <a:t>GAME</a:t>
            </a:r>
            <a:r>
              <a:rPr lang="en-IN" sz="8000" b="1" u="sng" dirty="0"/>
              <a:t> </a:t>
            </a:r>
            <a:r>
              <a:rPr lang="en-IN" sz="8000" b="1" u="sng" dirty="0">
                <a:effectLst>
                  <a:outerShdw blurRad="38100" dist="38100" dir="2700000" algn="tl">
                    <a:srgbClr val="000000">
                      <a:alpha val="43137"/>
                    </a:srgbClr>
                  </a:outerShdw>
                </a:effectLst>
              </a:rPr>
              <a:t>THEORY</a:t>
            </a:r>
            <a:r>
              <a:rPr lang="en-IN" sz="8000" b="1" u="sng" dirty="0"/>
              <a:t/>
            </a:r>
            <a:br>
              <a:rPr lang="en-IN" sz="8000" b="1" u="sng" dirty="0"/>
            </a:br>
            <a:endParaRPr lang="en-IN" sz="8000" b="1" u="sng" dirty="0"/>
          </a:p>
        </p:txBody>
      </p:sp>
      <p:sp>
        <p:nvSpPr>
          <p:cNvPr id="3" name="Subtitle 2">
            <a:extLst>
              <a:ext uri="{FF2B5EF4-FFF2-40B4-BE49-F238E27FC236}">
                <a16:creationId xmlns:a16="http://schemas.microsoft.com/office/drawing/2014/main" xmlns="" id="{D2E67711-528E-F8C5-B1D6-2262350EF048}"/>
              </a:ext>
            </a:extLst>
          </p:cNvPr>
          <p:cNvSpPr>
            <a:spLocks noGrp="1"/>
          </p:cNvSpPr>
          <p:nvPr>
            <p:ph type="subTitle" idx="1"/>
          </p:nvPr>
        </p:nvSpPr>
        <p:spPr/>
        <p:txBody>
          <a:bodyPr>
            <a:normAutofit/>
          </a:bodyPr>
          <a:lstStyle/>
          <a:p>
            <a:endParaRPr lang="en-IN" sz="2400" i="1" dirty="0"/>
          </a:p>
        </p:txBody>
      </p:sp>
      <p:pic>
        <p:nvPicPr>
          <p:cNvPr id="6" name="Picture 6">
            <a:extLst>
              <a:ext uri="{FF2B5EF4-FFF2-40B4-BE49-F238E27FC236}">
                <a16:creationId xmlns:a16="http://schemas.microsoft.com/office/drawing/2014/main" xmlns="" id="{C439101B-BCEF-79B5-4C26-04693F942093}"/>
              </a:ext>
            </a:extLst>
          </p:cNvPr>
          <p:cNvPicPr>
            <a:picLocks noChangeAspect="1"/>
          </p:cNvPicPr>
          <p:nvPr/>
        </p:nvPicPr>
        <p:blipFill>
          <a:blip r:embed="rId2"/>
          <a:stretch>
            <a:fillRect/>
          </a:stretch>
        </p:blipFill>
        <p:spPr>
          <a:xfrm>
            <a:off x="603504" y="3196961"/>
            <a:ext cx="5108844" cy="3178836"/>
          </a:xfrm>
          <a:prstGeom prst="rect">
            <a:avLst/>
          </a:prstGeom>
        </p:spPr>
      </p:pic>
      <p:pic>
        <p:nvPicPr>
          <p:cNvPr id="7" name="Picture 7">
            <a:extLst>
              <a:ext uri="{FF2B5EF4-FFF2-40B4-BE49-F238E27FC236}">
                <a16:creationId xmlns:a16="http://schemas.microsoft.com/office/drawing/2014/main" xmlns="" id="{7F64081D-931C-5930-053B-C966F32D3569}"/>
              </a:ext>
            </a:extLst>
          </p:cNvPr>
          <p:cNvPicPr>
            <a:picLocks noChangeAspect="1"/>
          </p:cNvPicPr>
          <p:nvPr/>
        </p:nvPicPr>
        <p:blipFill>
          <a:blip r:embed="rId3"/>
          <a:stretch>
            <a:fillRect/>
          </a:stretch>
        </p:blipFill>
        <p:spPr>
          <a:xfrm>
            <a:off x="6153357" y="3196961"/>
            <a:ext cx="5201475" cy="3178836"/>
          </a:xfrm>
          <a:prstGeom prst="rect">
            <a:avLst/>
          </a:prstGeom>
        </p:spPr>
      </p:pic>
    </p:spTree>
    <p:extLst>
      <p:ext uri="{BB962C8B-B14F-4D97-AF65-F5344CB8AC3E}">
        <p14:creationId xmlns:p14="http://schemas.microsoft.com/office/powerpoint/2010/main" xmlns="" val="346479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799A5C-ACE9-8F7C-4AC6-AA654519A9E9}"/>
              </a:ext>
            </a:extLst>
          </p:cNvPr>
          <p:cNvSpPr>
            <a:spLocks noGrp="1"/>
          </p:cNvSpPr>
          <p:nvPr>
            <p:ph type="title"/>
          </p:nvPr>
        </p:nvSpPr>
        <p:spPr/>
        <p:txBody>
          <a:bodyPr>
            <a:normAutofit/>
          </a:bodyPr>
          <a:lstStyle/>
          <a:p>
            <a:r>
              <a:rPr lang="en-IN" sz="4000" b="1" u="sng" dirty="0"/>
              <a:t>Dominance Method</a:t>
            </a:r>
          </a:p>
        </p:txBody>
      </p:sp>
      <p:sp>
        <p:nvSpPr>
          <p:cNvPr id="3" name="Content Placeholder 2">
            <a:extLst>
              <a:ext uri="{FF2B5EF4-FFF2-40B4-BE49-F238E27FC236}">
                <a16:creationId xmlns:a16="http://schemas.microsoft.com/office/drawing/2014/main" xmlns="" id="{AC0F569A-4B88-FC79-7323-0A9A071E1E59}"/>
              </a:ext>
            </a:extLst>
          </p:cNvPr>
          <p:cNvSpPr>
            <a:spLocks noGrp="1"/>
          </p:cNvSpPr>
          <p:nvPr>
            <p:ph idx="1"/>
          </p:nvPr>
        </p:nvSpPr>
        <p:spPr/>
        <p:txBody>
          <a:bodyPr/>
          <a:lstStyle/>
          <a:p>
            <a:r>
              <a:rPr lang="en-IN" dirty="0"/>
              <a:t>The principle of dominance in game theory states that if one strategy of a player dominates over the other strategy in all conditions then the later strategy can be ignored.</a:t>
            </a:r>
          </a:p>
          <a:p>
            <a:r>
              <a:rPr lang="en-IN" dirty="0"/>
              <a:t>A strategy dominates over the other only if it is preferable over other in all conditions. The concept of dominance is especially useful for the evaluation of two-person zero-sum games where a saddle point does not exist. </a:t>
            </a:r>
          </a:p>
          <a:p>
            <a:r>
              <a:rPr lang="en-IN" i="1" dirty="0"/>
              <a:t>Generally, the dominance property is used to reduce the size of a large pay off matrix.</a:t>
            </a:r>
          </a:p>
        </p:txBody>
      </p:sp>
    </p:spTree>
    <p:extLst>
      <p:ext uri="{BB962C8B-B14F-4D97-AF65-F5344CB8AC3E}">
        <p14:creationId xmlns:p14="http://schemas.microsoft.com/office/powerpoint/2010/main" xmlns="" val="347001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24FC3A-5C73-64E1-A9E9-F7E066B87D12}"/>
              </a:ext>
            </a:extLst>
          </p:cNvPr>
          <p:cNvSpPr>
            <a:spLocks noGrp="1"/>
          </p:cNvSpPr>
          <p:nvPr>
            <p:ph type="title"/>
          </p:nvPr>
        </p:nvSpPr>
        <p:spPr/>
        <p:txBody>
          <a:bodyPr>
            <a:normAutofit/>
          </a:bodyPr>
          <a:lstStyle/>
          <a:p>
            <a:r>
              <a:rPr lang="en-IN" sz="4000" b="1" u="sng" dirty="0"/>
              <a:t>Dominance Strategy Rules </a:t>
            </a:r>
          </a:p>
        </p:txBody>
      </p:sp>
      <p:sp>
        <p:nvSpPr>
          <p:cNvPr id="3" name="Content Placeholder 2">
            <a:extLst>
              <a:ext uri="{FF2B5EF4-FFF2-40B4-BE49-F238E27FC236}">
                <a16:creationId xmlns:a16="http://schemas.microsoft.com/office/drawing/2014/main" xmlns="" id="{F1BB00E6-2D31-63D8-713D-27A0B6A65862}"/>
              </a:ext>
            </a:extLst>
          </p:cNvPr>
          <p:cNvSpPr>
            <a:spLocks noGrp="1"/>
          </p:cNvSpPr>
          <p:nvPr>
            <p:ph idx="1"/>
          </p:nvPr>
        </p:nvSpPr>
        <p:spPr/>
        <p:txBody>
          <a:bodyPr/>
          <a:lstStyle/>
          <a:p>
            <a:pPr>
              <a:buFont typeface="Arial" panose="020B0604020202020204" pitchFamily="34" charset="0"/>
              <a:buChar char="•"/>
            </a:pPr>
            <a:r>
              <a:rPr lang="en-IN" dirty="0"/>
              <a:t>If all the elements of a column (</a:t>
            </a:r>
            <a:r>
              <a:rPr lang="en-IN" i="1" dirty="0">
                <a:solidFill>
                  <a:schemeClr val="tx2">
                    <a:lumMod val="50000"/>
                    <a:lumOff val="50000"/>
                  </a:schemeClr>
                </a:solidFill>
              </a:rPr>
              <a:t>say </a:t>
            </a:r>
            <a:r>
              <a:rPr lang="en-IN" i="1" dirty="0" err="1">
                <a:solidFill>
                  <a:schemeClr val="tx2">
                    <a:lumMod val="50000"/>
                    <a:lumOff val="50000"/>
                  </a:schemeClr>
                </a:solidFill>
              </a:rPr>
              <a:t>ith</a:t>
            </a:r>
            <a:r>
              <a:rPr lang="en-IN" i="1" dirty="0">
                <a:solidFill>
                  <a:schemeClr val="tx2">
                    <a:lumMod val="50000"/>
                    <a:lumOff val="50000"/>
                  </a:schemeClr>
                </a:solidFill>
              </a:rPr>
              <a:t> column</a:t>
            </a:r>
            <a:r>
              <a:rPr lang="en-IN" dirty="0"/>
              <a:t>) are greater than or equal to the corresponding elements of any other column (</a:t>
            </a:r>
            <a:r>
              <a:rPr lang="en-IN" i="1" dirty="0">
                <a:solidFill>
                  <a:schemeClr val="tx2">
                    <a:lumMod val="50000"/>
                    <a:lumOff val="50000"/>
                  </a:schemeClr>
                </a:solidFill>
              </a:rPr>
              <a:t>say </a:t>
            </a:r>
            <a:r>
              <a:rPr lang="en-IN" i="1" dirty="0" err="1">
                <a:solidFill>
                  <a:schemeClr val="tx2">
                    <a:lumMod val="50000"/>
                    <a:lumOff val="50000"/>
                  </a:schemeClr>
                </a:solidFill>
              </a:rPr>
              <a:t>jth</a:t>
            </a:r>
            <a:r>
              <a:rPr lang="en-IN" i="1" dirty="0">
                <a:solidFill>
                  <a:schemeClr val="tx2">
                    <a:lumMod val="50000"/>
                    <a:lumOff val="50000"/>
                  </a:schemeClr>
                </a:solidFill>
              </a:rPr>
              <a:t> column</a:t>
            </a:r>
            <a:r>
              <a:rPr lang="en-IN" dirty="0"/>
              <a:t>) then </a:t>
            </a:r>
            <a:r>
              <a:rPr lang="en-IN" i="1" dirty="0"/>
              <a:t>the </a:t>
            </a:r>
            <a:r>
              <a:rPr lang="en-IN" i="1" dirty="0" err="1"/>
              <a:t>ith</a:t>
            </a:r>
            <a:r>
              <a:rPr lang="en-IN" i="1" dirty="0"/>
              <a:t> column is dominated by the </a:t>
            </a:r>
            <a:r>
              <a:rPr lang="en-IN" i="1" dirty="0" err="1"/>
              <a:t>jth</a:t>
            </a:r>
            <a:r>
              <a:rPr lang="en-IN" i="1" dirty="0"/>
              <a:t> column </a:t>
            </a:r>
            <a:r>
              <a:rPr lang="en-IN" dirty="0"/>
              <a:t>and can be detected from the matrix.</a:t>
            </a:r>
          </a:p>
          <a:p>
            <a:pPr>
              <a:buFont typeface="Arial" panose="020B0604020202020204" pitchFamily="34" charset="0"/>
              <a:buChar char="•"/>
            </a:pPr>
            <a:endParaRPr lang="en-IN" dirty="0"/>
          </a:p>
          <a:p>
            <a:pPr>
              <a:buFont typeface="Arial" panose="020B0604020202020204" pitchFamily="34" charset="0"/>
              <a:buChar char="•"/>
            </a:pPr>
            <a:r>
              <a:rPr lang="en-IN" dirty="0"/>
              <a:t>If all the elements of a row (</a:t>
            </a:r>
            <a:r>
              <a:rPr lang="en-IN" i="1" dirty="0">
                <a:solidFill>
                  <a:schemeClr val="tx2">
                    <a:lumMod val="50000"/>
                    <a:lumOff val="50000"/>
                  </a:schemeClr>
                </a:solidFill>
              </a:rPr>
              <a:t>say </a:t>
            </a:r>
            <a:r>
              <a:rPr lang="en-IN" i="1" dirty="0" err="1">
                <a:solidFill>
                  <a:schemeClr val="tx2">
                    <a:lumMod val="50000"/>
                    <a:lumOff val="50000"/>
                  </a:schemeClr>
                </a:solidFill>
              </a:rPr>
              <a:t>ith</a:t>
            </a:r>
            <a:r>
              <a:rPr lang="en-IN" i="1" dirty="0">
                <a:solidFill>
                  <a:schemeClr val="tx2">
                    <a:lumMod val="50000"/>
                    <a:lumOff val="50000"/>
                  </a:schemeClr>
                </a:solidFill>
              </a:rPr>
              <a:t> row</a:t>
            </a:r>
            <a:r>
              <a:rPr lang="en-IN" dirty="0"/>
              <a:t>) are less than or equal to the corresponding elements of any other row(</a:t>
            </a:r>
            <a:r>
              <a:rPr lang="en-IN" i="1" dirty="0">
                <a:solidFill>
                  <a:schemeClr val="tx2">
                    <a:lumMod val="50000"/>
                    <a:lumOff val="50000"/>
                  </a:schemeClr>
                </a:solidFill>
              </a:rPr>
              <a:t>say </a:t>
            </a:r>
            <a:r>
              <a:rPr lang="en-IN" i="1" dirty="0" err="1">
                <a:solidFill>
                  <a:schemeClr val="tx2">
                    <a:lumMod val="50000"/>
                    <a:lumOff val="50000"/>
                  </a:schemeClr>
                </a:solidFill>
              </a:rPr>
              <a:t>jth</a:t>
            </a:r>
            <a:r>
              <a:rPr lang="en-IN" i="1" dirty="0">
                <a:solidFill>
                  <a:schemeClr val="tx2">
                    <a:lumMod val="50000"/>
                    <a:lumOff val="50000"/>
                  </a:schemeClr>
                </a:solidFill>
              </a:rPr>
              <a:t> row</a:t>
            </a:r>
            <a:r>
              <a:rPr lang="en-IN" dirty="0"/>
              <a:t>),then </a:t>
            </a:r>
            <a:r>
              <a:rPr lang="en-IN" i="1" dirty="0"/>
              <a:t>the </a:t>
            </a:r>
            <a:r>
              <a:rPr lang="en-IN" i="1" dirty="0" err="1"/>
              <a:t>ith</a:t>
            </a:r>
            <a:r>
              <a:rPr lang="en-IN" i="1" dirty="0"/>
              <a:t> row is dominated by the </a:t>
            </a:r>
            <a:r>
              <a:rPr lang="en-IN" i="1" dirty="0" err="1"/>
              <a:t>jth</a:t>
            </a:r>
            <a:r>
              <a:rPr lang="en-IN" i="1" dirty="0"/>
              <a:t> row </a:t>
            </a:r>
            <a:r>
              <a:rPr lang="en-IN" dirty="0"/>
              <a:t>and can be deleted from the matrix.</a:t>
            </a:r>
          </a:p>
        </p:txBody>
      </p:sp>
    </p:spTree>
    <p:extLst>
      <p:ext uri="{BB962C8B-B14F-4D97-AF65-F5344CB8AC3E}">
        <p14:creationId xmlns:p14="http://schemas.microsoft.com/office/powerpoint/2010/main" xmlns="" val="2246015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3A6F29-700C-9D6C-9F64-AC8411F3AE10}"/>
              </a:ext>
            </a:extLst>
          </p:cNvPr>
          <p:cNvSpPr>
            <a:spLocks noGrp="1"/>
          </p:cNvSpPr>
          <p:nvPr>
            <p:ph type="title"/>
          </p:nvPr>
        </p:nvSpPr>
        <p:spPr>
          <a:xfrm>
            <a:off x="657606" y="238539"/>
            <a:ext cx="10772775" cy="357809"/>
          </a:xfrm>
        </p:spPr>
        <p:txBody>
          <a:bodyPr>
            <a:noAutofit/>
          </a:bodyPr>
          <a:lstStyle/>
          <a:p>
            <a:r>
              <a:rPr lang="en-IN" sz="4000" u="sng" dirty="0"/>
              <a:t>Example on Dominance method</a:t>
            </a:r>
          </a:p>
        </p:txBody>
      </p:sp>
      <p:sp>
        <p:nvSpPr>
          <p:cNvPr id="3" name="Content Placeholder 2">
            <a:extLst>
              <a:ext uri="{FF2B5EF4-FFF2-40B4-BE49-F238E27FC236}">
                <a16:creationId xmlns:a16="http://schemas.microsoft.com/office/drawing/2014/main" xmlns="" id="{DA051DC4-62C4-D3AB-B4EA-63986EB0A143}"/>
              </a:ext>
            </a:extLst>
          </p:cNvPr>
          <p:cNvSpPr>
            <a:spLocks noGrp="1"/>
          </p:cNvSpPr>
          <p:nvPr>
            <p:ph idx="1"/>
          </p:nvPr>
        </p:nvSpPr>
        <p:spPr>
          <a:xfrm>
            <a:off x="676656" y="874643"/>
            <a:ext cx="10753725" cy="4903222"/>
          </a:xfrm>
        </p:spPr>
        <p:txBody>
          <a:bodyPr>
            <a:normAutofit lnSpcReduction="10000"/>
          </a:bodyPr>
          <a:lstStyle/>
          <a:p>
            <a:r>
              <a:rPr lang="en-IN" sz="2000" i="1" u="sng" dirty="0"/>
              <a:t>Example : </a:t>
            </a:r>
            <a:r>
              <a:rPr lang="en-IN" sz="2000" dirty="0"/>
              <a:t>Consider a game with a pay off matrix , solve it using dominance rule :</a:t>
            </a:r>
          </a:p>
          <a:p>
            <a:r>
              <a:rPr lang="en-IN" sz="2000" dirty="0"/>
              <a:t>                                         B1    B2   B3   B4</a:t>
            </a:r>
          </a:p>
          <a:p>
            <a:r>
              <a:rPr lang="en-IN" sz="2000" dirty="0"/>
              <a:t>                                A1     3      2      4      0</a:t>
            </a:r>
          </a:p>
          <a:p>
            <a:r>
              <a:rPr lang="en-IN" sz="2000" dirty="0"/>
              <a:t>                                A2     3      4      2      4</a:t>
            </a:r>
          </a:p>
          <a:p>
            <a:r>
              <a:rPr lang="en-IN" sz="2000" dirty="0"/>
              <a:t>                                A3     4      2      4      0</a:t>
            </a:r>
          </a:p>
          <a:p>
            <a:r>
              <a:rPr lang="en-IN" sz="2000" dirty="0"/>
              <a:t>                                A4     0      4      0      8 </a:t>
            </a:r>
          </a:p>
          <a:p>
            <a:endParaRPr lang="en-IN" sz="2000" dirty="0"/>
          </a:p>
          <a:p>
            <a:r>
              <a:rPr lang="en-IN" sz="2000" i="1" dirty="0">
                <a:solidFill>
                  <a:schemeClr val="tx2">
                    <a:lumMod val="50000"/>
                    <a:lumOff val="50000"/>
                  </a:schemeClr>
                </a:solidFill>
              </a:rPr>
              <a:t>Solution  :                      </a:t>
            </a:r>
            <a:r>
              <a:rPr lang="en-IN" sz="2000" dirty="0"/>
              <a:t> B1    B2   B3   B4</a:t>
            </a:r>
          </a:p>
          <a:p>
            <a:r>
              <a:rPr lang="en-IN" sz="2000" dirty="0"/>
              <a:t>                                </a:t>
            </a:r>
            <a:r>
              <a:rPr lang="en-IN" sz="2000" strike="sngStrike" dirty="0"/>
              <a:t>A1     3      2      4      0</a:t>
            </a:r>
            <a:r>
              <a:rPr lang="en-IN" sz="2000" dirty="0"/>
              <a:t>     Since A1 is dominant  by A3,it can be deleted.</a:t>
            </a:r>
            <a:endParaRPr lang="en-IN" sz="2000" strike="sngStrike" dirty="0"/>
          </a:p>
          <a:p>
            <a:r>
              <a:rPr lang="en-IN" sz="2000" dirty="0"/>
              <a:t>                                A2     3      4      2      4</a:t>
            </a:r>
          </a:p>
          <a:p>
            <a:r>
              <a:rPr lang="en-IN" sz="2000" dirty="0"/>
              <a:t>                                A3     4      2      4      0</a:t>
            </a:r>
          </a:p>
          <a:p>
            <a:r>
              <a:rPr lang="en-IN" sz="2000" dirty="0"/>
              <a:t>                                A4     0      4      0      8 </a:t>
            </a:r>
          </a:p>
        </p:txBody>
      </p:sp>
    </p:spTree>
    <p:extLst>
      <p:ext uri="{BB962C8B-B14F-4D97-AF65-F5344CB8AC3E}">
        <p14:creationId xmlns:p14="http://schemas.microsoft.com/office/powerpoint/2010/main" xmlns="" val="2427497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029D2D-6822-40FB-037B-4A3C379A9CB8}"/>
              </a:ext>
            </a:extLst>
          </p:cNvPr>
          <p:cNvSpPr>
            <a:spLocks noGrp="1"/>
          </p:cNvSpPr>
          <p:nvPr>
            <p:ph type="title"/>
          </p:nvPr>
        </p:nvSpPr>
        <p:spPr>
          <a:xfrm>
            <a:off x="657224" y="-103367"/>
            <a:ext cx="10772775" cy="47708"/>
          </a:xfrm>
        </p:spPr>
        <p:txBody>
          <a:bodyPr>
            <a:normAutofit fontScale="90000"/>
          </a:bodyPr>
          <a:lstStyle/>
          <a:p>
            <a:r>
              <a:rPr lang="en-IN" dirty="0"/>
              <a:t> </a:t>
            </a:r>
          </a:p>
        </p:txBody>
      </p:sp>
      <p:sp>
        <p:nvSpPr>
          <p:cNvPr id="3" name="Content Placeholder 2">
            <a:extLst>
              <a:ext uri="{FF2B5EF4-FFF2-40B4-BE49-F238E27FC236}">
                <a16:creationId xmlns:a16="http://schemas.microsoft.com/office/drawing/2014/main" xmlns="" id="{1620A849-ED7D-936C-1DB5-CD6856801041}"/>
              </a:ext>
            </a:extLst>
          </p:cNvPr>
          <p:cNvSpPr>
            <a:spLocks noGrp="1"/>
          </p:cNvSpPr>
          <p:nvPr>
            <p:ph idx="1"/>
          </p:nvPr>
        </p:nvSpPr>
        <p:spPr>
          <a:xfrm>
            <a:off x="676656" y="230588"/>
            <a:ext cx="10753725" cy="6345141"/>
          </a:xfrm>
        </p:spPr>
        <p:txBody>
          <a:bodyPr>
            <a:normAutofit/>
          </a:bodyPr>
          <a:lstStyle/>
          <a:p>
            <a:r>
              <a:rPr lang="en-IN" sz="2000" dirty="0"/>
              <a:t> </a:t>
            </a:r>
            <a:r>
              <a:rPr lang="en-IN" sz="1800" dirty="0"/>
              <a:t>After deletion of column B1 as </a:t>
            </a:r>
            <a:r>
              <a:rPr lang="en-IN" sz="1800" i="1" dirty="0"/>
              <a:t>it is dominated by column B3</a:t>
            </a:r>
            <a:r>
              <a:rPr lang="en-IN" sz="1800" dirty="0"/>
              <a:t>, we have :   </a:t>
            </a:r>
          </a:p>
          <a:p>
            <a:r>
              <a:rPr lang="en-IN" sz="1800" dirty="0"/>
              <a:t>                                            B2   B3   B4                 </a:t>
            </a:r>
          </a:p>
          <a:p>
            <a:r>
              <a:rPr lang="en-IN" sz="1800" dirty="0"/>
              <a:t>                                A2         4      2      4</a:t>
            </a:r>
          </a:p>
          <a:p>
            <a:r>
              <a:rPr lang="en-IN" sz="1800" dirty="0"/>
              <a:t>                                A3         2      4      0</a:t>
            </a:r>
          </a:p>
          <a:p>
            <a:r>
              <a:rPr lang="en-IN" sz="1800" dirty="0"/>
              <a:t>                                A4         4      0      8 </a:t>
            </a:r>
          </a:p>
          <a:p>
            <a:r>
              <a:rPr lang="en-IN" sz="1800" dirty="0"/>
              <a:t>Here no further dominance is possible , so these columns can also be deleted using average method.  </a:t>
            </a:r>
            <a:r>
              <a:rPr lang="en-IN" sz="1800" i="1" dirty="0"/>
              <a:t>Column B2 is dominated by the averages of B3 and B4 and row A2 is dominated by the averages of A3 and A4 </a:t>
            </a:r>
            <a:r>
              <a:rPr lang="en-IN" sz="1800" dirty="0"/>
              <a:t>so they are deleted and after oddment calculation we have </a:t>
            </a:r>
          </a:p>
          <a:p>
            <a:pPr marL="0" indent="0">
              <a:buNone/>
            </a:pPr>
            <a:r>
              <a:rPr lang="en-IN" sz="1800" dirty="0"/>
              <a:t>                                            B3     B4   </a:t>
            </a:r>
            <a:r>
              <a:rPr lang="en-IN" sz="1800" dirty="0">
                <a:solidFill>
                  <a:schemeClr val="tx2">
                    <a:lumMod val="50000"/>
                    <a:lumOff val="50000"/>
                  </a:schemeClr>
                </a:solidFill>
              </a:rPr>
              <a:t>Oddments      Probability</a:t>
            </a:r>
          </a:p>
          <a:p>
            <a:r>
              <a:rPr lang="en-IN" sz="1800" dirty="0"/>
              <a:t>                                 A3      4        0         8                     8/12</a:t>
            </a:r>
          </a:p>
          <a:p>
            <a:r>
              <a:rPr lang="en-IN" sz="1800" dirty="0"/>
              <a:t>                                A4       0        8         4                     4/12</a:t>
            </a:r>
          </a:p>
          <a:p>
            <a:r>
              <a:rPr lang="en-IN" sz="1800" dirty="0"/>
              <a:t>                  </a:t>
            </a:r>
            <a:r>
              <a:rPr lang="en-IN" sz="1800" dirty="0">
                <a:solidFill>
                  <a:schemeClr val="tx2">
                    <a:lumMod val="50000"/>
                    <a:lumOff val="50000"/>
                  </a:schemeClr>
                </a:solidFill>
              </a:rPr>
              <a:t>Oddments</a:t>
            </a:r>
            <a:r>
              <a:rPr lang="en-IN" sz="1800" dirty="0"/>
              <a:t>       8        4          </a:t>
            </a:r>
          </a:p>
          <a:p>
            <a:r>
              <a:rPr lang="en-IN" sz="1800" dirty="0"/>
              <a:t>                 </a:t>
            </a:r>
            <a:r>
              <a:rPr lang="en-IN" sz="1800" dirty="0">
                <a:solidFill>
                  <a:schemeClr val="tx2">
                    <a:lumMod val="50000"/>
                    <a:lumOff val="50000"/>
                  </a:schemeClr>
                </a:solidFill>
              </a:rPr>
              <a:t>Probability</a:t>
            </a:r>
            <a:r>
              <a:rPr lang="en-IN" sz="1800" dirty="0"/>
              <a:t>     8/12   4/12</a:t>
            </a:r>
          </a:p>
          <a:p>
            <a:pPr marL="0" indent="0">
              <a:buNone/>
            </a:pPr>
            <a:r>
              <a:rPr lang="en-IN" sz="1800" dirty="0"/>
              <a:t>Oddments are calculated by difference between the payoff values of opposite rows and columns and probabilities are easy to calculate.</a:t>
            </a:r>
          </a:p>
          <a:p>
            <a:pPr marL="0" indent="0">
              <a:buNone/>
            </a:pPr>
            <a:r>
              <a:rPr lang="en-IN" sz="1800" b="1" dirty="0"/>
              <a:t>Value of game </a:t>
            </a:r>
            <a:r>
              <a:rPr lang="en-IN" sz="1800" dirty="0"/>
              <a:t>= (4x8 + 0x4)/(8+4) = 8/3</a:t>
            </a:r>
          </a:p>
          <a:p>
            <a:endParaRPr lang="en-IN" sz="2000" dirty="0"/>
          </a:p>
        </p:txBody>
      </p:sp>
    </p:spTree>
    <p:extLst>
      <p:ext uri="{BB962C8B-B14F-4D97-AF65-F5344CB8AC3E}">
        <p14:creationId xmlns:p14="http://schemas.microsoft.com/office/powerpoint/2010/main" xmlns="" val="4158939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28A840-CF35-DB18-4F8C-CA5BEB79EA9A}"/>
              </a:ext>
            </a:extLst>
          </p:cNvPr>
          <p:cNvSpPr>
            <a:spLocks noGrp="1"/>
          </p:cNvSpPr>
          <p:nvPr>
            <p:ph type="title"/>
          </p:nvPr>
        </p:nvSpPr>
        <p:spPr>
          <a:xfrm>
            <a:off x="657224" y="166977"/>
            <a:ext cx="10772775" cy="604299"/>
          </a:xfrm>
        </p:spPr>
        <p:txBody>
          <a:bodyPr>
            <a:normAutofit fontScale="90000"/>
          </a:bodyPr>
          <a:lstStyle/>
          <a:p>
            <a:r>
              <a:rPr lang="en-IN" dirty="0"/>
              <a:t> </a:t>
            </a:r>
            <a:r>
              <a:rPr lang="en-IN" sz="4400" u="sng" dirty="0"/>
              <a:t>Procedure to solve game without Saddle Point</a:t>
            </a:r>
          </a:p>
        </p:txBody>
      </p:sp>
      <p:sp>
        <p:nvSpPr>
          <p:cNvPr id="3" name="Content Placeholder 2">
            <a:extLst>
              <a:ext uri="{FF2B5EF4-FFF2-40B4-BE49-F238E27FC236}">
                <a16:creationId xmlns:a16="http://schemas.microsoft.com/office/drawing/2014/main" xmlns="" id="{439350AF-686A-6C03-E804-22D53EB08E53}"/>
              </a:ext>
            </a:extLst>
          </p:cNvPr>
          <p:cNvSpPr>
            <a:spLocks noGrp="1"/>
          </p:cNvSpPr>
          <p:nvPr>
            <p:ph idx="1"/>
          </p:nvPr>
        </p:nvSpPr>
        <p:spPr>
          <a:xfrm>
            <a:off x="676656" y="898498"/>
            <a:ext cx="10753725" cy="4879368"/>
          </a:xfrm>
        </p:spPr>
        <p:txBody>
          <a:bodyPr>
            <a:normAutofit/>
          </a:bodyPr>
          <a:lstStyle/>
          <a:p>
            <a:r>
              <a:rPr lang="en-IN" sz="2000" dirty="0"/>
              <a:t>If pay-off matrix for Player A is given by </a:t>
            </a:r>
          </a:p>
          <a:p>
            <a:r>
              <a:rPr lang="en-IN" sz="2000" dirty="0"/>
              <a:t>                           Player B</a:t>
            </a:r>
          </a:p>
          <a:p>
            <a:r>
              <a:rPr lang="en-IN" sz="2000" dirty="0"/>
              <a:t>    Player A       a</a:t>
            </a:r>
            <a:r>
              <a:rPr lang="en-IN" sz="1200" dirty="0"/>
              <a:t>11</a:t>
            </a:r>
            <a:r>
              <a:rPr lang="en-IN" sz="2000" dirty="0"/>
              <a:t>         a</a:t>
            </a:r>
            <a:r>
              <a:rPr lang="en-IN" sz="1200" dirty="0"/>
              <a:t>12</a:t>
            </a:r>
          </a:p>
          <a:p>
            <a:r>
              <a:rPr lang="en-IN" sz="2000" dirty="0"/>
              <a:t>                          a</a:t>
            </a:r>
            <a:r>
              <a:rPr lang="en-IN" sz="1200" dirty="0"/>
              <a:t>21</a:t>
            </a:r>
            <a:r>
              <a:rPr lang="en-IN" sz="2000" dirty="0"/>
              <a:t>        a</a:t>
            </a:r>
            <a:r>
              <a:rPr lang="en-IN" sz="1200" dirty="0"/>
              <a:t>22</a:t>
            </a:r>
          </a:p>
          <a:p>
            <a:r>
              <a:rPr lang="en-IN" sz="2000" dirty="0"/>
              <a:t>Then, </a:t>
            </a:r>
            <a:r>
              <a:rPr lang="en-IN" sz="2000" i="1" dirty="0"/>
              <a:t>the following formulae are used to find the value of the game</a:t>
            </a:r>
            <a:r>
              <a:rPr lang="en-IN" sz="2000" dirty="0"/>
              <a:t> and optimal strategies </a:t>
            </a:r>
          </a:p>
          <a:p>
            <a:r>
              <a:rPr lang="en-IN" sz="2000" dirty="0"/>
              <a:t>        p</a:t>
            </a:r>
            <a:r>
              <a:rPr lang="en-IN" sz="1200" dirty="0"/>
              <a:t>1</a:t>
            </a:r>
            <a:r>
              <a:rPr lang="en-IN" sz="2000" dirty="0"/>
              <a:t> = (a</a:t>
            </a:r>
            <a:r>
              <a:rPr lang="en-IN" sz="1200" dirty="0"/>
              <a:t>22</a:t>
            </a:r>
            <a:r>
              <a:rPr lang="en-IN" sz="2000" dirty="0"/>
              <a:t>-a</a:t>
            </a:r>
            <a:r>
              <a:rPr lang="en-IN" sz="1200" dirty="0"/>
              <a:t>21</a:t>
            </a:r>
            <a:r>
              <a:rPr lang="en-IN" sz="2000" dirty="0"/>
              <a:t>)/(a</a:t>
            </a:r>
            <a:r>
              <a:rPr lang="en-IN" sz="1200" dirty="0"/>
              <a:t>11</a:t>
            </a:r>
            <a:r>
              <a:rPr lang="en-IN" sz="2000" dirty="0"/>
              <a:t>+a</a:t>
            </a:r>
            <a:r>
              <a:rPr lang="en-IN" sz="1200" dirty="0"/>
              <a:t>22</a:t>
            </a:r>
            <a:r>
              <a:rPr lang="en-IN" sz="2000" dirty="0"/>
              <a:t>-(a</a:t>
            </a:r>
            <a:r>
              <a:rPr lang="en-IN" sz="1200" dirty="0"/>
              <a:t>21</a:t>
            </a:r>
            <a:r>
              <a:rPr lang="en-IN" sz="2000" dirty="0"/>
              <a:t>+a</a:t>
            </a:r>
            <a:r>
              <a:rPr lang="en-IN" sz="1200" dirty="0"/>
              <a:t>12</a:t>
            </a:r>
            <a:r>
              <a:rPr lang="en-IN" sz="2000" dirty="0"/>
              <a:t>)) and  p</a:t>
            </a:r>
            <a:r>
              <a:rPr lang="en-IN" sz="1200" dirty="0"/>
              <a:t>2</a:t>
            </a:r>
            <a:r>
              <a:rPr lang="en-IN" sz="2000" dirty="0"/>
              <a:t> = 1-p</a:t>
            </a:r>
            <a:r>
              <a:rPr lang="en-IN" sz="1200" dirty="0"/>
              <a:t>1</a:t>
            </a:r>
          </a:p>
          <a:p>
            <a:r>
              <a:rPr lang="en-IN" sz="2000" dirty="0"/>
              <a:t>        q</a:t>
            </a:r>
            <a:r>
              <a:rPr lang="en-IN" sz="1200" dirty="0"/>
              <a:t>1</a:t>
            </a:r>
            <a:r>
              <a:rPr lang="en-IN" sz="2000" dirty="0"/>
              <a:t> = (a</a:t>
            </a:r>
            <a:r>
              <a:rPr lang="en-IN" sz="1200" dirty="0"/>
              <a:t>22</a:t>
            </a:r>
            <a:r>
              <a:rPr lang="en-IN" sz="2000" dirty="0"/>
              <a:t>-a</a:t>
            </a:r>
            <a:r>
              <a:rPr lang="en-IN" sz="1200" dirty="0"/>
              <a:t>12</a:t>
            </a:r>
            <a:r>
              <a:rPr lang="en-IN" sz="2000" dirty="0"/>
              <a:t>)/(a</a:t>
            </a:r>
            <a:r>
              <a:rPr lang="en-IN" sz="1200" dirty="0"/>
              <a:t>11</a:t>
            </a:r>
            <a:r>
              <a:rPr lang="en-IN" sz="2000" dirty="0"/>
              <a:t>+a</a:t>
            </a:r>
            <a:r>
              <a:rPr lang="en-IN" sz="1200" dirty="0"/>
              <a:t>22</a:t>
            </a:r>
            <a:r>
              <a:rPr lang="en-IN" sz="2000" dirty="0"/>
              <a:t>-(a</a:t>
            </a:r>
            <a:r>
              <a:rPr lang="en-IN" sz="1200" dirty="0"/>
              <a:t>21</a:t>
            </a:r>
            <a:r>
              <a:rPr lang="en-IN" sz="2000" dirty="0"/>
              <a:t>+a</a:t>
            </a:r>
            <a:r>
              <a:rPr lang="en-IN" sz="1200" dirty="0"/>
              <a:t>12</a:t>
            </a:r>
            <a:r>
              <a:rPr lang="en-IN" sz="2000" dirty="0"/>
              <a:t>)) and  q</a:t>
            </a:r>
            <a:r>
              <a:rPr lang="en-IN" sz="1200" dirty="0"/>
              <a:t>2</a:t>
            </a:r>
            <a:r>
              <a:rPr lang="en-IN" sz="2000" dirty="0"/>
              <a:t> = 1-q</a:t>
            </a:r>
            <a:r>
              <a:rPr lang="en-IN" sz="1200" dirty="0"/>
              <a:t>1</a:t>
            </a:r>
            <a:r>
              <a:rPr lang="en-IN" sz="2000" dirty="0"/>
              <a:t>     </a:t>
            </a:r>
          </a:p>
          <a:p>
            <a:r>
              <a:rPr lang="en-IN" sz="2000" dirty="0"/>
              <a:t>Hence the optimal mixed strategy for player A and player B is given by:</a:t>
            </a:r>
          </a:p>
          <a:p>
            <a:r>
              <a:rPr lang="en-IN" sz="2000" dirty="0"/>
              <a:t>S</a:t>
            </a:r>
            <a:r>
              <a:rPr lang="en-IN" sz="1200" dirty="0"/>
              <a:t>A </a:t>
            </a:r>
            <a:r>
              <a:rPr lang="en-IN" sz="2000" dirty="0"/>
              <a:t> = A</a:t>
            </a:r>
            <a:r>
              <a:rPr lang="en-IN" sz="1200" dirty="0"/>
              <a:t>1</a:t>
            </a:r>
            <a:r>
              <a:rPr lang="en-IN" sz="2000" dirty="0"/>
              <a:t>   A</a:t>
            </a:r>
            <a:r>
              <a:rPr lang="en-IN" sz="1200" dirty="0"/>
              <a:t>2</a:t>
            </a:r>
            <a:r>
              <a:rPr lang="en-IN" sz="2000" dirty="0"/>
              <a:t>                     S</a:t>
            </a:r>
            <a:r>
              <a:rPr lang="en-IN" sz="1200" dirty="0"/>
              <a:t>B</a:t>
            </a:r>
            <a:r>
              <a:rPr lang="en-IN" sz="2000" dirty="0"/>
              <a:t> =  B</a:t>
            </a:r>
            <a:r>
              <a:rPr lang="en-IN" sz="1200" dirty="0"/>
              <a:t>1</a:t>
            </a:r>
            <a:r>
              <a:rPr lang="en-IN" sz="2000" dirty="0"/>
              <a:t>     B</a:t>
            </a:r>
            <a:r>
              <a:rPr lang="en-IN" sz="1200" dirty="0"/>
              <a:t>2</a:t>
            </a:r>
          </a:p>
          <a:p>
            <a:r>
              <a:rPr lang="en-IN" sz="2000" dirty="0"/>
              <a:t>         p</a:t>
            </a:r>
            <a:r>
              <a:rPr lang="en-IN" sz="1200" dirty="0"/>
              <a:t>1</a:t>
            </a:r>
            <a:r>
              <a:rPr lang="en-IN" sz="2000" dirty="0"/>
              <a:t>   p</a:t>
            </a:r>
            <a:r>
              <a:rPr lang="en-IN" sz="1200" dirty="0"/>
              <a:t>2 </a:t>
            </a:r>
            <a:r>
              <a:rPr lang="en-IN" sz="2000" dirty="0"/>
              <a:t>                              q</a:t>
            </a:r>
            <a:r>
              <a:rPr lang="en-IN" sz="1200" dirty="0"/>
              <a:t>1</a:t>
            </a:r>
            <a:r>
              <a:rPr lang="en-IN" sz="2000" dirty="0"/>
              <a:t>     q</a:t>
            </a:r>
            <a:r>
              <a:rPr lang="en-IN" sz="1200" dirty="0"/>
              <a:t>2</a:t>
            </a:r>
          </a:p>
          <a:p>
            <a:r>
              <a:rPr lang="en-IN" sz="2000" dirty="0"/>
              <a:t>Here</a:t>
            </a:r>
            <a:r>
              <a:rPr lang="en-IN" sz="2000" i="1" dirty="0"/>
              <a:t>, p</a:t>
            </a:r>
            <a:r>
              <a:rPr lang="en-IN" sz="1200" i="1" dirty="0"/>
              <a:t>1</a:t>
            </a:r>
            <a:r>
              <a:rPr lang="en-IN" sz="2000" i="1" dirty="0"/>
              <a:t> and p</a:t>
            </a:r>
            <a:r>
              <a:rPr lang="en-IN" sz="1200" i="1" dirty="0"/>
              <a:t>2</a:t>
            </a:r>
            <a:r>
              <a:rPr lang="en-IN" sz="2000" i="1" dirty="0"/>
              <a:t> are probabilities of player A to chose strategy A</a:t>
            </a:r>
            <a:r>
              <a:rPr lang="en-IN" sz="1200" i="1" dirty="0"/>
              <a:t>1</a:t>
            </a:r>
            <a:r>
              <a:rPr lang="en-IN" sz="2000" i="1" dirty="0"/>
              <a:t> and A</a:t>
            </a:r>
            <a:r>
              <a:rPr lang="en-IN" sz="1200" i="1" dirty="0"/>
              <a:t>2</a:t>
            </a:r>
            <a:r>
              <a:rPr lang="en-IN" sz="2000" i="1" dirty="0"/>
              <a:t>, </a:t>
            </a:r>
            <a:r>
              <a:rPr lang="en-IN" sz="2000" dirty="0"/>
              <a:t>respectively</a:t>
            </a:r>
            <a:r>
              <a:rPr lang="en-IN" sz="2000" i="1" dirty="0"/>
              <a:t> where as q</a:t>
            </a:r>
            <a:r>
              <a:rPr lang="en-IN" sz="1200" i="1" dirty="0"/>
              <a:t>1</a:t>
            </a:r>
            <a:r>
              <a:rPr lang="en-IN" sz="2000" i="1" dirty="0"/>
              <a:t> and q</a:t>
            </a:r>
            <a:r>
              <a:rPr lang="en-IN" sz="1200" i="1" dirty="0"/>
              <a:t>2</a:t>
            </a:r>
            <a:r>
              <a:rPr lang="en-IN" sz="2000" i="1" dirty="0"/>
              <a:t> are probabilities of player B to choose strategy B</a:t>
            </a:r>
            <a:r>
              <a:rPr lang="en-IN" sz="1200" i="1" dirty="0"/>
              <a:t>1</a:t>
            </a:r>
            <a:r>
              <a:rPr lang="en-IN" sz="2000" i="1" dirty="0"/>
              <a:t> and B</a:t>
            </a:r>
            <a:r>
              <a:rPr lang="en-IN" sz="1200" i="1" dirty="0"/>
              <a:t>2</a:t>
            </a:r>
            <a:r>
              <a:rPr lang="en-IN" sz="2000" dirty="0"/>
              <a:t> ,respectively.</a:t>
            </a:r>
          </a:p>
        </p:txBody>
      </p:sp>
    </p:spTree>
    <p:extLst>
      <p:ext uri="{BB962C8B-B14F-4D97-AF65-F5344CB8AC3E}">
        <p14:creationId xmlns:p14="http://schemas.microsoft.com/office/powerpoint/2010/main" xmlns="" val="2936956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E1FB8-8486-D8E0-46EB-3FBBE944BFBB}"/>
              </a:ext>
            </a:extLst>
          </p:cNvPr>
          <p:cNvSpPr>
            <a:spLocks noGrp="1"/>
          </p:cNvSpPr>
          <p:nvPr>
            <p:ph type="title"/>
          </p:nvPr>
        </p:nvSpPr>
        <p:spPr>
          <a:xfrm>
            <a:off x="347123" y="523387"/>
            <a:ext cx="10772775" cy="128620"/>
          </a:xfrm>
        </p:spPr>
        <p:txBody>
          <a:bodyPr>
            <a:noAutofit/>
          </a:bodyPr>
          <a:lstStyle/>
          <a:p>
            <a:r>
              <a:rPr lang="en-IN" sz="4000" i="1" u="sng" dirty="0"/>
              <a:t>Example : </a:t>
            </a:r>
          </a:p>
        </p:txBody>
      </p:sp>
      <p:sp>
        <p:nvSpPr>
          <p:cNvPr id="3" name="Content Placeholder 2">
            <a:extLst>
              <a:ext uri="{FF2B5EF4-FFF2-40B4-BE49-F238E27FC236}">
                <a16:creationId xmlns:a16="http://schemas.microsoft.com/office/drawing/2014/main" xmlns="" id="{44E5C818-63A7-11DC-DB32-54ED56460645}"/>
              </a:ext>
            </a:extLst>
          </p:cNvPr>
          <p:cNvSpPr>
            <a:spLocks noGrp="1"/>
          </p:cNvSpPr>
          <p:nvPr>
            <p:ph idx="1"/>
          </p:nvPr>
        </p:nvSpPr>
        <p:spPr>
          <a:xfrm>
            <a:off x="676656" y="930304"/>
            <a:ext cx="10753725" cy="5860110"/>
          </a:xfrm>
        </p:spPr>
        <p:txBody>
          <a:bodyPr>
            <a:normAutofit lnSpcReduction="10000"/>
          </a:bodyPr>
          <a:lstStyle/>
          <a:p>
            <a:r>
              <a:rPr lang="en-IN" sz="2000" dirty="0"/>
              <a:t>Two player A and B match coins. If the coins match, then A wins two units of value, if the coin do not match, then B win 2 units of value. Determine the optimum strategies for the players and the value of the game.</a:t>
            </a:r>
          </a:p>
          <a:p>
            <a:pPr marL="0" indent="0">
              <a:buNone/>
            </a:pPr>
            <a:r>
              <a:rPr lang="en-IN" sz="2000" i="1" dirty="0">
                <a:solidFill>
                  <a:schemeClr val="tx2">
                    <a:lumMod val="50000"/>
                    <a:lumOff val="50000"/>
                  </a:schemeClr>
                </a:solidFill>
              </a:rPr>
              <a:t>Solution :  </a:t>
            </a:r>
            <a:r>
              <a:rPr lang="en-IN" sz="1800" dirty="0"/>
              <a:t>Let us construct the pay off matrix for player A and Player B</a:t>
            </a:r>
          </a:p>
          <a:p>
            <a:r>
              <a:rPr lang="en-IN" sz="1800" dirty="0"/>
              <a:t>                          Player B</a:t>
            </a:r>
          </a:p>
          <a:p>
            <a:r>
              <a:rPr lang="en-IN" sz="1800" dirty="0"/>
              <a:t>        Player A    H       T     </a:t>
            </a:r>
            <a:r>
              <a:rPr lang="en-IN" sz="1800" i="1" dirty="0"/>
              <a:t>Row minimum</a:t>
            </a:r>
          </a:p>
          <a:p>
            <a:r>
              <a:rPr lang="en-IN" sz="1800" dirty="0"/>
              <a:t>                   H     2      -2            -2 </a:t>
            </a:r>
          </a:p>
          <a:p>
            <a:r>
              <a:rPr lang="en-IN" sz="1800" dirty="0"/>
              <a:t>                   T     -2      2             -2</a:t>
            </a:r>
          </a:p>
          <a:p>
            <a:r>
              <a:rPr lang="en-IN" sz="1800" i="1" dirty="0"/>
              <a:t>Column Max     </a:t>
            </a:r>
            <a:r>
              <a:rPr lang="en-IN" sz="1800" dirty="0"/>
              <a:t>2      2 </a:t>
            </a:r>
          </a:p>
          <a:p>
            <a:r>
              <a:rPr lang="en-IN" sz="1800" dirty="0"/>
              <a:t>Since the </a:t>
            </a:r>
            <a:r>
              <a:rPr lang="en-IN" sz="1800" dirty="0" err="1"/>
              <a:t>maxmin</a:t>
            </a:r>
            <a:r>
              <a:rPr lang="en-IN" sz="1800" dirty="0"/>
              <a:t> =-2 and minmax = 2 i.e. </a:t>
            </a:r>
            <a:r>
              <a:rPr lang="en-IN" sz="1800" i="1" dirty="0"/>
              <a:t>the value of the game lies between -2 and </a:t>
            </a:r>
            <a:r>
              <a:rPr lang="en-IN" sz="1800" dirty="0"/>
              <a:t>2, so there is not saddle point. So we will use algebraic method using formulae:</a:t>
            </a:r>
          </a:p>
          <a:p>
            <a:r>
              <a:rPr lang="en-IN" sz="1800" dirty="0"/>
              <a:t>p</a:t>
            </a:r>
            <a:r>
              <a:rPr lang="en-IN" sz="1100" dirty="0"/>
              <a:t>1</a:t>
            </a:r>
            <a:r>
              <a:rPr lang="en-IN" sz="1800" dirty="0"/>
              <a:t> = (a</a:t>
            </a:r>
            <a:r>
              <a:rPr lang="en-IN" sz="1100" dirty="0"/>
              <a:t>22</a:t>
            </a:r>
            <a:r>
              <a:rPr lang="en-IN" sz="1800" dirty="0"/>
              <a:t>-a</a:t>
            </a:r>
            <a:r>
              <a:rPr lang="en-IN" sz="1100" dirty="0"/>
              <a:t>21</a:t>
            </a:r>
            <a:r>
              <a:rPr lang="en-IN" sz="1800" dirty="0"/>
              <a:t>)/(a</a:t>
            </a:r>
            <a:r>
              <a:rPr lang="en-IN" sz="1100" dirty="0"/>
              <a:t>11</a:t>
            </a:r>
            <a:r>
              <a:rPr lang="en-IN" sz="1800" dirty="0"/>
              <a:t>+a</a:t>
            </a:r>
            <a:r>
              <a:rPr lang="en-IN" sz="1100" dirty="0"/>
              <a:t>22</a:t>
            </a:r>
            <a:r>
              <a:rPr lang="en-IN" sz="1800" dirty="0"/>
              <a:t>-(a</a:t>
            </a:r>
            <a:r>
              <a:rPr lang="en-IN" sz="1100" dirty="0"/>
              <a:t>21</a:t>
            </a:r>
            <a:r>
              <a:rPr lang="en-IN" sz="1800" dirty="0"/>
              <a:t>+a</a:t>
            </a:r>
            <a:r>
              <a:rPr lang="en-IN" sz="1100" dirty="0"/>
              <a:t>12</a:t>
            </a:r>
            <a:r>
              <a:rPr lang="en-IN" sz="1800" dirty="0"/>
              <a:t>)) = (2-(-2))/(2+2-(-2-2))=4/8=1/2   and  p</a:t>
            </a:r>
            <a:r>
              <a:rPr lang="en-IN" sz="1100" dirty="0"/>
              <a:t>2</a:t>
            </a:r>
            <a:r>
              <a:rPr lang="en-IN" sz="1800" dirty="0"/>
              <a:t> = 1-p</a:t>
            </a:r>
            <a:r>
              <a:rPr lang="en-IN" sz="1100" dirty="0"/>
              <a:t>1   </a:t>
            </a:r>
            <a:r>
              <a:rPr lang="en-IN" sz="1600" dirty="0"/>
              <a:t>= 1-1/2  = ½ </a:t>
            </a:r>
          </a:p>
          <a:p>
            <a:r>
              <a:rPr lang="en-IN" sz="1800" dirty="0"/>
              <a:t>q</a:t>
            </a:r>
            <a:r>
              <a:rPr lang="en-IN" sz="1200" dirty="0"/>
              <a:t>1</a:t>
            </a:r>
            <a:r>
              <a:rPr lang="en-IN" sz="1800" dirty="0"/>
              <a:t> = (a</a:t>
            </a:r>
            <a:r>
              <a:rPr lang="en-IN" sz="1200" dirty="0"/>
              <a:t>22</a:t>
            </a:r>
            <a:r>
              <a:rPr lang="en-IN" sz="1800" dirty="0"/>
              <a:t>-a</a:t>
            </a:r>
            <a:r>
              <a:rPr lang="en-IN" sz="1200" dirty="0"/>
              <a:t>12</a:t>
            </a:r>
            <a:r>
              <a:rPr lang="en-IN" sz="1800" dirty="0"/>
              <a:t>)/(a</a:t>
            </a:r>
            <a:r>
              <a:rPr lang="en-IN" sz="1200" dirty="0"/>
              <a:t>11</a:t>
            </a:r>
            <a:r>
              <a:rPr lang="en-IN" sz="1800" dirty="0"/>
              <a:t>+a</a:t>
            </a:r>
            <a:r>
              <a:rPr lang="en-IN" sz="1200" dirty="0"/>
              <a:t>22</a:t>
            </a:r>
            <a:r>
              <a:rPr lang="en-IN" sz="1800" dirty="0"/>
              <a:t>-(a</a:t>
            </a:r>
            <a:r>
              <a:rPr lang="en-IN" sz="1200" dirty="0"/>
              <a:t>21</a:t>
            </a:r>
            <a:r>
              <a:rPr lang="en-IN" sz="1800" dirty="0"/>
              <a:t>+a</a:t>
            </a:r>
            <a:r>
              <a:rPr lang="en-IN" sz="1200" dirty="0"/>
              <a:t>12</a:t>
            </a:r>
            <a:r>
              <a:rPr lang="en-IN" sz="1800" dirty="0"/>
              <a:t>)) = (2-(-2))/(2+2-(-2-2))=4/8=1/2 and  q</a:t>
            </a:r>
            <a:r>
              <a:rPr lang="en-IN" sz="1200" dirty="0"/>
              <a:t>2</a:t>
            </a:r>
            <a:r>
              <a:rPr lang="en-IN" sz="1800" dirty="0"/>
              <a:t> = 1-q</a:t>
            </a:r>
            <a:r>
              <a:rPr lang="en-IN" sz="1200" dirty="0"/>
              <a:t>1</a:t>
            </a:r>
            <a:r>
              <a:rPr lang="en-IN" sz="1800" dirty="0"/>
              <a:t>  = 1-</a:t>
            </a:r>
            <a:r>
              <a:rPr lang="en-IN" sz="1600" dirty="0"/>
              <a:t>1/2</a:t>
            </a:r>
            <a:r>
              <a:rPr lang="en-IN" sz="1800" dirty="0"/>
              <a:t> = ½</a:t>
            </a:r>
          </a:p>
          <a:p>
            <a:r>
              <a:rPr lang="en-IN" sz="1800" dirty="0"/>
              <a:t>Hence , </a:t>
            </a:r>
            <a:r>
              <a:rPr lang="en-IN" sz="1800" i="1" dirty="0"/>
              <a:t>optimal strategies for player A and player B are </a:t>
            </a:r>
          </a:p>
          <a:p>
            <a:r>
              <a:rPr lang="en-IN" sz="1800" dirty="0"/>
              <a:t>SA = H      T            and      SB = H       T </a:t>
            </a:r>
          </a:p>
          <a:p>
            <a:r>
              <a:rPr lang="en-IN" sz="1800" dirty="0"/>
              <a:t>        ½      ½                                 ½      ½ </a:t>
            </a:r>
          </a:p>
          <a:p>
            <a:endParaRPr lang="en-IN" sz="1600" dirty="0"/>
          </a:p>
          <a:p>
            <a:endParaRPr lang="en-IN" sz="1800" dirty="0"/>
          </a:p>
          <a:p>
            <a:endParaRPr lang="en-IN" sz="1800" dirty="0"/>
          </a:p>
        </p:txBody>
      </p:sp>
    </p:spTree>
    <p:extLst>
      <p:ext uri="{BB962C8B-B14F-4D97-AF65-F5344CB8AC3E}">
        <p14:creationId xmlns:p14="http://schemas.microsoft.com/office/powerpoint/2010/main" xmlns="" val="268153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72B181-7F52-9E51-D3C4-50BD071CCC60}"/>
              </a:ext>
            </a:extLst>
          </p:cNvPr>
          <p:cNvSpPr>
            <a:spLocks noGrp="1"/>
          </p:cNvSpPr>
          <p:nvPr>
            <p:ph type="title"/>
          </p:nvPr>
        </p:nvSpPr>
        <p:spPr/>
        <p:txBody>
          <a:bodyPr/>
          <a:lstStyle/>
          <a:p>
            <a:r>
              <a:rPr lang="en-IN" b="1" u="sng" dirty="0"/>
              <a:t>Game Theory :</a:t>
            </a:r>
          </a:p>
        </p:txBody>
      </p:sp>
      <p:sp>
        <p:nvSpPr>
          <p:cNvPr id="3" name="Content Placeholder 2">
            <a:extLst>
              <a:ext uri="{FF2B5EF4-FFF2-40B4-BE49-F238E27FC236}">
                <a16:creationId xmlns:a16="http://schemas.microsoft.com/office/drawing/2014/main" xmlns="" id="{55DEB1B9-7D1D-4859-8ACF-F3B5E2AD4EF2}"/>
              </a:ext>
            </a:extLst>
          </p:cNvPr>
          <p:cNvSpPr>
            <a:spLocks noGrp="1"/>
          </p:cNvSpPr>
          <p:nvPr>
            <p:ph idx="1"/>
          </p:nvPr>
        </p:nvSpPr>
        <p:spPr/>
        <p:txBody>
          <a:bodyPr/>
          <a:lstStyle/>
          <a:p>
            <a:endParaRPr lang="en-IN" dirty="0"/>
          </a:p>
          <a:p>
            <a:r>
              <a:rPr lang="en-IN" i="1" dirty="0"/>
              <a:t>Game theory </a:t>
            </a:r>
            <a:r>
              <a:rPr lang="en-IN" dirty="0"/>
              <a:t>is a theoretical framework of conceiving social situations among competing players. In some respects, game theory is the science of strategy, or at least the optimal decision making of independent and competing actors in a strategic setting.</a:t>
            </a:r>
          </a:p>
          <a:p>
            <a:r>
              <a:rPr lang="en-IN" dirty="0"/>
              <a:t>Using game theory , real world scenarios for such situations as pricing competition and product  releases can be laid out and their outcomes predicted. Scenarios include the prisoner’s dilemma and the dictator game among  many others.</a:t>
            </a:r>
          </a:p>
        </p:txBody>
      </p:sp>
    </p:spTree>
    <p:extLst>
      <p:ext uri="{BB962C8B-B14F-4D97-AF65-F5344CB8AC3E}">
        <p14:creationId xmlns:p14="http://schemas.microsoft.com/office/powerpoint/2010/main" xmlns="" val="754377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DFC212-6F63-CF7D-2F43-9259A9D641A8}"/>
              </a:ext>
            </a:extLst>
          </p:cNvPr>
          <p:cNvSpPr>
            <a:spLocks noGrp="1"/>
          </p:cNvSpPr>
          <p:nvPr>
            <p:ph type="title"/>
          </p:nvPr>
        </p:nvSpPr>
        <p:spPr/>
        <p:txBody>
          <a:bodyPr/>
          <a:lstStyle/>
          <a:p>
            <a:r>
              <a:rPr lang="en-IN" sz="4800" b="1" u="sng" dirty="0"/>
              <a:t>Classification</a:t>
            </a:r>
            <a:r>
              <a:rPr lang="en-IN" b="1" u="sng" dirty="0"/>
              <a:t> </a:t>
            </a:r>
            <a:r>
              <a:rPr lang="en-IN" sz="4800" b="1" u="sng" dirty="0"/>
              <a:t>of  Game</a:t>
            </a:r>
          </a:p>
        </p:txBody>
      </p:sp>
      <p:sp>
        <p:nvSpPr>
          <p:cNvPr id="3" name="Content Placeholder 2">
            <a:extLst>
              <a:ext uri="{FF2B5EF4-FFF2-40B4-BE49-F238E27FC236}">
                <a16:creationId xmlns:a16="http://schemas.microsoft.com/office/drawing/2014/main" xmlns="" id="{A839639C-8EE2-6C10-3B19-D884D3C7AEC5}"/>
              </a:ext>
            </a:extLst>
          </p:cNvPr>
          <p:cNvSpPr>
            <a:spLocks noGrp="1"/>
          </p:cNvSpPr>
          <p:nvPr>
            <p:ph idx="1"/>
          </p:nvPr>
        </p:nvSpPr>
        <p:spPr/>
        <p:txBody>
          <a:bodyPr>
            <a:normAutofit/>
          </a:bodyPr>
          <a:lstStyle/>
          <a:p>
            <a:pPr>
              <a:buFont typeface="Wingdings" panose="05000000000000000000" pitchFamily="2" charset="2"/>
              <a:buChar char="§"/>
            </a:pPr>
            <a:r>
              <a:rPr lang="en-IN" b="1" dirty="0"/>
              <a:t>Two-Person Game </a:t>
            </a:r>
            <a:r>
              <a:rPr lang="en-IN" dirty="0"/>
              <a:t>- </a:t>
            </a:r>
            <a:r>
              <a:rPr lang="en-IN" dirty="0">
                <a:solidFill>
                  <a:schemeClr val="bg1">
                    <a:lumMod val="50000"/>
                  </a:schemeClr>
                </a:solidFill>
              </a:rPr>
              <a:t>A game with 2 number of players.</a:t>
            </a:r>
          </a:p>
          <a:p>
            <a:pPr>
              <a:buFont typeface="Wingdings" panose="05000000000000000000" pitchFamily="2" charset="2"/>
              <a:buChar char="§"/>
            </a:pPr>
            <a:r>
              <a:rPr lang="en-IN" b="1" dirty="0"/>
              <a:t>Zero-Person Sum Game </a:t>
            </a:r>
            <a:r>
              <a:rPr lang="en-IN" dirty="0"/>
              <a:t>– </a:t>
            </a:r>
            <a:r>
              <a:rPr lang="en-IN" dirty="0">
                <a:solidFill>
                  <a:schemeClr val="bg1">
                    <a:lumMod val="50000"/>
                  </a:schemeClr>
                </a:solidFill>
              </a:rPr>
              <a:t>A game in which sum of amounts won by all winners is equal to sum of amounts lost by all losers.</a:t>
            </a:r>
          </a:p>
          <a:p>
            <a:pPr>
              <a:buFont typeface="Wingdings" panose="05000000000000000000" pitchFamily="2" charset="2"/>
              <a:buChar char="§"/>
            </a:pPr>
            <a:r>
              <a:rPr lang="en-IN" b="1" dirty="0"/>
              <a:t>Non-Zero Sum Game </a:t>
            </a:r>
            <a:r>
              <a:rPr lang="en-IN" dirty="0"/>
              <a:t>– </a:t>
            </a:r>
            <a:r>
              <a:rPr lang="en-IN" dirty="0">
                <a:solidFill>
                  <a:schemeClr val="bg1">
                    <a:lumMod val="50000"/>
                  </a:schemeClr>
                </a:solidFill>
              </a:rPr>
              <a:t>A game in which the sum of gains and losses are not equal.</a:t>
            </a:r>
          </a:p>
          <a:p>
            <a:pPr>
              <a:buFont typeface="Wingdings" panose="05000000000000000000" pitchFamily="2" charset="2"/>
              <a:buChar char="§"/>
            </a:pPr>
            <a:r>
              <a:rPr lang="en-IN" b="1" dirty="0"/>
              <a:t>Pure-Strategy Game </a:t>
            </a:r>
            <a:r>
              <a:rPr lang="en-IN" dirty="0"/>
              <a:t>– </a:t>
            </a:r>
            <a:r>
              <a:rPr lang="en-IN" dirty="0">
                <a:solidFill>
                  <a:schemeClr val="bg1">
                    <a:lumMod val="50000"/>
                  </a:schemeClr>
                </a:solidFill>
              </a:rPr>
              <a:t>A game in which the best strategy for each player is to play one strategy through out the game.</a:t>
            </a:r>
          </a:p>
          <a:p>
            <a:pPr>
              <a:buFont typeface="Wingdings" panose="05000000000000000000" pitchFamily="2" charset="2"/>
              <a:buChar char="§"/>
            </a:pPr>
            <a:r>
              <a:rPr lang="en-IN" b="1" dirty="0"/>
              <a:t>Mixed Strategy Game </a:t>
            </a:r>
            <a:r>
              <a:rPr lang="en-IN" dirty="0"/>
              <a:t>– </a:t>
            </a:r>
            <a:r>
              <a:rPr lang="en-IN" dirty="0">
                <a:solidFill>
                  <a:schemeClr val="bg1">
                    <a:lumMod val="50000"/>
                  </a:schemeClr>
                </a:solidFill>
              </a:rPr>
              <a:t>A game in which each player employs different strategies at different times in the game.</a:t>
            </a:r>
          </a:p>
        </p:txBody>
      </p:sp>
    </p:spTree>
    <p:extLst>
      <p:ext uri="{BB962C8B-B14F-4D97-AF65-F5344CB8AC3E}">
        <p14:creationId xmlns:p14="http://schemas.microsoft.com/office/powerpoint/2010/main" xmlns="" val="17605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C615F-7FEA-3CA6-8D89-CE4CB9F2936A}"/>
              </a:ext>
            </a:extLst>
          </p:cNvPr>
          <p:cNvSpPr>
            <a:spLocks noGrp="1"/>
          </p:cNvSpPr>
          <p:nvPr>
            <p:ph type="title"/>
          </p:nvPr>
        </p:nvSpPr>
        <p:spPr/>
        <p:txBody>
          <a:bodyPr>
            <a:normAutofit/>
          </a:bodyPr>
          <a:lstStyle/>
          <a:p>
            <a:r>
              <a:rPr lang="en-IN" sz="4000" b="1" u="sng" dirty="0"/>
              <a:t>Key Elements in game theory</a:t>
            </a:r>
          </a:p>
        </p:txBody>
      </p:sp>
      <p:sp>
        <p:nvSpPr>
          <p:cNvPr id="3" name="Content Placeholder 2">
            <a:extLst>
              <a:ext uri="{FF2B5EF4-FFF2-40B4-BE49-F238E27FC236}">
                <a16:creationId xmlns:a16="http://schemas.microsoft.com/office/drawing/2014/main" xmlns="" id="{FCE35205-F3E3-E93E-3160-2EA2D32972B4}"/>
              </a:ext>
            </a:extLst>
          </p:cNvPr>
          <p:cNvSpPr>
            <a:spLocks noGrp="1"/>
          </p:cNvSpPr>
          <p:nvPr>
            <p:ph idx="1"/>
          </p:nvPr>
        </p:nvSpPr>
        <p:spPr/>
        <p:txBody>
          <a:bodyPr/>
          <a:lstStyle/>
          <a:p>
            <a:pPr>
              <a:buFont typeface="Wingdings" panose="05000000000000000000" pitchFamily="2" charset="2"/>
              <a:buChar char="§"/>
            </a:pPr>
            <a:r>
              <a:rPr lang="en-IN" b="1" dirty="0"/>
              <a:t>Player</a:t>
            </a:r>
            <a:r>
              <a:rPr lang="en-IN" dirty="0"/>
              <a:t> </a:t>
            </a:r>
            <a:r>
              <a:rPr lang="en-IN" dirty="0">
                <a:solidFill>
                  <a:schemeClr val="tx1"/>
                </a:solidFill>
              </a:rPr>
              <a:t>:</a:t>
            </a:r>
            <a:r>
              <a:rPr lang="en-IN" dirty="0">
                <a:solidFill>
                  <a:schemeClr val="bg1">
                    <a:lumMod val="50000"/>
                  </a:schemeClr>
                </a:solidFill>
              </a:rPr>
              <a:t> A strategic decision maker within the context of the game is called the player in the game theory.</a:t>
            </a:r>
          </a:p>
          <a:p>
            <a:pPr>
              <a:buFont typeface="Wingdings" panose="05000000000000000000" pitchFamily="2" charset="2"/>
              <a:buChar char="§"/>
            </a:pPr>
            <a:r>
              <a:rPr lang="en-IN" b="1" dirty="0"/>
              <a:t>Pay Off </a:t>
            </a:r>
            <a:r>
              <a:rPr lang="en-IN" dirty="0"/>
              <a:t>:  </a:t>
            </a:r>
            <a:r>
              <a:rPr lang="en-IN" dirty="0">
                <a:solidFill>
                  <a:schemeClr val="bg1">
                    <a:lumMod val="50000"/>
                  </a:schemeClr>
                </a:solidFill>
              </a:rPr>
              <a:t>The outcome of the game resulting from a particular decision is called pay off. It is assumed that pay off is also known to the player in advance. It is expressed in times of numerical  values such as money, percent of market share or utility.</a:t>
            </a:r>
          </a:p>
          <a:p>
            <a:pPr>
              <a:buFont typeface="Wingdings" panose="05000000000000000000" pitchFamily="2" charset="2"/>
              <a:buChar char="§"/>
            </a:pPr>
            <a:r>
              <a:rPr lang="en-IN" b="1" dirty="0"/>
              <a:t>Pay Off Matrix </a:t>
            </a:r>
            <a:r>
              <a:rPr lang="en-IN" dirty="0"/>
              <a:t>: </a:t>
            </a:r>
            <a:r>
              <a:rPr lang="en-IN" dirty="0">
                <a:solidFill>
                  <a:schemeClr val="bg1">
                    <a:lumMod val="50000"/>
                  </a:schemeClr>
                </a:solidFill>
              </a:rPr>
              <a:t>The pay offs in terms of gains or losses when players select their particular strategies can be represented in the form of matrix is called pay off matrix.</a:t>
            </a:r>
          </a:p>
          <a:p>
            <a:pPr>
              <a:buFont typeface="Wingdings" panose="05000000000000000000" pitchFamily="2" charset="2"/>
              <a:buChar char="§"/>
            </a:pPr>
            <a:r>
              <a:rPr lang="en-IN" b="1" dirty="0"/>
              <a:t>Strategy</a:t>
            </a:r>
            <a:r>
              <a:rPr lang="en-IN" dirty="0"/>
              <a:t> : </a:t>
            </a:r>
            <a:r>
              <a:rPr lang="en-IN" dirty="0">
                <a:solidFill>
                  <a:schemeClr val="bg1">
                    <a:lumMod val="50000"/>
                  </a:schemeClr>
                </a:solidFill>
              </a:rPr>
              <a:t>The strategy for a player is the list of all possible actions that he will take for every pay-off that might arise. It is assumed that all course of possible actions are known to the player.</a:t>
            </a:r>
          </a:p>
          <a:p>
            <a:endParaRPr lang="en-IN" dirty="0"/>
          </a:p>
        </p:txBody>
      </p:sp>
    </p:spTree>
    <p:extLst>
      <p:ext uri="{BB962C8B-B14F-4D97-AF65-F5344CB8AC3E}">
        <p14:creationId xmlns:p14="http://schemas.microsoft.com/office/powerpoint/2010/main" xmlns="" val="959351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3B0800-1316-D420-4E35-E3973FE2C6FA}"/>
              </a:ext>
            </a:extLst>
          </p:cNvPr>
          <p:cNvSpPr>
            <a:spLocks noGrp="1"/>
          </p:cNvSpPr>
          <p:nvPr>
            <p:ph type="title"/>
          </p:nvPr>
        </p:nvSpPr>
        <p:spPr>
          <a:xfrm flipV="1">
            <a:off x="657224" y="-421419"/>
            <a:ext cx="10772775" cy="87464"/>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xmlns="" id="{33F9198F-7CBD-A27E-8783-C929661DC0C2}"/>
              </a:ext>
            </a:extLst>
          </p:cNvPr>
          <p:cNvSpPr>
            <a:spLocks noGrp="1"/>
          </p:cNvSpPr>
          <p:nvPr>
            <p:ph idx="1"/>
          </p:nvPr>
        </p:nvSpPr>
        <p:spPr>
          <a:xfrm>
            <a:off x="676656" y="604298"/>
            <a:ext cx="10753725" cy="5173567"/>
          </a:xfrm>
        </p:spPr>
        <p:txBody>
          <a:bodyPr>
            <a:normAutofit/>
          </a:bodyPr>
          <a:lstStyle/>
          <a:p>
            <a:pPr>
              <a:buFont typeface="Wingdings" panose="05000000000000000000" pitchFamily="2" charset="2"/>
              <a:buChar char="§"/>
            </a:pPr>
            <a:r>
              <a:rPr lang="en-IN" b="1" dirty="0"/>
              <a:t>Optimal Strategy </a:t>
            </a:r>
            <a:r>
              <a:rPr lang="en-IN" dirty="0"/>
              <a:t>: </a:t>
            </a:r>
            <a:r>
              <a:rPr lang="en-IN" dirty="0">
                <a:solidFill>
                  <a:schemeClr val="bg1">
                    <a:lumMod val="50000"/>
                  </a:schemeClr>
                </a:solidFill>
              </a:rPr>
              <a:t>The particular strategy by which a player optimizes his gains or losses without knowing the competitor’s strategies is called optimal strategy.</a:t>
            </a:r>
          </a:p>
          <a:p>
            <a:pPr>
              <a:buFont typeface="Wingdings" panose="05000000000000000000" pitchFamily="2" charset="2"/>
              <a:buChar char="§"/>
            </a:pPr>
            <a:r>
              <a:rPr lang="en-IN" b="1" dirty="0"/>
              <a:t>Value of the Game </a:t>
            </a:r>
            <a:r>
              <a:rPr lang="en-IN" dirty="0"/>
              <a:t>: </a:t>
            </a:r>
            <a:r>
              <a:rPr lang="en-IN" dirty="0">
                <a:solidFill>
                  <a:schemeClr val="bg1">
                    <a:lumMod val="50000"/>
                  </a:schemeClr>
                </a:solidFill>
              </a:rPr>
              <a:t>The expected outcome when players follow their optimal strategy is called the value of the game. It is denoted by v.</a:t>
            </a:r>
          </a:p>
          <a:p>
            <a:pPr marL="0" indent="0">
              <a:buNone/>
            </a:pPr>
            <a:r>
              <a:rPr lang="en-IN" sz="3200" b="1" u="sng" dirty="0">
                <a:solidFill>
                  <a:schemeClr val="accent1"/>
                </a:solidFill>
              </a:rPr>
              <a:t>Types of Strategy </a:t>
            </a:r>
          </a:p>
          <a:p>
            <a:r>
              <a:rPr lang="en-IN" dirty="0"/>
              <a:t>Usually player in game theory uses two types of strategy namely pure strategy and mixed strategy –</a:t>
            </a:r>
          </a:p>
          <a:p>
            <a:pPr marL="0" indent="0">
              <a:buNone/>
            </a:pPr>
            <a:r>
              <a:rPr lang="en-IN" b="1" dirty="0">
                <a:effectLst>
                  <a:outerShdw blurRad="38100" dist="38100" dir="2700000" algn="tl">
                    <a:srgbClr val="000000">
                      <a:alpha val="43137"/>
                    </a:srgbClr>
                  </a:outerShdw>
                </a:effectLst>
              </a:rPr>
              <a:t>Pure Strategy </a:t>
            </a:r>
            <a:r>
              <a:rPr lang="en-IN" dirty="0"/>
              <a:t>: </a:t>
            </a:r>
            <a:r>
              <a:rPr lang="en-IN" dirty="0">
                <a:solidFill>
                  <a:schemeClr val="bg1">
                    <a:lumMod val="50000"/>
                  </a:schemeClr>
                </a:solidFill>
              </a:rPr>
              <a:t>Particular course of action that are selected by player is called pure strategy i.e. each player knows in advance of all strategies out of which he always selects only one particular strategy  regardless of the other players strategy.</a:t>
            </a:r>
          </a:p>
          <a:p>
            <a:pPr marL="0" indent="0">
              <a:buNone/>
            </a:pPr>
            <a:r>
              <a:rPr lang="en-IN" b="1" dirty="0">
                <a:effectLst>
                  <a:outerShdw blurRad="38100" dist="38100" dir="2700000" algn="tl">
                    <a:srgbClr val="000000">
                      <a:alpha val="43137"/>
                    </a:srgbClr>
                  </a:outerShdw>
                </a:effectLst>
              </a:rPr>
              <a:t>Mixed Strategy </a:t>
            </a:r>
            <a:r>
              <a:rPr lang="en-IN" dirty="0"/>
              <a:t>: </a:t>
            </a:r>
            <a:r>
              <a:rPr lang="en-IN" dirty="0">
                <a:solidFill>
                  <a:schemeClr val="bg1">
                    <a:lumMod val="50000"/>
                  </a:schemeClr>
                </a:solidFill>
              </a:rPr>
              <a:t>Course of action that are to be selected on a particular occasion with some fixed probability  are called mixed strategies i.e. there is a probabilistic situation  by making choice among pure strategy with fixed probabilities.</a:t>
            </a:r>
          </a:p>
          <a:p>
            <a:pPr marL="0" indent="0">
              <a:buNone/>
            </a:pPr>
            <a:endParaRPr lang="en-IN" dirty="0">
              <a:solidFill>
                <a:schemeClr val="bg1">
                  <a:lumMod val="50000"/>
                </a:schemeClr>
              </a:solidFill>
            </a:endParaRPr>
          </a:p>
        </p:txBody>
      </p:sp>
    </p:spTree>
    <p:extLst>
      <p:ext uri="{BB962C8B-B14F-4D97-AF65-F5344CB8AC3E}">
        <p14:creationId xmlns:p14="http://schemas.microsoft.com/office/powerpoint/2010/main" xmlns="" val="56047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649B87-8E68-5986-65CE-A347A72A803C}"/>
              </a:ext>
            </a:extLst>
          </p:cNvPr>
          <p:cNvSpPr>
            <a:spLocks noGrp="1"/>
          </p:cNvSpPr>
          <p:nvPr>
            <p:ph type="title"/>
          </p:nvPr>
        </p:nvSpPr>
        <p:spPr/>
        <p:txBody>
          <a:bodyPr>
            <a:normAutofit/>
          </a:bodyPr>
          <a:lstStyle/>
          <a:p>
            <a:r>
              <a:rPr lang="en-IN" sz="4000" b="1" u="sng" dirty="0"/>
              <a:t>Basic  Assumptions of Game </a:t>
            </a:r>
          </a:p>
        </p:txBody>
      </p:sp>
      <p:sp>
        <p:nvSpPr>
          <p:cNvPr id="3" name="Content Placeholder 2">
            <a:extLst>
              <a:ext uri="{FF2B5EF4-FFF2-40B4-BE49-F238E27FC236}">
                <a16:creationId xmlns:a16="http://schemas.microsoft.com/office/drawing/2014/main" xmlns="" id="{0778EBE6-AE02-C5EB-9AAE-1096F5D21722}"/>
              </a:ext>
            </a:extLst>
          </p:cNvPr>
          <p:cNvSpPr>
            <a:spLocks noGrp="1"/>
          </p:cNvSpPr>
          <p:nvPr>
            <p:ph idx="1"/>
          </p:nvPr>
        </p:nvSpPr>
        <p:spPr/>
        <p:txBody>
          <a:bodyPr/>
          <a:lstStyle/>
          <a:p>
            <a:pPr>
              <a:buFont typeface="Arial" panose="020B0604020202020204" pitchFamily="34" charset="0"/>
              <a:buChar char="•"/>
            </a:pPr>
            <a:r>
              <a:rPr lang="en-IN" dirty="0">
                <a:solidFill>
                  <a:schemeClr val="tx1"/>
                </a:solidFill>
              </a:rPr>
              <a:t>Each player has available to him a finite number of possible strategies. The list may not be the same for each player.</a:t>
            </a:r>
          </a:p>
          <a:p>
            <a:pPr>
              <a:buFont typeface="Arial" panose="020B0604020202020204" pitchFamily="34" charset="0"/>
              <a:buChar char="•"/>
            </a:pPr>
            <a:r>
              <a:rPr lang="en-IN" dirty="0">
                <a:solidFill>
                  <a:schemeClr val="tx1"/>
                </a:solidFill>
              </a:rPr>
              <a:t>Player A attempts to maximise gains and player B minimize losses.</a:t>
            </a:r>
          </a:p>
          <a:p>
            <a:pPr>
              <a:buFont typeface="Arial" panose="020B0604020202020204" pitchFamily="34" charset="0"/>
              <a:buChar char="•"/>
            </a:pPr>
            <a:r>
              <a:rPr lang="en-IN" dirty="0">
                <a:solidFill>
                  <a:schemeClr val="tx1"/>
                </a:solidFill>
              </a:rPr>
              <a:t>The decisions of both players are made individually prior to the play with no communication  between them.</a:t>
            </a:r>
          </a:p>
          <a:p>
            <a:pPr>
              <a:buFont typeface="Arial" panose="020B0604020202020204" pitchFamily="34" charset="0"/>
              <a:buChar char="•"/>
            </a:pPr>
            <a:r>
              <a:rPr lang="en-IN" dirty="0">
                <a:solidFill>
                  <a:schemeClr val="tx1"/>
                </a:solidFill>
              </a:rPr>
              <a:t>The decisions are made simultaneously and also announced simultaneously so that neither player has an advantage resulting from direct knowledge of the other player’s decision. </a:t>
            </a:r>
          </a:p>
          <a:p>
            <a:pPr>
              <a:buFont typeface="Arial" panose="020B0604020202020204" pitchFamily="34" charset="0"/>
              <a:buChar char="•"/>
            </a:pPr>
            <a:r>
              <a:rPr lang="en-IN" dirty="0">
                <a:solidFill>
                  <a:schemeClr val="tx1"/>
                </a:solidFill>
              </a:rPr>
              <a:t>Both the players know not only possible pay offs to themselves but also other.  </a:t>
            </a:r>
          </a:p>
        </p:txBody>
      </p:sp>
    </p:spTree>
    <p:extLst>
      <p:ext uri="{BB962C8B-B14F-4D97-AF65-F5344CB8AC3E}">
        <p14:creationId xmlns:p14="http://schemas.microsoft.com/office/powerpoint/2010/main" xmlns="" val="2969093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751D49-D74E-E153-CEEC-9CD2111021BB}"/>
              </a:ext>
            </a:extLst>
          </p:cNvPr>
          <p:cNvSpPr>
            <a:spLocks noGrp="1"/>
          </p:cNvSpPr>
          <p:nvPr>
            <p:ph type="title"/>
          </p:nvPr>
        </p:nvSpPr>
        <p:spPr/>
        <p:txBody>
          <a:bodyPr>
            <a:normAutofit/>
          </a:bodyPr>
          <a:lstStyle/>
          <a:p>
            <a:r>
              <a:rPr lang="en-IN" sz="3600" b="1" u="sng" dirty="0"/>
              <a:t>Minmax-</a:t>
            </a:r>
            <a:r>
              <a:rPr lang="en-IN" sz="3600" b="1" u="sng" dirty="0" err="1"/>
              <a:t>Maxmin</a:t>
            </a:r>
            <a:r>
              <a:rPr lang="en-IN" sz="3600" b="1" u="sng" dirty="0"/>
              <a:t> Principle </a:t>
            </a:r>
          </a:p>
        </p:txBody>
      </p:sp>
      <p:sp>
        <p:nvSpPr>
          <p:cNvPr id="3" name="Content Placeholder 2">
            <a:extLst>
              <a:ext uri="{FF2B5EF4-FFF2-40B4-BE49-F238E27FC236}">
                <a16:creationId xmlns:a16="http://schemas.microsoft.com/office/drawing/2014/main" xmlns="" id="{ACD95DBB-3F02-873D-4915-8758CF703549}"/>
              </a:ext>
            </a:extLst>
          </p:cNvPr>
          <p:cNvSpPr>
            <a:spLocks noGrp="1"/>
          </p:cNvSpPr>
          <p:nvPr>
            <p:ph idx="1"/>
          </p:nvPr>
        </p:nvSpPr>
        <p:spPr/>
        <p:txBody>
          <a:bodyPr/>
          <a:lstStyle/>
          <a:p>
            <a:r>
              <a:rPr lang="en-IN" dirty="0"/>
              <a:t>The selection of an optimal strategy by each player without the knowledge of the competitor’s strategy is the basic problem of playing games. The objective of the study is to know how these players select their respective strategy so that they may optimize their payoff. Such a decision making criterion is referred as to </a:t>
            </a:r>
            <a:r>
              <a:rPr lang="en-IN" i="1" dirty="0"/>
              <a:t>the minmax-</a:t>
            </a:r>
            <a:r>
              <a:rPr lang="en-IN" i="1" dirty="0" err="1"/>
              <a:t>maxmin</a:t>
            </a:r>
            <a:r>
              <a:rPr lang="en-IN" i="1" dirty="0"/>
              <a:t> principle.</a:t>
            </a:r>
          </a:p>
          <a:p>
            <a:pPr marL="0" indent="0">
              <a:buNone/>
            </a:pPr>
            <a:r>
              <a:rPr lang="en-IN" sz="3600" b="1" u="sng" dirty="0">
                <a:solidFill>
                  <a:schemeClr val="accent1"/>
                </a:solidFill>
              </a:rPr>
              <a:t>Saddle Point</a:t>
            </a:r>
          </a:p>
          <a:p>
            <a:pPr marL="0" indent="0">
              <a:buNone/>
            </a:pPr>
            <a:r>
              <a:rPr lang="en-IN" dirty="0">
                <a:solidFill>
                  <a:schemeClr val="tx1"/>
                </a:solidFill>
              </a:rPr>
              <a:t>If the </a:t>
            </a:r>
            <a:r>
              <a:rPr lang="en-IN" i="1" dirty="0">
                <a:solidFill>
                  <a:schemeClr val="tx1"/>
                </a:solidFill>
              </a:rPr>
              <a:t>minmax value = </a:t>
            </a:r>
            <a:r>
              <a:rPr lang="en-IN" i="1" dirty="0" err="1">
                <a:solidFill>
                  <a:schemeClr val="tx1"/>
                </a:solidFill>
              </a:rPr>
              <a:t>maxmin</a:t>
            </a:r>
            <a:r>
              <a:rPr lang="en-IN" i="1" dirty="0">
                <a:solidFill>
                  <a:schemeClr val="tx1"/>
                </a:solidFill>
              </a:rPr>
              <a:t> value, </a:t>
            </a:r>
            <a:r>
              <a:rPr lang="en-IN" dirty="0">
                <a:solidFill>
                  <a:schemeClr val="tx1"/>
                </a:solidFill>
              </a:rPr>
              <a:t>then the game is said to have a saddle (equilibrium) point.</a:t>
            </a:r>
            <a:r>
              <a:rPr lang="en-IN" sz="3600" dirty="0">
                <a:solidFill>
                  <a:schemeClr val="tx1"/>
                </a:solidFill>
              </a:rPr>
              <a:t> </a:t>
            </a:r>
          </a:p>
        </p:txBody>
      </p:sp>
    </p:spTree>
    <p:extLst>
      <p:ext uri="{BB962C8B-B14F-4D97-AF65-F5344CB8AC3E}">
        <p14:creationId xmlns:p14="http://schemas.microsoft.com/office/powerpoint/2010/main" xmlns="" val="1245774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6187B8-A591-8B44-E66C-228CCA5ADE9A}"/>
              </a:ext>
            </a:extLst>
          </p:cNvPr>
          <p:cNvSpPr>
            <a:spLocks noGrp="1"/>
          </p:cNvSpPr>
          <p:nvPr>
            <p:ph type="title"/>
          </p:nvPr>
        </p:nvSpPr>
        <p:spPr/>
        <p:txBody>
          <a:bodyPr>
            <a:normAutofit/>
          </a:bodyPr>
          <a:lstStyle/>
          <a:p>
            <a:r>
              <a:rPr lang="en-IN" sz="3600" i="1" u="sng" dirty="0"/>
              <a:t>Procedure to determine Saddle Point</a:t>
            </a:r>
          </a:p>
        </p:txBody>
      </p:sp>
      <p:sp>
        <p:nvSpPr>
          <p:cNvPr id="3" name="Content Placeholder 2">
            <a:extLst>
              <a:ext uri="{FF2B5EF4-FFF2-40B4-BE49-F238E27FC236}">
                <a16:creationId xmlns:a16="http://schemas.microsoft.com/office/drawing/2014/main" xmlns="" id="{97808CC6-4FC0-A09E-95EC-F54A95E8B031}"/>
              </a:ext>
            </a:extLst>
          </p:cNvPr>
          <p:cNvSpPr>
            <a:spLocks noGrp="1"/>
          </p:cNvSpPr>
          <p:nvPr>
            <p:ph idx="1"/>
          </p:nvPr>
        </p:nvSpPr>
        <p:spPr/>
        <p:txBody>
          <a:bodyPr/>
          <a:lstStyle/>
          <a:p>
            <a:pPr>
              <a:buFont typeface="Arial" panose="020B0604020202020204" pitchFamily="34" charset="0"/>
              <a:buChar char="•"/>
            </a:pPr>
            <a:r>
              <a:rPr lang="en-IN" dirty="0"/>
              <a:t>Select the minimum element in each row of the pay off matrix and write them under </a:t>
            </a:r>
            <a:r>
              <a:rPr lang="en-IN" i="1" dirty="0"/>
              <a:t>“row minima” </a:t>
            </a:r>
            <a:r>
              <a:rPr lang="en-IN" dirty="0"/>
              <a:t>heading. Then select the largest element among these elements and enclose it in a rectangle.</a:t>
            </a:r>
          </a:p>
          <a:p>
            <a:pPr>
              <a:buFont typeface="Arial" panose="020B0604020202020204" pitchFamily="34" charset="0"/>
              <a:buChar char="•"/>
            </a:pPr>
            <a:r>
              <a:rPr lang="en-IN" dirty="0"/>
              <a:t>Select the maximum element in each column of the pay matrix and write them under the “</a:t>
            </a:r>
            <a:r>
              <a:rPr lang="en-IN" i="1" dirty="0"/>
              <a:t>column maxima” </a:t>
            </a:r>
            <a:r>
              <a:rPr lang="en-IN" dirty="0"/>
              <a:t>heading. Then select the lowest element among these elements and enclose it in a circle.</a:t>
            </a:r>
          </a:p>
          <a:p>
            <a:pPr>
              <a:buFont typeface="Arial" panose="020B0604020202020204" pitchFamily="34" charset="0"/>
              <a:buChar char="•"/>
            </a:pPr>
            <a:r>
              <a:rPr lang="en-IN" dirty="0"/>
              <a:t>Find out elements which is same in the circle as well as rectangle and mark the position of such elements on the matrix. This element represents the value of the game and is called </a:t>
            </a:r>
            <a:r>
              <a:rPr lang="en-IN" i="1" dirty="0">
                <a:solidFill>
                  <a:schemeClr val="tx2">
                    <a:lumMod val="50000"/>
                    <a:lumOff val="50000"/>
                  </a:schemeClr>
                </a:solidFill>
              </a:rPr>
              <a:t>saddle point</a:t>
            </a:r>
            <a:r>
              <a:rPr lang="en-IN" dirty="0"/>
              <a:t>.</a:t>
            </a:r>
          </a:p>
        </p:txBody>
      </p:sp>
    </p:spTree>
    <p:extLst>
      <p:ext uri="{BB962C8B-B14F-4D97-AF65-F5344CB8AC3E}">
        <p14:creationId xmlns:p14="http://schemas.microsoft.com/office/powerpoint/2010/main" xmlns="" val="385161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FB143A-F116-C23A-38D8-E4FC37D8935B}"/>
              </a:ext>
            </a:extLst>
          </p:cNvPr>
          <p:cNvSpPr>
            <a:spLocks noGrp="1"/>
          </p:cNvSpPr>
          <p:nvPr>
            <p:ph type="title"/>
          </p:nvPr>
        </p:nvSpPr>
        <p:spPr>
          <a:xfrm>
            <a:off x="621220" y="149676"/>
            <a:ext cx="10772775" cy="1106630"/>
          </a:xfrm>
        </p:spPr>
        <p:txBody>
          <a:bodyPr>
            <a:normAutofit/>
          </a:bodyPr>
          <a:lstStyle/>
          <a:p>
            <a:r>
              <a:rPr lang="en-IN" sz="3600" u="sng" dirty="0"/>
              <a:t>Examples on Saddle Point</a:t>
            </a:r>
          </a:p>
        </p:txBody>
      </p:sp>
      <p:sp>
        <p:nvSpPr>
          <p:cNvPr id="3" name="Text Placeholder 2">
            <a:extLst>
              <a:ext uri="{FF2B5EF4-FFF2-40B4-BE49-F238E27FC236}">
                <a16:creationId xmlns:a16="http://schemas.microsoft.com/office/drawing/2014/main" xmlns="" id="{EFB5BB05-5507-5483-9B94-3B0003CE6C2C}"/>
              </a:ext>
            </a:extLst>
          </p:cNvPr>
          <p:cNvSpPr>
            <a:spLocks noGrp="1"/>
          </p:cNvSpPr>
          <p:nvPr>
            <p:ph type="body" idx="1"/>
          </p:nvPr>
        </p:nvSpPr>
        <p:spPr>
          <a:xfrm>
            <a:off x="787974" y="6233823"/>
            <a:ext cx="4663440" cy="124644"/>
          </a:xfrm>
        </p:spPr>
        <p:txBody>
          <a:bodyPr>
            <a:normAutofit fontScale="25000" lnSpcReduction="20000"/>
          </a:bodyPr>
          <a:lstStyle/>
          <a:p>
            <a:endParaRPr lang="en-IN" dirty="0"/>
          </a:p>
        </p:txBody>
      </p:sp>
      <p:sp>
        <p:nvSpPr>
          <p:cNvPr id="4" name="Content Placeholder 3">
            <a:extLst>
              <a:ext uri="{FF2B5EF4-FFF2-40B4-BE49-F238E27FC236}">
                <a16:creationId xmlns:a16="http://schemas.microsoft.com/office/drawing/2014/main" xmlns="" id="{97540C76-67C2-5191-931E-11EB2BBE2B9E}"/>
              </a:ext>
            </a:extLst>
          </p:cNvPr>
          <p:cNvSpPr>
            <a:spLocks noGrp="1"/>
          </p:cNvSpPr>
          <p:nvPr>
            <p:ph sz="half" idx="2"/>
          </p:nvPr>
        </p:nvSpPr>
        <p:spPr>
          <a:xfrm>
            <a:off x="657224" y="1144987"/>
            <a:ext cx="4663440" cy="5088835"/>
          </a:xfrm>
        </p:spPr>
        <p:txBody>
          <a:bodyPr>
            <a:normAutofit lnSpcReduction="10000"/>
          </a:bodyPr>
          <a:lstStyle/>
          <a:p>
            <a:r>
              <a:rPr lang="en-IN" sz="2000" i="1" u="sng" dirty="0"/>
              <a:t>Example 1: </a:t>
            </a:r>
            <a:r>
              <a:rPr lang="en-IN" sz="2000" dirty="0"/>
              <a:t>The pay off matrix of a two person zero sum game is :</a:t>
            </a:r>
          </a:p>
          <a:p>
            <a:r>
              <a:rPr lang="en-IN" sz="2000" dirty="0"/>
              <a:t>                       Player B</a:t>
            </a:r>
          </a:p>
          <a:p>
            <a:r>
              <a:rPr lang="en-IN" sz="2000" dirty="0"/>
              <a:t>                    15    2     3</a:t>
            </a:r>
          </a:p>
          <a:p>
            <a:r>
              <a:rPr lang="en-IN" sz="2000" dirty="0"/>
              <a:t> Player A     6     5      7</a:t>
            </a:r>
          </a:p>
          <a:p>
            <a:r>
              <a:rPr lang="en-IN" sz="2000" dirty="0"/>
              <a:t>                   -7      4     0</a:t>
            </a:r>
          </a:p>
          <a:p>
            <a:pPr marL="0" indent="0">
              <a:buNone/>
            </a:pPr>
            <a:r>
              <a:rPr lang="en-IN" sz="2000" i="1" dirty="0">
                <a:solidFill>
                  <a:schemeClr val="tx2">
                    <a:lumMod val="50000"/>
                    <a:lumOff val="50000"/>
                  </a:schemeClr>
                </a:solidFill>
              </a:rPr>
              <a:t>Solution :                   </a:t>
            </a:r>
            <a:r>
              <a:rPr lang="en-IN" sz="2000" dirty="0"/>
              <a:t>Player B        R</a:t>
            </a:r>
          </a:p>
          <a:p>
            <a:pPr marL="0" indent="0">
              <a:buNone/>
            </a:pPr>
            <a:r>
              <a:rPr lang="en-IN" sz="2000" dirty="0"/>
              <a:t>                              15      2       3      2</a:t>
            </a:r>
          </a:p>
          <a:p>
            <a:pPr marL="0" indent="0">
              <a:buNone/>
            </a:pPr>
            <a:r>
              <a:rPr lang="en-IN" sz="2000" dirty="0"/>
              <a:t>         Player A       6       5       7       </a:t>
            </a:r>
            <a:r>
              <a:rPr lang="en-IN" sz="2000" dirty="0">
                <a:highlight>
                  <a:srgbClr val="00FFFF"/>
                </a:highlight>
              </a:rPr>
              <a:t>5</a:t>
            </a:r>
          </a:p>
          <a:p>
            <a:pPr marL="0" indent="0">
              <a:buNone/>
            </a:pPr>
            <a:r>
              <a:rPr lang="en-IN" sz="2000" dirty="0"/>
              <a:t>                             -7       4       0      -7</a:t>
            </a:r>
          </a:p>
          <a:p>
            <a:r>
              <a:rPr lang="en-IN" sz="2000" dirty="0"/>
              <a:t>                      C   15      </a:t>
            </a:r>
            <a:r>
              <a:rPr lang="en-IN" sz="2000" dirty="0">
                <a:highlight>
                  <a:srgbClr val="00FFFF"/>
                </a:highlight>
              </a:rPr>
              <a:t>5</a:t>
            </a:r>
            <a:r>
              <a:rPr lang="en-IN" sz="2000" dirty="0"/>
              <a:t>       7</a:t>
            </a:r>
          </a:p>
          <a:p>
            <a:r>
              <a:rPr lang="en-IN" sz="2000" dirty="0"/>
              <a:t> Ans :  Saddle Point is 5.</a:t>
            </a:r>
          </a:p>
        </p:txBody>
      </p:sp>
      <p:sp>
        <p:nvSpPr>
          <p:cNvPr id="5" name="Text Placeholder 4">
            <a:extLst>
              <a:ext uri="{FF2B5EF4-FFF2-40B4-BE49-F238E27FC236}">
                <a16:creationId xmlns:a16="http://schemas.microsoft.com/office/drawing/2014/main" xmlns="" id="{3F5663FC-0820-F457-8C94-C3F32F75BA3C}"/>
              </a:ext>
            </a:extLst>
          </p:cNvPr>
          <p:cNvSpPr>
            <a:spLocks noGrp="1"/>
          </p:cNvSpPr>
          <p:nvPr>
            <p:ph type="body" sz="quarter" idx="3"/>
          </p:nvPr>
        </p:nvSpPr>
        <p:spPr>
          <a:xfrm flipV="1">
            <a:off x="6007608" y="-652007"/>
            <a:ext cx="4663440" cy="286247"/>
          </a:xfrm>
        </p:spPr>
        <p:txBody>
          <a:bodyPr>
            <a:normAutofit fontScale="25000" lnSpcReduction="20000"/>
          </a:bodyPr>
          <a:lstStyle/>
          <a:p>
            <a:endParaRPr lang="en-IN" dirty="0"/>
          </a:p>
        </p:txBody>
      </p:sp>
      <p:sp>
        <p:nvSpPr>
          <p:cNvPr id="6" name="Content Placeholder 5">
            <a:extLst>
              <a:ext uri="{FF2B5EF4-FFF2-40B4-BE49-F238E27FC236}">
                <a16:creationId xmlns:a16="http://schemas.microsoft.com/office/drawing/2014/main" xmlns="" id="{EF8BE701-E5E4-1032-6E27-B04720537ECB}"/>
              </a:ext>
            </a:extLst>
          </p:cNvPr>
          <p:cNvSpPr>
            <a:spLocks noGrp="1"/>
          </p:cNvSpPr>
          <p:nvPr>
            <p:ph sz="quarter" idx="4"/>
          </p:nvPr>
        </p:nvSpPr>
        <p:spPr>
          <a:xfrm>
            <a:off x="6007608" y="1256306"/>
            <a:ext cx="4663440" cy="4695084"/>
          </a:xfrm>
        </p:spPr>
        <p:txBody>
          <a:bodyPr>
            <a:normAutofit lnSpcReduction="10000"/>
          </a:bodyPr>
          <a:lstStyle/>
          <a:p>
            <a:r>
              <a:rPr lang="en-IN" sz="2000" i="1" u="sng" dirty="0"/>
              <a:t>Example 2: </a:t>
            </a:r>
            <a:r>
              <a:rPr lang="en-IN" sz="2000" dirty="0"/>
              <a:t>For the game with pay off matrix, find the saddle point.</a:t>
            </a:r>
          </a:p>
          <a:p>
            <a:r>
              <a:rPr lang="en-IN" sz="2000" dirty="0"/>
              <a:t>                           Player B</a:t>
            </a:r>
          </a:p>
          <a:p>
            <a:r>
              <a:rPr lang="en-IN" sz="2000" dirty="0"/>
              <a:t>    Player A       -1    2    -2</a:t>
            </a:r>
          </a:p>
          <a:p>
            <a:r>
              <a:rPr lang="en-IN" sz="2000" dirty="0"/>
              <a:t>                           6    4    -6</a:t>
            </a:r>
          </a:p>
          <a:p>
            <a:endParaRPr lang="en-IN" sz="2000" dirty="0"/>
          </a:p>
          <a:p>
            <a:r>
              <a:rPr lang="en-IN" sz="2000" i="1" dirty="0">
                <a:solidFill>
                  <a:schemeClr val="tx2">
                    <a:lumMod val="50000"/>
                    <a:lumOff val="50000"/>
                  </a:schemeClr>
                </a:solidFill>
              </a:rPr>
              <a:t>Solution :      </a:t>
            </a:r>
            <a:r>
              <a:rPr lang="en-IN" sz="2000" dirty="0"/>
              <a:t>Player B      R</a:t>
            </a:r>
          </a:p>
          <a:p>
            <a:r>
              <a:rPr lang="en-IN" sz="2000" dirty="0"/>
              <a:t>Player A        -1    2   -2  </a:t>
            </a:r>
            <a:r>
              <a:rPr lang="en-IN" sz="2000" dirty="0">
                <a:highlight>
                  <a:srgbClr val="00FFFF"/>
                </a:highlight>
              </a:rPr>
              <a:t> -2</a:t>
            </a:r>
          </a:p>
          <a:p>
            <a:r>
              <a:rPr lang="en-IN" sz="2000" dirty="0"/>
              <a:t>                        6    4   -6   -6</a:t>
            </a:r>
          </a:p>
          <a:p>
            <a:r>
              <a:rPr lang="en-IN" sz="2000" dirty="0"/>
              <a:t>                   C   6    4   </a:t>
            </a:r>
            <a:r>
              <a:rPr lang="en-IN" sz="2000" dirty="0">
                <a:highlight>
                  <a:srgbClr val="00FFFF"/>
                </a:highlight>
              </a:rPr>
              <a:t>-2</a:t>
            </a:r>
          </a:p>
          <a:p>
            <a:endParaRPr lang="en-IN" sz="2000" dirty="0">
              <a:highlight>
                <a:srgbClr val="00FFFF"/>
              </a:highlight>
            </a:endParaRPr>
          </a:p>
          <a:p>
            <a:pPr marL="0" indent="0">
              <a:buNone/>
            </a:pPr>
            <a:r>
              <a:rPr lang="en-IN" sz="2000" dirty="0"/>
              <a:t>Ans :   Saddle Point   is -2.</a:t>
            </a:r>
          </a:p>
        </p:txBody>
      </p:sp>
    </p:spTree>
    <p:extLst>
      <p:ext uri="{BB962C8B-B14F-4D97-AF65-F5344CB8AC3E}">
        <p14:creationId xmlns:p14="http://schemas.microsoft.com/office/powerpoint/2010/main" xmlns="" val="399586255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179</TotalTime>
  <Words>1716</Words>
  <Application>Microsoft Office PowerPoint</Application>
  <PresentationFormat>Custom</PresentationFormat>
  <Paragraphs>121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Metropolitan</vt:lpstr>
      <vt:lpstr>               GAME THEORY </vt:lpstr>
      <vt:lpstr>Game Theory :</vt:lpstr>
      <vt:lpstr>Classification of  Game</vt:lpstr>
      <vt:lpstr>Key Elements in game theory</vt:lpstr>
      <vt:lpstr>Slide 5</vt:lpstr>
      <vt:lpstr>Basic  Assumptions of Game </vt:lpstr>
      <vt:lpstr>Minmax-Maxmin Principle </vt:lpstr>
      <vt:lpstr>Procedure to determine Saddle Point</vt:lpstr>
      <vt:lpstr>Examples on Saddle Point</vt:lpstr>
      <vt:lpstr>Dominance Method</vt:lpstr>
      <vt:lpstr>Dominance Strategy Rules </vt:lpstr>
      <vt:lpstr>Example on Dominance method</vt:lpstr>
      <vt:lpstr> </vt:lpstr>
      <vt:lpstr> Procedure to solve game without Saddle Point</vt:lpstr>
      <vt:lpstr>Example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THEORY</dc:title>
  <dc:creator>Ritika Yadav</dc:creator>
  <cp:lastModifiedBy>user</cp:lastModifiedBy>
  <cp:revision>12</cp:revision>
  <dcterms:created xsi:type="dcterms:W3CDTF">2023-05-18T05:10:22Z</dcterms:created>
  <dcterms:modified xsi:type="dcterms:W3CDTF">2023-06-25T09:48:32Z</dcterms:modified>
</cp:coreProperties>
</file>