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5" r:id="rId7"/>
    <p:sldId id="269" r:id="rId8"/>
    <p:sldId id="270" r:id="rId9"/>
    <p:sldId id="266"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5" d="100"/>
          <a:sy n="45" d="100"/>
        </p:scale>
        <p:origin x="80"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9E394E-E33B-40AB-8514-735B5929531D}" type="datetimeFigureOut">
              <a:rPr lang="en-IN" smtClean="0"/>
              <a:t>04-03-2022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1579525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9E394E-E33B-40AB-8514-735B5929531D}" type="datetimeFigureOut">
              <a:rPr lang="en-IN" smtClean="0"/>
              <a:t>04-03-2022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75446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9E394E-E33B-40AB-8514-735B5929531D}" type="datetimeFigureOut">
              <a:rPr lang="en-IN" smtClean="0"/>
              <a:t>04-03-2022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081D1E-36B5-47E4-AAA7-DE4849F7BCD4}"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704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9E394E-E33B-40AB-8514-735B5929531D}" type="datetimeFigureOut">
              <a:rPr lang="en-IN" smtClean="0"/>
              <a:t>04-03-2022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1789241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9E394E-E33B-40AB-8514-735B5929531D}" type="datetimeFigureOut">
              <a:rPr lang="en-IN" smtClean="0"/>
              <a:t>04-03-2022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081D1E-36B5-47E4-AAA7-DE4849F7BCD4}"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6654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9E394E-E33B-40AB-8514-735B5929531D}" type="datetimeFigureOut">
              <a:rPr lang="en-IN" smtClean="0"/>
              <a:t>04-03-2022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1018543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9E394E-E33B-40AB-8514-735B5929531D}" type="datetimeFigureOut">
              <a:rPr lang="en-IN" smtClean="0"/>
              <a:t>04-03-2022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169869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9E394E-E33B-40AB-8514-735B5929531D}" type="datetimeFigureOut">
              <a:rPr lang="en-IN" smtClean="0"/>
              <a:t>04-03-2022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321381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9E394E-E33B-40AB-8514-735B5929531D}" type="datetimeFigureOut">
              <a:rPr lang="en-IN" smtClean="0"/>
              <a:t>04-03-2022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2473347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9E394E-E33B-40AB-8514-735B5929531D}" type="datetimeFigureOut">
              <a:rPr lang="en-IN" smtClean="0"/>
              <a:t>04-03-2022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1422100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9E394E-E33B-40AB-8514-735B5929531D}" type="datetimeFigureOut">
              <a:rPr lang="en-IN" smtClean="0"/>
              <a:t>04-03-2022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106079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9E394E-E33B-40AB-8514-735B5929531D}" type="datetimeFigureOut">
              <a:rPr lang="en-IN" smtClean="0"/>
              <a:t>04-03-2022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280072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9E394E-E33B-40AB-8514-735B5929531D}" type="datetimeFigureOut">
              <a:rPr lang="en-IN" smtClean="0"/>
              <a:t>04-03-2022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32736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9E394E-E33B-40AB-8514-735B5929531D}" type="datetimeFigureOut">
              <a:rPr lang="en-IN" smtClean="0"/>
              <a:t>04-03-2022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343948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9E394E-E33B-40AB-8514-735B5929531D}" type="datetimeFigureOut">
              <a:rPr lang="en-IN" smtClean="0"/>
              <a:t>04-03-2022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2243988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9E394E-E33B-40AB-8514-735B5929531D}" type="datetimeFigureOut">
              <a:rPr lang="en-IN" smtClean="0"/>
              <a:t>04-03-2022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081D1E-36B5-47E4-AAA7-DE4849F7BCD4}" type="slidenum">
              <a:rPr lang="en-IN" smtClean="0"/>
              <a:t>‹#›</a:t>
            </a:fld>
            <a:endParaRPr lang="en-IN"/>
          </a:p>
        </p:txBody>
      </p:sp>
    </p:spTree>
    <p:extLst>
      <p:ext uri="{BB962C8B-B14F-4D97-AF65-F5344CB8AC3E}">
        <p14:creationId xmlns:p14="http://schemas.microsoft.com/office/powerpoint/2010/main" val="1937234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9E394E-E33B-40AB-8514-735B5929531D}" type="datetimeFigureOut">
              <a:rPr lang="en-IN" smtClean="0"/>
              <a:t>04-03-2022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081D1E-36B5-47E4-AAA7-DE4849F7BCD4}" type="slidenum">
              <a:rPr lang="en-IN" smtClean="0"/>
              <a:t>‹#›</a:t>
            </a:fld>
            <a:endParaRPr lang="en-IN"/>
          </a:p>
        </p:txBody>
      </p:sp>
    </p:spTree>
    <p:extLst>
      <p:ext uri="{BB962C8B-B14F-4D97-AF65-F5344CB8AC3E}">
        <p14:creationId xmlns:p14="http://schemas.microsoft.com/office/powerpoint/2010/main" val="1909764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hyperlink" Target="https://hi.wikipedia.org/wiki/%E0%A4%AA%E0%A5%8D%E0%A4%B0%E0%A4%BE%E0%A4%A3%E0%A4%BE%E0%A4%AF%E0%A4%BE%E0%A4%AE" TargetMode="External"/><Relationship Id="rId3" Type="http://schemas.openxmlformats.org/officeDocument/2006/relationships/hyperlink" Target="https://hi.wikipedia.org/wiki/%E0%A4%B9%E0%A4%A0%E0%A4%AF%E0%A5%8B%E0%A4%97_%E0%A4%AA%E0%A5%8D%E0%A4%B0%E0%A4%A6%E0%A5%80%E0%A4%AA%E0%A4%BF%E0%A4%95%E0%A4%BE" TargetMode="External"/><Relationship Id="rId7" Type="http://schemas.openxmlformats.org/officeDocument/2006/relationships/hyperlink" Target="https://hi.wikipedia.org/wiki/%E0%A4%AE%E0%A5%81%E0%A4%A6%E0%A5%8D%E0%A4%B0%E0%A4%BE" TargetMode="External"/><Relationship Id="rId2" Type="http://schemas.openxmlformats.org/officeDocument/2006/relationships/hyperlink" Target="https://hi.wikipedia.org/wiki/%E0%A4%B9%E0%A4%A0%E0%A4%AF%E0%A5%8B%E0%A4%97" TargetMode="External"/><Relationship Id="rId1" Type="http://schemas.openxmlformats.org/officeDocument/2006/relationships/slideLayout" Target="../slideLayouts/slideLayout4.xml"/><Relationship Id="rId6" Type="http://schemas.openxmlformats.org/officeDocument/2006/relationships/hyperlink" Target="https://hi.wikipedia.org/wiki/%E0%A4%86%E0%A4%B8%E0%A4%A8" TargetMode="External"/><Relationship Id="rId5" Type="http://schemas.openxmlformats.org/officeDocument/2006/relationships/hyperlink" Target="https://hi.wikipedia.org/wiki/%E0%A4%AF%E0%A5%8B%E0%A4%97" TargetMode="External"/><Relationship Id="rId10" Type="http://schemas.openxmlformats.org/officeDocument/2006/relationships/hyperlink" Target="https://hi.wikipedia.org/wiki/%E0%A4%A7%E0%A5%8C%E0%A4%A4%E0%A4%BF" TargetMode="External"/><Relationship Id="rId4" Type="http://schemas.openxmlformats.org/officeDocument/2006/relationships/hyperlink" Target="https://hi.wikipedia.org/wiki/%E0%A4%B6%E0%A4%BF%E0%A4%B5%E0%A4%B8%E0%A4%82%E0%A4%B9%E0%A4%BF%E0%A4%A4%E0%A4%BE" TargetMode="External"/><Relationship Id="rId9" Type="http://schemas.openxmlformats.org/officeDocument/2006/relationships/hyperlink" Target="https://hi.wikipedia.org/wiki/%E0%A4%A8%E0%A5%87%E0%A4%A4%E0%A4%B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17636-5C46-4C20-A11C-24659B51E72C}"/>
              </a:ext>
            </a:extLst>
          </p:cNvPr>
          <p:cNvSpPr>
            <a:spLocks noGrp="1"/>
          </p:cNvSpPr>
          <p:nvPr>
            <p:ph type="ctrTitle"/>
          </p:nvPr>
        </p:nvSpPr>
        <p:spPr>
          <a:xfrm>
            <a:off x="3938588" y="272258"/>
            <a:ext cx="6729412" cy="1104899"/>
          </a:xfrm>
        </p:spPr>
        <p:txBody>
          <a:bodyPr>
            <a:normAutofit fontScale="90000"/>
          </a:bodyPr>
          <a:lstStyle/>
          <a:p>
            <a:r>
              <a:rPr lang="hi-IN" sz="8000" b="1" i="0" dirty="0">
                <a:solidFill>
                  <a:srgbClr val="202124"/>
                </a:solidFill>
                <a:effectLst/>
                <a:latin typeface="arial" panose="020B0604020202020204" pitchFamily="34" charset="0"/>
              </a:rPr>
              <a:t>घेरण्ड संहिता</a:t>
            </a:r>
            <a:r>
              <a:rPr lang="hi-IN" sz="8000" b="0" i="0" dirty="0">
                <a:solidFill>
                  <a:srgbClr val="202124"/>
                </a:solidFill>
                <a:effectLst/>
                <a:latin typeface="arial" panose="020B0604020202020204" pitchFamily="34" charset="0"/>
              </a:rPr>
              <a:t> </a:t>
            </a:r>
            <a:endParaRPr lang="en-IN" sz="8000" dirty="0"/>
          </a:p>
        </p:txBody>
      </p:sp>
      <p:sp>
        <p:nvSpPr>
          <p:cNvPr id="3" name="Subtitle 2">
            <a:extLst>
              <a:ext uri="{FF2B5EF4-FFF2-40B4-BE49-F238E27FC236}">
                <a16:creationId xmlns:a16="http://schemas.microsoft.com/office/drawing/2014/main" id="{017390D0-53FF-4625-979B-BA6316EBD688}"/>
              </a:ext>
            </a:extLst>
          </p:cNvPr>
          <p:cNvSpPr>
            <a:spLocks noGrp="1"/>
          </p:cNvSpPr>
          <p:nvPr>
            <p:ph type="subTitle" idx="1"/>
          </p:nvPr>
        </p:nvSpPr>
        <p:spPr>
          <a:xfrm>
            <a:off x="1524000" y="2603500"/>
            <a:ext cx="9144000" cy="2654300"/>
          </a:xfrm>
        </p:spPr>
        <p:txBody>
          <a:bodyPr/>
          <a:lstStyle/>
          <a:p>
            <a:endParaRPr lang="en-IN" dirty="0"/>
          </a:p>
        </p:txBody>
      </p:sp>
      <p:pic>
        <p:nvPicPr>
          <p:cNvPr id="5" name="Picture 4">
            <a:extLst>
              <a:ext uri="{FF2B5EF4-FFF2-40B4-BE49-F238E27FC236}">
                <a16:creationId xmlns:a16="http://schemas.microsoft.com/office/drawing/2014/main" id="{7CC1FE19-FBE2-4437-A648-A6071F89FA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664" y="1257300"/>
            <a:ext cx="10401300" cy="5600700"/>
          </a:xfrm>
          <a:prstGeom prst="rect">
            <a:avLst/>
          </a:prstGeom>
        </p:spPr>
      </p:pic>
    </p:spTree>
    <p:extLst>
      <p:ext uri="{BB962C8B-B14F-4D97-AF65-F5344CB8AC3E}">
        <p14:creationId xmlns:p14="http://schemas.microsoft.com/office/powerpoint/2010/main" val="934604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D0E9-29B0-4BC7-9ABC-54429C8E0415}"/>
              </a:ext>
            </a:extLst>
          </p:cNvPr>
          <p:cNvSpPr>
            <a:spLocks noGrp="1"/>
          </p:cNvSpPr>
          <p:nvPr>
            <p:ph type="title"/>
          </p:nvPr>
        </p:nvSpPr>
        <p:spPr/>
        <p:txBody>
          <a:bodyPr/>
          <a:lstStyle/>
          <a:p>
            <a:pPr algn="ctr"/>
            <a:r>
              <a:rPr lang="hi-IN" b="0" i="0" dirty="0">
                <a:solidFill>
                  <a:srgbClr val="FF0000"/>
                </a:solidFill>
                <a:effectLst/>
                <a:latin typeface="Arial" panose="020B0604020202020204" pitchFamily="34" charset="0"/>
              </a:rPr>
              <a:t>तृतीय अध्याय </a:t>
            </a:r>
            <a:endParaRPr lang="en-IN" dirty="0"/>
          </a:p>
        </p:txBody>
      </p:sp>
      <p:sp>
        <p:nvSpPr>
          <p:cNvPr id="3" name="Content Placeholder 2">
            <a:extLst>
              <a:ext uri="{FF2B5EF4-FFF2-40B4-BE49-F238E27FC236}">
                <a16:creationId xmlns:a16="http://schemas.microsoft.com/office/drawing/2014/main" id="{56B74C84-CC7A-4123-A3D0-07FA866D65CE}"/>
              </a:ext>
            </a:extLst>
          </p:cNvPr>
          <p:cNvSpPr>
            <a:spLocks noGrp="1"/>
          </p:cNvSpPr>
          <p:nvPr>
            <p:ph idx="1"/>
          </p:nvPr>
        </p:nvSpPr>
        <p:spPr>
          <a:xfrm>
            <a:off x="677333" y="2160589"/>
            <a:ext cx="8596667" cy="4697411"/>
          </a:xfrm>
        </p:spPr>
        <p:txBody>
          <a:bodyPr>
            <a:normAutofit/>
          </a:bodyPr>
          <a:lstStyle/>
          <a:p>
            <a:pPr algn="l"/>
            <a:r>
              <a:rPr lang="hi-IN" sz="2000" b="0" i="0" dirty="0">
                <a:solidFill>
                  <a:srgbClr val="202122"/>
                </a:solidFill>
                <a:effectLst/>
                <a:latin typeface="Arial" panose="020B0604020202020204" pitchFamily="34" charset="0"/>
              </a:rPr>
              <a:t>तीसरे अध्याय में योग की मुद्राओं का वर्णन किया गया है । मुद्राओं का अभ्यास करने से शरीर में स्थिरता आती है । घेरण्ड संहिता में कुल पच्चीस (25) मुद्राओं का उल्लेख मिलता है ।</a:t>
            </a:r>
          </a:p>
          <a:p>
            <a:pPr marL="0" indent="0">
              <a:buNone/>
            </a:pPr>
            <a:endParaRPr lang="en-US" sz="2000" dirty="0"/>
          </a:p>
          <a:p>
            <a:pPr marL="0" indent="0">
              <a:buNone/>
            </a:pPr>
            <a:r>
              <a:rPr lang="hi-IN" sz="2000" dirty="0">
                <a:solidFill>
                  <a:srgbClr val="00B050"/>
                </a:solidFill>
              </a:rPr>
              <a:t>नोट</a:t>
            </a:r>
            <a:r>
              <a:rPr lang="en-US" sz="2000" dirty="0">
                <a:solidFill>
                  <a:srgbClr val="00B050"/>
                </a:solidFill>
              </a:rPr>
              <a:t>:</a:t>
            </a:r>
          </a:p>
          <a:p>
            <a:pPr marL="0" indent="0">
              <a:buNone/>
            </a:pPr>
            <a:r>
              <a:rPr lang="hi-IN" sz="2000" dirty="0">
                <a:solidFill>
                  <a:srgbClr val="00B050"/>
                </a:solidFill>
              </a:rPr>
              <a:t>तृतीय अध्याय एवं इसके आगे के अन्य अध्यायों का वर्णन अगली</a:t>
            </a:r>
            <a:r>
              <a:rPr lang="en-US" sz="2000" dirty="0">
                <a:solidFill>
                  <a:srgbClr val="00B050"/>
                </a:solidFill>
              </a:rPr>
              <a:t> PPT </a:t>
            </a:r>
            <a:r>
              <a:rPr lang="hi-IN" sz="2000" dirty="0">
                <a:solidFill>
                  <a:srgbClr val="00B050"/>
                </a:solidFill>
              </a:rPr>
              <a:t>में आपको मिल जाएगा।</a:t>
            </a:r>
            <a:endParaRPr lang="en-IN" sz="2000" dirty="0">
              <a:solidFill>
                <a:srgbClr val="00B050"/>
              </a:solidFill>
            </a:endParaRPr>
          </a:p>
        </p:txBody>
      </p:sp>
    </p:spTree>
    <p:extLst>
      <p:ext uri="{BB962C8B-B14F-4D97-AF65-F5344CB8AC3E}">
        <p14:creationId xmlns:p14="http://schemas.microsoft.com/office/powerpoint/2010/main" val="254436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31398-EA44-46CD-ABE9-FC235236ED9D}"/>
              </a:ext>
            </a:extLst>
          </p:cNvPr>
          <p:cNvSpPr>
            <a:spLocks noGrp="1"/>
          </p:cNvSpPr>
          <p:nvPr>
            <p:ph type="title"/>
          </p:nvPr>
        </p:nvSpPr>
        <p:spPr/>
        <p:txBody>
          <a:bodyPr/>
          <a:lstStyle/>
          <a:p>
            <a:pPr algn="ctr"/>
            <a:r>
              <a:rPr lang="hi-IN" b="1" dirty="0">
                <a:solidFill>
                  <a:srgbClr val="FF0000"/>
                </a:solidFill>
              </a:rPr>
              <a:t>प्रस्तावना</a:t>
            </a:r>
            <a:endParaRPr lang="en-IN" b="1" dirty="0">
              <a:solidFill>
                <a:srgbClr val="FF0000"/>
              </a:solidFill>
            </a:endParaRPr>
          </a:p>
        </p:txBody>
      </p:sp>
      <p:sp>
        <p:nvSpPr>
          <p:cNvPr id="3" name="Content Placeholder 2">
            <a:extLst>
              <a:ext uri="{FF2B5EF4-FFF2-40B4-BE49-F238E27FC236}">
                <a16:creationId xmlns:a16="http://schemas.microsoft.com/office/drawing/2014/main" id="{264DE7AB-3FFE-41F1-AC3D-42FE09D60203}"/>
              </a:ext>
            </a:extLst>
          </p:cNvPr>
          <p:cNvSpPr>
            <a:spLocks noGrp="1"/>
          </p:cNvSpPr>
          <p:nvPr>
            <p:ph sz="half" idx="1"/>
          </p:nvPr>
        </p:nvSpPr>
        <p:spPr>
          <a:xfrm>
            <a:off x="0" y="1385888"/>
            <a:ext cx="4861369" cy="4655473"/>
          </a:xfrm>
        </p:spPr>
        <p:txBody>
          <a:bodyPr>
            <a:normAutofit/>
          </a:bodyPr>
          <a:lstStyle/>
          <a:p>
            <a:pPr algn="just"/>
            <a:r>
              <a:rPr lang="hi-IN" sz="3200" b="1" i="0" dirty="0">
                <a:solidFill>
                  <a:srgbClr val="202124"/>
                </a:solidFill>
                <a:effectLst/>
                <a:latin typeface="arial" panose="020B0604020202020204" pitchFamily="34" charset="0"/>
              </a:rPr>
              <a:t>घेरण्ड संहिता</a:t>
            </a:r>
            <a:r>
              <a:rPr lang="hi-IN" sz="3200" b="0" i="0" dirty="0">
                <a:solidFill>
                  <a:srgbClr val="202124"/>
                </a:solidFill>
                <a:effectLst/>
                <a:latin typeface="arial" panose="020B0604020202020204" pitchFamily="34" charset="0"/>
              </a:rPr>
              <a:t> </a:t>
            </a:r>
            <a:endParaRPr lang="en-US" sz="3200" b="0" i="0" dirty="0">
              <a:solidFill>
                <a:srgbClr val="202124"/>
              </a:solidFill>
              <a:effectLst/>
              <a:latin typeface="arial" panose="020B0604020202020204" pitchFamily="34" charset="0"/>
            </a:endParaRPr>
          </a:p>
          <a:p>
            <a:pPr algn="just"/>
            <a:r>
              <a:rPr lang="hi-IN" sz="3200" b="0" i="0" dirty="0">
                <a:solidFill>
                  <a:srgbClr val="202124"/>
                </a:solidFill>
                <a:effectLst/>
                <a:latin typeface="arial" panose="020B0604020202020204" pitchFamily="34" charset="0"/>
              </a:rPr>
              <a:t>परिचय महर्षि </a:t>
            </a:r>
            <a:r>
              <a:rPr lang="hi-IN" sz="3200" b="1" i="0" dirty="0">
                <a:solidFill>
                  <a:srgbClr val="202124"/>
                </a:solidFill>
                <a:effectLst/>
                <a:latin typeface="arial" panose="020B0604020202020204" pitchFamily="34" charset="0"/>
              </a:rPr>
              <a:t>घेरण्ड</a:t>
            </a:r>
            <a:r>
              <a:rPr lang="hi-IN" sz="3200" b="0" i="0" dirty="0">
                <a:solidFill>
                  <a:srgbClr val="202124"/>
                </a:solidFill>
                <a:effectLst/>
                <a:latin typeface="arial" panose="020B0604020202020204" pitchFamily="34" charset="0"/>
              </a:rPr>
              <a:t> द्वारा रचित </a:t>
            </a:r>
            <a:r>
              <a:rPr lang="hi-IN" sz="3200" b="1" i="0" dirty="0">
                <a:solidFill>
                  <a:srgbClr val="202124"/>
                </a:solidFill>
                <a:effectLst/>
                <a:latin typeface="arial" panose="020B0604020202020204" pitchFamily="34" charset="0"/>
              </a:rPr>
              <a:t>घेरण्ड संहिता</a:t>
            </a:r>
            <a:r>
              <a:rPr lang="hi-IN" sz="3200" b="0" i="0" dirty="0">
                <a:solidFill>
                  <a:srgbClr val="202124"/>
                </a:solidFill>
                <a:effectLst/>
                <a:latin typeface="arial" panose="020B0604020202020204" pitchFamily="34" charset="0"/>
              </a:rPr>
              <a:t> एक जनसाधारण के लिए व्यावहारिक योग पर लिखा गया साहित्य है। </a:t>
            </a:r>
            <a:endParaRPr lang="en-IN" sz="3200" dirty="0"/>
          </a:p>
        </p:txBody>
      </p:sp>
      <p:sp>
        <p:nvSpPr>
          <p:cNvPr id="4" name="Content Placeholder 3">
            <a:extLst>
              <a:ext uri="{FF2B5EF4-FFF2-40B4-BE49-F238E27FC236}">
                <a16:creationId xmlns:a16="http://schemas.microsoft.com/office/drawing/2014/main" id="{FCE4AF9F-C7B8-460B-B044-F88534D97455}"/>
              </a:ext>
            </a:extLst>
          </p:cNvPr>
          <p:cNvSpPr>
            <a:spLocks noGrp="1"/>
          </p:cNvSpPr>
          <p:nvPr>
            <p:ph sz="half" idx="2"/>
          </p:nvPr>
        </p:nvSpPr>
        <p:spPr>
          <a:xfrm>
            <a:off x="5089970" y="1385889"/>
            <a:ext cx="6640068" cy="4655474"/>
          </a:xfrm>
        </p:spPr>
        <p:txBody>
          <a:bodyPr>
            <a:normAutofit/>
          </a:bodyPr>
          <a:lstStyle/>
          <a:p>
            <a:pPr algn="just"/>
            <a:r>
              <a:rPr lang="hi-IN" sz="3200" b="0" i="0" dirty="0">
                <a:solidFill>
                  <a:srgbClr val="202124"/>
                </a:solidFill>
                <a:effectLst/>
                <a:latin typeface="arial" panose="020B0604020202020204" pitchFamily="34" charset="0"/>
              </a:rPr>
              <a:t>इसकी रचना १७वीं शताब्दी के उत्तरार्ध में की गयी थी। हठयोग के तीनों ग्रन्थों में यह सर्वाधिक विशाल एवं परिपूर्ण है। इसमें सप्तांग योग की व्यावहारिक शिक्षा दी गयी है। घेरण्डसंहिता योग</a:t>
            </a:r>
            <a:r>
              <a:rPr lang="hi-IN" sz="3200" b="0" i="0" dirty="0">
                <a:effectLst/>
                <a:latin typeface="Arial" panose="020B0604020202020204" pitchFamily="34" charset="0"/>
              </a:rPr>
              <a:t> का</a:t>
            </a:r>
            <a:r>
              <a:rPr lang="hi-IN" sz="3200" b="0" i="0" dirty="0">
                <a:solidFill>
                  <a:srgbClr val="202124"/>
                </a:solidFill>
                <a:effectLst/>
                <a:latin typeface="arial" panose="020B0604020202020204" pitchFamily="34" charset="0"/>
              </a:rPr>
              <a:t> सबसे प्राचीन और प्रथम ग्रन्थ है ।</a:t>
            </a:r>
            <a:endParaRPr lang="en-IN" sz="3200" dirty="0"/>
          </a:p>
        </p:txBody>
      </p:sp>
    </p:spTree>
    <p:extLst>
      <p:ext uri="{BB962C8B-B14F-4D97-AF65-F5344CB8AC3E}">
        <p14:creationId xmlns:p14="http://schemas.microsoft.com/office/powerpoint/2010/main" val="3715903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32D81-CB33-428B-B914-DEF6191F3BCA}"/>
              </a:ext>
            </a:extLst>
          </p:cNvPr>
          <p:cNvSpPr>
            <a:spLocks noGrp="1"/>
          </p:cNvSpPr>
          <p:nvPr>
            <p:ph type="title"/>
          </p:nvPr>
        </p:nvSpPr>
        <p:spPr>
          <a:xfrm>
            <a:off x="838200" y="1"/>
            <a:ext cx="10515600" cy="949324"/>
          </a:xfrm>
        </p:spPr>
        <p:txBody>
          <a:bodyPr>
            <a:normAutofit/>
          </a:bodyPr>
          <a:lstStyle/>
          <a:p>
            <a:pPr algn="ctr"/>
            <a:r>
              <a:rPr lang="hi-IN" b="1" i="0" dirty="0">
                <a:solidFill>
                  <a:srgbClr val="FF0000"/>
                </a:solidFill>
                <a:effectLst/>
                <a:latin typeface="Arial" panose="020B0604020202020204" pitchFamily="34" charset="0"/>
              </a:rPr>
              <a:t>घेरण्डसंहिता</a:t>
            </a:r>
            <a:r>
              <a:rPr lang="en-US" b="1" i="0" dirty="0">
                <a:effectLst/>
                <a:latin typeface="Arial" panose="020B0604020202020204" pitchFamily="34" charset="0"/>
              </a:rPr>
              <a:t> </a:t>
            </a:r>
            <a:r>
              <a:rPr lang="hi-IN" b="1" i="0" dirty="0">
                <a:solidFill>
                  <a:srgbClr val="FF0000"/>
                </a:solidFill>
                <a:effectLst/>
                <a:latin typeface="Arial" panose="020B0604020202020204" pitchFamily="34" charset="0"/>
              </a:rPr>
              <a:t>ग्रन्थ</a:t>
            </a:r>
            <a:r>
              <a:rPr lang="en-US" b="1" i="0" dirty="0">
                <a:solidFill>
                  <a:srgbClr val="FF0000"/>
                </a:solidFill>
                <a:effectLst/>
                <a:latin typeface="Arial" panose="020B0604020202020204" pitchFamily="34" charset="0"/>
              </a:rPr>
              <a:t> </a:t>
            </a:r>
            <a:r>
              <a:rPr lang="hi-IN" sz="4400" b="1" i="0" dirty="0">
                <a:solidFill>
                  <a:srgbClr val="FF0000"/>
                </a:solidFill>
                <a:effectLst/>
                <a:latin typeface="Arial" panose="020B0604020202020204" pitchFamily="34" charset="0"/>
              </a:rPr>
              <a:t>का</a:t>
            </a:r>
            <a:r>
              <a:rPr lang="en-US" sz="4400" b="1" i="0" dirty="0">
                <a:solidFill>
                  <a:srgbClr val="FF0000"/>
                </a:solidFill>
                <a:effectLst/>
                <a:latin typeface="Arial" panose="020B0604020202020204" pitchFamily="34" charset="0"/>
              </a:rPr>
              <a:t> </a:t>
            </a:r>
            <a:r>
              <a:rPr lang="hi-IN" sz="4400" b="1" i="0" dirty="0">
                <a:solidFill>
                  <a:srgbClr val="FF0000"/>
                </a:solidFill>
                <a:effectLst/>
                <a:latin typeface="Arial" panose="020B0604020202020204" pitchFamily="34" charset="0"/>
              </a:rPr>
              <a:t>परिचय</a:t>
            </a:r>
            <a:r>
              <a:rPr lang="en-US" b="1" i="0" dirty="0">
                <a:solidFill>
                  <a:srgbClr val="FF0000"/>
                </a:solidFill>
                <a:effectLst/>
                <a:latin typeface="Arial" panose="020B0604020202020204" pitchFamily="34" charset="0"/>
              </a:rPr>
              <a:t> </a:t>
            </a:r>
            <a:endParaRPr lang="en-IN" b="1" dirty="0">
              <a:solidFill>
                <a:srgbClr val="FF0000"/>
              </a:solidFill>
            </a:endParaRPr>
          </a:p>
        </p:txBody>
      </p:sp>
      <p:sp>
        <p:nvSpPr>
          <p:cNvPr id="3" name="Content Placeholder 2">
            <a:extLst>
              <a:ext uri="{FF2B5EF4-FFF2-40B4-BE49-F238E27FC236}">
                <a16:creationId xmlns:a16="http://schemas.microsoft.com/office/drawing/2014/main" id="{A2FD549F-3142-4E7D-9F26-193DF929E151}"/>
              </a:ext>
            </a:extLst>
          </p:cNvPr>
          <p:cNvSpPr>
            <a:spLocks noGrp="1"/>
          </p:cNvSpPr>
          <p:nvPr>
            <p:ph sz="half" idx="1"/>
          </p:nvPr>
        </p:nvSpPr>
        <p:spPr>
          <a:xfrm>
            <a:off x="0" y="1041400"/>
            <a:ext cx="8013700" cy="5816600"/>
          </a:xfrm>
        </p:spPr>
        <p:txBody>
          <a:bodyPr>
            <a:noAutofit/>
          </a:bodyPr>
          <a:lstStyle/>
          <a:p>
            <a:pPr algn="just">
              <a:lnSpc>
                <a:spcPct val="120000"/>
              </a:lnSpc>
            </a:pPr>
            <a:r>
              <a:rPr lang="hi-IN" sz="3200" b="1" i="0" dirty="0">
                <a:effectLst/>
                <a:latin typeface="Arial" panose="020B0604020202020204" pitchFamily="34" charset="0"/>
              </a:rPr>
              <a:t>घेरण्डसंहिता</a:t>
            </a:r>
            <a:r>
              <a:rPr lang="hi-IN" sz="3200" b="0" i="0" dirty="0">
                <a:effectLst/>
                <a:latin typeface="Arial" panose="020B0604020202020204" pitchFamily="34" charset="0"/>
              </a:rPr>
              <a:t> </a:t>
            </a:r>
            <a:r>
              <a:rPr lang="hi-IN" sz="3200" b="0" i="0" u="none" strike="noStrike" dirty="0">
                <a:effectLst/>
                <a:latin typeface="Arial" panose="020B0604020202020204" pitchFamily="34" charset="0"/>
                <a:hlinkClick r:id="rId2" tooltip="हठयोग">
                  <a:extLst>
                    <a:ext uri="{A12FA001-AC4F-418D-AE19-62706E023703}">
                      <ahyp:hlinkClr xmlns:ahyp="http://schemas.microsoft.com/office/drawing/2018/hyperlinkcolor" val="tx"/>
                    </a:ext>
                  </a:extLst>
                </a:hlinkClick>
              </a:rPr>
              <a:t>हठयोग</a:t>
            </a:r>
            <a:r>
              <a:rPr lang="hi-IN" sz="3200" b="0" i="0" dirty="0">
                <a:effectLst/>
                <a:latin typeface="Arial" panose="020B0604020202020204" pitchFamily="34" charset="0"/>
              </a:rPr>
              <a:t> के तीन प्रमुख ग्रन्थों में से एक है। अन्य दो गर्न्थ हैं - </a:t>
            </a:r>
            <a:r>
              <a:rPr lang="hi-IN" sz="3200" b="0" i="0" u="none" strike="noStrike" dirty="0">
                <a:effectLst/>
                <a:latin typeface="Arial" panose="020B0604020202020204" pitchFamily="34" charset="0"/>
                <a:hlinkClick r:id="rId3" tooltip="हठयोग प्रदीपिका">
                  <a:extLst>
                    <a:ext uri="{A12FA001-AC4F-418D-AE19-62706E023703}">
                      <ahyp:hlinkClr xmlns:ahyp="http://schemas.microsoft.com/office/drawing/2018/hyperlinkcolor" val="tx"/>
                    </a:ext>
                  </a:extLst>
                </a:hlinkClick>
              </a:rPr>
              <a:t>हठयोग प्रदीपिका</a:t>
            </a:r>
            <a:r>
              <a:rPr lang="hi-IN" sz="3200" b="0" i="0" dirty="0">
                <a:effectLst/>
                <a:latin typeface="Arial" panose="020B0604020202020204" pitchFamily="34" charset="0"/>
              </a:rPr>
              <a:t> तथा </a:t>
            </a:r>
            <a:r>
              <a:rPr lang="hi-IN" sz="3200" b="0" i="0" u="none" strike="noStrike" dirty="0">
                <a:effectLst/>
                <a:latin typeface="Arial" panose="020B0604020202020204" pitchFamily="34" charset="0"/>
                <a:hlinkClick r:id="rId4" tooltip="शिवसंहिता">
                  <a:extLst>
                    <a:ext uri="{A12FA001-AC4F-418D-AE19-62706E023703}">
                      <ahyp:hlinkClr xmlns:ahyp="http://schemas.microsoft.com/office/drawing/2018/hyperlinkcolor" val="tx"/>
                    </a:ext>
                  </a:extLst>
                </a:hlinkClick>
              </a:rPr>
              <a:t>शिवसंहिता</a:t>
            </a:r>
            <a:r>
              <a:rPr lang="hi-IN" sz="3200" b="0" i="0" dirty="0">
                <a:effectLst/>
                <a:latin typeface="Arial" panose="020B0604020202020204" pitchFamily="34" charset="0"/>
              </a:rPr>
              <a:t>। इसमें सप्तांग योग की व्यावहारिक शिक्षा दी गयी है। घेरण्डसंहिता सबसे प्राचीन और प्रथम ग्रन्थ है  जिसमे </a:t>
            </a:r>
            <a:r>
              <a:rPr lang="hi-IN" sz="3200" b="0" i="0" strike="noStrike" dirty="0">
                <a:effectLst/>
                <a:latin typeface="Arial" panose="020B0604020202020204" pitchFamily="34" charset="0"/>
                <a:hlinkClick r:id="rId5" tooltip="योग">
                  <a:extLst>
                    <a:ext uri="{A12FA001-AC4F-418D-AE19-62706E023703}">
                      <ahyp:hlinkClr xmlns:ahyp="http://schemas.microsoft.com/office/drawing/2018/hyperlinkcolor" val="tx"/>
                    </a:ext>
                  </a:extLst>
                </a:hlinkClick>
              </a:rPr>
              <a:t>योग</a:t>
            </a:r>
            <a:r>
              <a:rPr lang="hi-IN" sz="3200" b="0" i="0" dirty="0">
                <a:effectLst/>
                <a:latin typeface="Arial" panose="020B0604020202020204" pitchFamily="34" charset="0"/>
              </a:rPr>
              <a:t> के </a:t>
            </a:r>
            <a:r>
              <a:rPr lang="hi-IN" sz="3200" b="0" i="0" strike="noStrike" dirty="0">
                <a:effectLst/>
                <a:latin typeface="Arial" panose="020B0604020202020204" pitchFamily="34" charset="0"/>
                <a:hlinkClick r:id="rId6" tooltip="आसन">
                  <a:extLst>
                    <a:ext uri="{A12FA001-AC4F-418D-AE19-62706E023703}">
                      <ahyp:hlinkClr xmlns:ahyp="http://schemas.microsoft.com/office/drawing/2018/hyperlinkcolor" val="tx"/>
                    </a:ext>
                  </a:extLst>
                </a:hlinkClick>
              </a:rPr>
              <a:t>आसन</a:t>
            </a:r>
            <a:r>
              <a:rPr lang="hi-IN" sz="3200" b="0" i="0" dirty="0">
                <a:effectLst/>
                <a:latin typeface="Arial" panose="020B0604020202020204" pitchFamily="34" charset="0"/>
              </a:rPr>
              <a:t> , </a:t>
            </a:r>
            <a:r>
              <a:rPr lang="hi-IN" sz="3200" b="0" i="0" strike="noStrike" dirty="0">
                <a:effectLst/>
                <a:latin typeface="Arial" panose="020B0604020202020204" pitchFamily="34" charset="0"/>
                <a:hlinkClick r:id="rId7" tooltip="मुद्रा">
                  <a:extLst>
                    <a:ext uri="{A12FA001-AC4F-418D-AE19-62706E023703}">
                      <ahyp:hlinkClr xmlns:ahyp="http://schemas.microsoft.com/office/drawing/2018/hyperlinkcolor" val="tx"/>
                    </a:ext>
                  </a:extLst>
                </a:hlinkClick>
              </a:rPr>
              <a:t>मुद्रा</a:t>
            </a:r>
            <a:r>
              <a:rPr lang="hi-IN" sz="3200" b="0" i="0" dirty="0">
                <a:effectLst/>
                <a:latin typeface="Arial" panose="020B0604020202020204" pitchFamily="34" charset="0"/>
              </a:rPr>
              <a:t> , </a:t>
            </a:r>
            <a:r>
              <a:rPr lang="hi-IN" sz="3200" b="0" i="0" strike="noStrike" dirty="0">
                <a:effectLst/>
                <a:latin typeface="Arial" panose="020B0604020202020204" pitchFamily="34" charset="0"/>
                <a:hlinkClick r:id="rId8" tooltip="प्राणायाम">
                  <a:extLst>
                    <a:ext uri="{A12FA001-AC4F-418D-AE19-62706E023703}">
                      <ahyp:hlinkClr xmlns:ahyp="http://schemas.microsoft.com/office/drawing/2018/hyperlinkcolor" val="tx"/>
                    </a:ext>
                  </a:extLst>
                </a:hlinkClick>
              </a:rPr>
              <a:t>प्राणायाम</a:t>
            </a:r>
            <a:r>
              <a:rPr lang="hi-IN" sz="3200" b="0" i="0" dirty="0">
                <a:effectLst/>
                <a:latin typeface="Arial" panose="020B0604020202020204" pitchFamily="34" charset="0"/>
              </a:rPr>
              <a:t>, </a:t>
            </a:r>
            <a:r>
              <a:rPr lang="hi-IN" sz="3200" b="0" i="0" strike="noStrike" dirty="0">
                <a:effectLst/>
                <a:latin typeface="Arial" panose="020B0604020202020204" pitchFamily="34" charset="0"/>
                <a:hlinkClick r:id="rId9" tooltip="नेति">
                  <a:extLst>
                    <a:ext uri="{A12FA001-AC4F-418D-AE19-62706E023703}">
                      <ahyp:hlinkClr xmlns:ahyp="http://schemas.microsoft.com/office/drawing/2018/hyperlinkcolor" val="tx"/>
                    </a:ext>
                  </a:extLst>
                </a:hlinkClick>
              </a:rPr>
              <a:t>नेति</a:t>
            </a:r>
            <a:r>
              <a:rPr lang="hi-IN" sz="3200" b="0" i="0" dirty="0">
                <a:effectLst/>
                <a:latin typeface="Arial" panose="020B0604020202020204" pitchFamily="34" charset="0"/>
              </a:rPr>
              <a:t> , </a:t>
            </a:r>
            <a:r>
              <a:rPr lang="hi-IN" sz="3200" b="0" i="0" strike="noStrike" dirty="0">
                <a:effectLst/>
                <a:latin typeface="Arial" panose="020B0604020202020204" pitchFamily="34" charset="0"/>
                <a:hlinkClick r:id="rId10" tooltip="धौति">
                  <a:extLst>
                    <a:ext uri="{A12FA001-AC4F-418D-AE19-62706E023703}">
                      <ahyp:hlinkClr xmlns:ahyp="http://schemas.microsoft.com/office/drawing/2018/hyperlinkcolor" val="tx"/>
                    </a:ext>
                  </a:extLst>
                </a:hlinkClick>
              </a:rPr>
              <a:t>धौति</a:t>
            </a:r>
            <a:r>
              <a:rPr lang="hi-IN" sz="3200" b="0" i="0" dirty="0">
                <a:effectLst/>
                <a:latin typeface="Arial" panose="020B0604020202020204" pitchFamily="34" charset="0"/>
              </a:rPr>
              <a:t> आदि क्रियाओं का वर्णन है। इस ग्रन्थ के उपदेशक घेरण्ड मुनि हैं जिन्होंने अपने </a:t>
            </a:r>
            <a:r>
              <a:rPr lang="hi-IN" sz="3200" b="0" i="0" dirty="0">
                <a:solidFill>
                  <a:srgbClr val="FF0000"/>
                </a:solidFill>
                <a:effectLst/>
                <a:latin typeface="Arial" panose="020B0604020202020204" pitchFamily="34" charset="0"/>
              </a:rPr>
              <a:t>शिष्य चंड कपालि </a:t>
            </a:r>
            <a:r>
              <a:rPr lang="hi-IN" sz="3200" b="0" i="0" dirty="0">
                <a:effectLst/>
                <a:latin typeface="Arial" panose="020B0604020202020204" pitchFamily="34" charset="0"/>
              </a:rPr>
              <a:t>को योग विषयक प्रश्न पूछने पर उपदेश दिया था।</a:t>
            </a:r>
            <a:endParaRPr lang="en-IN" sz="3200" dirty="0"/>
          </a:p>
        </p:txBody>
      </p:sp>
      <p:sp>
        <p:nvSpPr>
          <p:cNvPr id="4" name="Content Placeholder 3">
            <a:extLst>
              <a:ext uri="{FF2B5EF4-FFF2-40B4-BE49-F238E27FC236}">
                <a16:creationId xmlns:a16="http://schemas.microsoft.com/office/drawing/2014/main" id="{DD4C9D66-2006-4201-BA9A-A1288C059724}"/>
              </a:ext>
            </a:extLst>
          </p:cNvPr>
          <p:cNvSpPr>
            <a:spLocks noGrp="1"/>
          </p:cNvSpPr>
          <p:nvPr>
            <p:ph sz="half" idx="2"/>
          </p:nvPr>
        </p:nvSpPr>
        <p:spPr>
          <a:xfrm>
            <a:off x="8129588" y="728664"/>
            <a:ext cx="4062412" cy="6129336"/>
          </a:xfrm>
        </p:spPr>
        <p:txBody>
          <a:bodyPr>
            <a:normAutofit/>
          </a:bodyPr>
          <a:lstStyle/>
          <a:p>
            <a:pPr algn="l"/>
            <a:r>
              <a:rPr lang="hi-IN" sz="2400" b="0" i="0" dirty="0">
                <a:solidFill>
                  <a:srgbClr val="202122"/>
                </a:solidFill>
                <a:effectLst/>
                <a:latin typeface="Arial" panose="020B0604020202020204" pitchFamily="34" charset="0"/>
              </a:rPr>
              <a:t>इसके सात (7) अध्यायों में योग के सात अंगों की चर्चा की गई है । जो इस प्रकार हैं –</a:t>
            </a:r>
          </a:p>
          <a:p>
            <a:pPr algn="l"/>
            <a:r>
              <a:rPr lang="en-US" sz="2400" b="0" i="0" dirty="0">
                <a:solidFill>
                  <a:srgbClr val="202122"/>
                </a:solidFill>
                <a:effectLst/>
                <a:latin typeface="Arial" panose="020B0604020202020204" pitchFamily="34" charset="0"/>
              </a:rPr>
              <a:t>1.</a:t>
            </a:r>
            <a:r>
              <a:rPr lang="hi-IN" sz="2400" b="0" i="0" dirty="0">
                <a:solidFill>
                  <a:srgbClr val="202122"/>
                </a:solidFill>
                <a:effectLst/>
                <a:latin typeface="Arial" panose="020B0604020202020204" pitchFamily="34" charset="0"/>
              </a:rPr>
              <a:t>षट्कर्म</a:t>
            </a:r>
          </a:p>
          <a:p>
            <a:pPr algn="l"/>
            <a:r>
              <a:rPr lang="en-US" sz="2400" b="0" i="0" dirty="0">
                <a:solidFill>
                  <a:srgbClr val="202122"/>
                </a:solidFill>
                <a:effectLst/>
                <a:latin typeface="Arial" panose="020B0604020202020204" pitchFamily="34" charset="0"/>
              </a:rPr>
              <a:t>2.</a:t>
            </a:r>
            <a:r>
              <a:rPr lang="hi-IN" sz="2400" b="0" i="0" dirty="0">
                <a:solidFill>
                  <a:srgbClr val="202122"/>
                </a:solidFill>
                <a:effectLst/>
                <a:latin typeface="Arial" panose="020B0604020202020204" pitchFamily="34" charset="0"/>
              </a:rPr>
              <a:t>आसन</a:t>
            </a:r>
          </a:p>
          <a:p>
            <a:pPr algn="l"/>
            <a:r>
              <a:rPr lang="en-US" sz="2400" b="0" i="0" dirty="0">
                <a:solidFill>
                  <a:srgbClr val="202122"/>
                </a:solidFill>
                <a:effectLst/>
                <a:latin typeface="Arial" panose="020B0604020202020204" pitchFamily="34" charset="0"/>
              </a:rPr>
              <a:t>3.</a:t>
            </a:r>
            <a:r>
              <a:rPr lang="hi-IN" sz="2400" b="0" i="0" dirty="0">
                <a:solidFill>
                  <a:srgbClr val="202122"/>
                </a:solidFill>
                <a:effectLst/>
                <a:latin typeface="Arial" panose="020B0604020202020204" pitchFamily="34" charset="0"/>
              </a:rPr>
              <a:t>मुद्रा</a:t>
            </a:r>
          </a:p>
          <a:p>
            <a:pPr algn="l"/>
            <a:r>
              <a:rPr lang="en-US" sz="2400" b="0" i="0" dirty="0">
                <a:solidFill>
                  <a:srgbClr val="202122"/>
                </a:solidFill>
                <a:effectLst/>
                <a:latin typeface="Arial" panose="020B0604020202020204" pitchFamily="34" charset="0"/>
              </a:rPr>
              <a:t>4.</a:t>
            </a:r>
            <a:r>
              <a:rPr lang="hi-IN" sz="2400" b="0" i="0" dirty="0">
                <a:solidFill>
                  <a:srgbClr val="202122"/>
                </a:solidFill>
                <a:effectLst/>
                <a:latin typeface="Arial" panose="020B0604020202020204" pitchFamily="34" charset="0"/>
              </a:rPr>
              <a:t>प्रत्याहार</a:t>
            </a:r>
          </a:p>
          <a:p>
            <a:pPr algn="l"/>
            <a:r>
              <a:rPr lang="en-US" sz="2400" b="0" i="0" dirty="0">
                <a:solidFill>
                  <a:srgbClr val="202122"/>
                </a:solidFill>
                <a:effectLst/>
                <a:latin typeface="Arial" panose="020B0604020202020204" pitchFamily="34" charset="0"/>
              </a:rPr>
              <a:t>5.</a:t>
            </a:r>
            <a:r>
              <a:rPr lang="hi-IN" sz="2400" b="0" i="0" dirty="0">
                <a:solidFill>
                  <a:srgbClr val="202122"/>
                </a:solidFill>
                <a:effectLst/>
                <a:latin typeface="Arial" panose="020B0604020202020204" pitchFamily="34" charset="0"/>
              </a:rPr>
              <a:t>प्राणायाम</a:t>
            </a:r>
          </a:p>
          <a:p>
            <a:pPr algn="l"/>
            <a:r>
              <a:rPr lang="en-US" sz="2400" b="0" i="0" dirty="0">
                <a:solidFill>
                  <a:srgbClr val="202122"/>
                </a:solidFill>
                <a:effectLst/>
                <a:latin typeface="Arial" panose="020B0604020202020204" pitchFamily="34" charset="0"/>
              </a:rPr>
              <a:t>6.</a:t>
            </a:r>
            <a:r>
              <a:rPr lang="hi-IN" sz="2400" b="0" i="0" dirty="0">
                <a:solidFill>
                  <a:srgbClr val="202122"/>
                </a:solidFill>
                <a:effectLst/>
                <a:latin typeface="Arial" panose="020B0604020202020204" pitchFamily="34" charset="0"/>
              </a:rPr>
              <a:t>ध्यान</a:t>
            </a:r>
          </a:p>
          <a:p>
            <a:pPr algn="l"/>
            <a:r>
              <a:rPr lang="en-US" sz="2400" b="0" i="0" dirty="0">
                <a:solidFill>
                  <a:srgbClr val="202122"/>
                </a:solidFill>
                <a:effectLst/>
                <a:latin typeface="Arial" panose="020B0604020202020204" pitchFamily="34" charset="0"/>
              </a:rPr>
              <a:t>7.</a:t>
            </a:r>
            <a:r>
              <a:rPr lang="hi-IN" sz="2400" b="0" i="0" dirty="0">
                <a:solidFill>
                  <a:srgbClr val="202122"/>
                </a:solidFill>
                <a:effectLst/>
                <a:latin typeface="Arial" panose="020B0604020202020204" pitchFamily="34" charset="0"/>
              </a:rPr>
              <a:t>समाधि ।</a:t>
            </a:r>
          </a:p>
          <a:p>
            <a:endParaRPr lang="en-IN" dirty="0"/>
          </a:p>
        </p:txBody>
      </p:sp>
    </p:spTree>
    <p:extLst>
      <p:ext uri="{BB962C8B-B14F-4D97-AF65-F5344CB8AC3E}">
        <p14:creationId xmlns:p14="http://schemas.microsoft.com/office/powerpoint/2010/main" val="1259044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13BB-06A2-4AA6-96CD-D534A8BFE71A}"/>
              </a:ext>
            </a:extLst>
          </p:cNvPr>
          <p:cNvSpPr>
            <a:spLocks noGrp="1"/>
          </p:cNvSpPr>
          <p:nvPr>
            <p:ph type="title"/>
          </p:nvPr>
        </p:nvSpPr>
        <p:spPr>
          <a:xfrm>
            <a:off x="1295400" y="492125"/>
            <a:ext cx="10515600" cy="523875"/>
          </a:xfrm>
        </p:spPr>
        <p:txBody>
          <a:bodyPr>
            <a:noAutofit/>
          </a:bodyPr>
          <a:lstStyle/>
          <a:p>
            <a:pPr algn="ctr"/>
            <a:r>
              <a:rPr lang="hi-IN" sz="4000" b="0" i="0" dirty="0">
                <a:solidFill>
                  <a:srgbClr val="FF0000"/>
                </a:solidFill>
                <a:effectLst/>
                <a:latin typeface="Arial" panose="020B0604020202020204" pitchFamily="34" charset="0"/>
              </a:rPr>
              <a:t>सप्त साधन</a:t>
            </a:r>
            <a:r>
              <a:rPr lang="en-US" sz="4000" b="0" i="0" dirty="0">
                <a:solidFill>
                  <a:srgbClr val="FF0000"/>
                </a:solidFill>
                <a:effectLst/>
                <a:latin typeface="Arial" panose="020B0604020202020204" pitchFamily="34" charset="0"/>
              </a:rPr>
              <a:t> / </a:t>
            </a:r>
            <a:r>
              <a:rPr lang="hi-IN" sz="4000" b="0" i="0" dirty="0">
                <a:solidFill>
                  <a:srgbClr val="FF0000"/>
                </a:solidFill>
                <a:effectLst/>
                <a:latin typeface="Arial" panose="020B0604020202020204" pitchFamily="34" charset="0"/>
              </a:rPr>
              <a:t>अध्याय</a:t>
            </a:r>
            <a:endParaRPr lang="en-IN" sz="4000" dirty="0">
              <a:solidFill>
                <a:srgbClr val="FF0000"/>
              </a:solidFill>
            </a:endParaRPr>
          </a:p>
        </p:txBody>
      </p:sp>
      <p:sp>
        <p:nvSpPr>
          <p:cNvPr id="3" name="Content Placeholder 2">
            <a:extLst>
              <a:ext uri="{FF2B5EF4-FFF2-40B4-BE49-F238E27FC236}">
                <a16:creationId xmlns:a16="http://schemas.microsoft.com/office/drawing/2014/main" id="{596D0210-7533-4EBA-8CE1-A35B5C0755F0}"/>
              </a:ext>
            </a:extLst>
          </p:cNvPr>
          <p:cNvSpPr>
            <a:spLocks noGrp="1"/>
          </p:cNvSpPr>
          <p:nvPr>
            <p:ph idx="1"/>
          </p:nvPr>
        </p:nvSpPr>
        <p:spPr>
          <a:xfrm>
            <a:off x="838200" y="1016000"/>
            <a:ext cx="10515600" cy="5160963"/>
          </a:xfrm>
        </p:spPr>
        <p:txBody>
          <a:bodyPr>
            <a:normAutofit lnSpcReduction="10000"/>
          </a:bodyPr>
          <a:lstStyle/>
          <a:p>
            <a:pPr algn="l"/>
            <a:r>
              <a:rPr lang="hi-IN" sz="2800" b="0" i="0" dirty="0">
                <a:solidFill>
                  <a:srgbClr val="202122"/>
                </a:solidFill>
                <a:effectLst/>
                <a:latin typeface="Arial" panose="020B0604020202020204" pitchFamily="34" charset="0"/>
              </a:rPr>
              <a:t>योग के सप्त साधनों का वर्णन करते हुए उनके लाभों की चर्चा भी इसी अध्याय में की गई है । योग के सभी अंगों के लाभ इस प्रकार हैं</a:t>
            </a:r>
            <a:r>
              <a:rPr lang="en-US" sz="2800" b="0" i="0" dirty="0">
                <a:solidFill>
                  <a:srgbClr val="202122"/>
                </a:solidFill>
                <a:effectLst/>
                <a:latin typeface="Arial" panose="020B0604020202020204" pitchFamily="34" charset="0"/>
              </a:rPr>
              <a:t>-</a:t>
            </a:r>
            <a:r>
              <a:rPr lang="hi-IN" sz="2800" b="0" i="0" dirty="0">
                <a:solidFill>
                  <a:srgbClr val="202122"/>
                </a:solidFill>
                <a:effectLst/>
                <a:latin typeface="Arial" panose="020B0604020202020204" pitchFamily="34" charset="0"/>
              </a:rPr>
              <a:t> </a:t>
            </a:r>
          </a:p>
          <a:p>
            <a:pPr algn="l"/>
            <a:r>
              <a:rPr lang="hi-IN" sz="2800" b="0" i="0" dirty="0">
                <a:solidFill>
                  <a:srgbClr val="202122"/>
                </a:solidFill>
                <a:effectLst/>
                <a:latin typeface="Arial" panose="020B0604020202020204" pitchFamily="34" charset="0"/>
              </a:rPr>
              <a:t>षट्कर्म = शोधन</a:t>
            </a:r>
          </a:p>
          <a:p>
            <a:pPr algn="l"/>
            <a:r>
              <a:rPr lang="hi-IN" sz="2800" b="0" i="0" dirty="0">
                <a:solidFill>
                  <a:srgbClr val="202122"/>
                </a:solidFill>
                <a:effectLst/>
                <a:latin typeface="Arial" panose="020B0604020202020204" pitchFamily="34" charset="0"/>
              </a:rPr>
              <a:t>आसन = दृढ़ता</a:t>
            </a:r>
          </a:p>
          <a:p>
            <a:pPr algn="l"/>
            <a:r>
              <a:rPr lang="hi-IN" sz="2800" b="0" i="0" dirty="0">
                <a:solidFill>
                  <a:srgbClr val="202122"/>
                </a:solidFill>
                <a:effectLst/>
                <a:latin typeface="Arial" panose="020B0604020202020204" pitchFamily="34" charset="0"/>
              </a:rPr>
              <a:t>मुद्रा = स्थिरता</a:t>
            </a:r>
          </a:p>
          <a:p>
            <a:pPr algn="l"/>
            <a:r>
              <a:rPr lang="hi-IN" sz="2800" b="0" i="0" dirty="0">
                <a:solidFill>
                  <a:srgbClr val="202122"/>
                </a:solidFill>
                <a:effectLst/>
                <a:latin typeface="Arial" panose="020B0604020202020204" pitchFamily="34" charset="0"/>
              </a:rPr>
              <a:t>प्रत्याहार = धैर्य</a:t>
            </a:r>
          </a:p>
          <a:p>
            <a:pPr algn="l"/>
            <a:r>
              <a:rPr lang="hi-IN" sz="2800" b="0" i="0" dirty="0">
                <a:solidFill>
                  <a:srgbClr val="202122"/>
                </a:solidFill>
                <a:effectLst/>
                <a:latin typeface="Arial" panose="020B0604020202020204" pitchFamily="34" charset="0"/>
              </a:rPr>
              <a:t>प्राणायाम = लघुता / हल्कापन</a:t>
            </a:r>
          </a:p>
          <a:p>
            <a:pPr algn="l"/>
            <a:r>
              <a:rPr lang="hi-IN" sz="2800" b="0" i="0" dirty="0">
                <a:solidFill>
                  <a:srgbClr val="202122"/>
                </a:solidFill>
                <a:effectLst/>
                <a:latin typeface="Arial" panose="020B0604020202020204" pitchFamily="34" charset="0"/>
              </a:rPr>
              <a:t>ध्यान = प्रत्यक्षीकरण / साक्षात्कार</a:t>
            </a:r>
          </a:p>
          <a:p>
            <a:pPr algn="l"/>
            <a:r>
              <a:rPr lang="hi-IN" sz="2800" b="0" i="0" dirty="0">
                <a:solidFill>
                  <a:srgbClr val="202122"/>
                </a:solidFill>
                <a:effectLst/>
                <a:latin typeface="Arial" panose="020B0604020202020204" pitchFamily="34" charset="0"/>
              </a:rPr>
              <a:t>समाधि = निर्लिप्तता / अनासक्त अवस्था</a:t>
            </a:r>
          </a:p>
          <a:p>
            <a:endParaRPr lang="en-IN" dirty="0"/>
          </a:p>
        </p:txBody>
      </p:sp>
    </p:spTree>
    <p:extLst>
      <p:ext uri="{BB962C8B-B14F-4D97-AF65-F5344CB8AC3E}">
        <p14:creationId xmlns:p14="http://schemas.microsoft.com/office/powerpoint/2010/main" val="1668860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6FF9F-4028-4CDB-8048-B6A684E479DD}"/>
              </a:ext>
            </a:extLst>
          </p:cNvPr>
          <p:cNvSpPr>
            <a:spLocks noGrp="1"/>
          </p:cNvSpPr>
          <p:nvPr>
            <p:ph type="title"/>
          </p:nvPr>
        </p:nvSpPr>
        <p:spPr>
          <a:xfrm>
            <a:off x="152399" y="0"/>
            <a:ext cx="4981575" cy="1371600"/>
          </a:xfrm>
        </p:spPr>
        <p:txBody>
          <a:bodyPr>
            <a:noAutofit/>
          </a:bodyPr>
          <a:lstStyle/>
          <a:p>
            <a:r>
              <a:rPr lang="hi-IN" b="0" i="0" dirty="0">
                <a:solidFill>
                  <a:srgbClr val="FF0000"/>
                </a:solidFill>
                <a:effectLst/>
                <a:latin typeface="Arial" panose="020B0604020202020204" pitchFamily="34" charset="0"/>
              </a:rPr>
              <a:t>प्रथम अध्याय </a:t>
            </a:r>
            <a:br>
              <a:rPr lang="en-US" b="0" i="0" dirty="0">
                <a:solidFill>
                  <a:srgbClr val="FF0000"/>
                </a:solidFill>
                <a:effectLst/>
                <a:latin typeface="Arial" panose="020B0604020202020204" pitchFamily="34" charset="0"/>
              </a:rPr>
            </a:br>
            <a:r>
              <a:rPr lang="hi-IN" b="0" i="0" dirty="0">
                <a:solidFill>
                  <a:srgbClr val="202122"/>
                </a:solidFill>
                <a:effectLst/>
                <a:latin typeface="Arial" panose="020B0604020202020204" pitchFamily="34" charset="0"/>
              </a:rPr>
              <a:t>षट्कर्म = शोधन</a:t>
            </a:r>
            <a:br>
              <a:rPr lang="hi-IN" b="0" i="0" dirty="0">
                <a:solidFill>
                  <a:srgbClr val="202122"/>
                </a:solidFill>
                <a:effectLst/>
                <a:latin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217B0513-1F5E-4E1B-9F63-D6539256C708}"/>
              </a:ext>
            </a:extLst>
          </p:cNvPr>
          <p:cNvSpPr>
            <a:spLocks noGrp="1"/>
          </p:cNvSpPr>
          <p:nvPr>
            <p:ph sz="half" idx="1"/>
          </p:nvPr>
        </p:nvSpPr>
        <p:spPr>
          <a:xfrm>
            <a:off x="0" y="1471614"/>
            <a:ext cx="4981575" cy="5386386"/>
          </a:xfrm>
        </p:spPr>
        <p:txBody>
          <a:bodyPr>
            <a:normAutofit/>
          </a:bodyPr>
          <a:lstStyle/>
          <a:p>
            <a:pPr algn="just"/>
            <a:r>
              <a:rPr lang="hi-IN" sz="2800" b="0" i="0" dirty="0">
                <a:solidFill>
                  <a:srgbClr val="202124"/>
                </a:solidFill>
                <a:effectLst/>
                <a:latin typeface="arial" panose="020B0604020202020204" pitchFamily="34" charset="0"/>
              </a:rPr>
              <a:t>षट्कर्म या शोधन योग क्रिया एक ऐसी योगाभ्यास है जो शरीर को शुद्ध करने के में अहम् भूमिका निभाती है। हठयोग के अनुसार शुद्धि क्रिया योग शरीर में एकत्र हुए विकारों, अशुद्धियों एवं विषैले तत्वों को दूर कर शरीर को भीतर से स्वच्छ करती है। उच्चतर योग साधना की दिशा में यह एक पहला चरण है</a:t>
            </a:r>
            <a:r>
              <a:rPr lang="hi-IN" b="0" i="0" dirty="0">
                <a:solidFill>
                  <a:srgbClr val="202124"/>
                </a:solidFill>
                <a:effectLst/>
                <a:latin typeface="arial" panose="020B0604020202020204" pitchFamily="34" charset="0"/>
              </a:rPr>
              <a:t>।</a:t>
            </a:r>
            <a:endParaRPr lang="en-IN" dirty="0"/>
          </a:p>
          <a:p>
            <a:pPr algn="just"/>
            <a:endParaRPr lang="en-IN" dirty="0"/>
          </a:p>
        </p:txBody>
      </p:sp>
      <p:pic>
        <p:nvPicPr>
          <p:cNvPr id="6" name="Content Placeholder 5">
            <a:extLst>
              <a:ext uri="{FF2B5EF4-FFF2-40B4-BE49-F238E27FC236}">
                <a16:creationId xmlns:a16="http://schemas.microsoft.com/office/drawing/2014/main" id="{57F12C1C-E200-412C-8234-2F34BF35EC3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05425" y="267094"/>
            <a:ext cx="6410325" cy="6333731"/>
          </a:xfrm>
        </p:spPr>
      </p:pic>
    </p:spTree>
    <p:extLst>
      <p:ext uri="{BB962C8B-B14F-4D97-AF65-F5344CB8AC3E}">
        <p14:creationId xmlns:p14="http://schemas.microsoft.com/office/powerpoint/2010/main" val="4004379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37A09-B19D-41B4-BFEA-0B03D97051DF}"/>
              </a:ext>
            </a:extLst>
          </p:cNvPr>
          <p:cNvSpPr>
            <a:spLocks noGrp="1"/>
          </p:cNvSpPr>
          <p:nvPr>
            <p:ph type="title"/>
          </p:nvPr>
        </p:nvSpPr>
        <p:spPr>
          <a:xfrm>
            <a:off x="3114676" y="0"/>
            <a:ext cx="5057774" cy="847724"/>
          </a:xfrm>
        </p:spPr>
        <p:txBody>
          <a:bodyPr>
            <a:normAutofit fontScale="90000"/>
          </a:bodyPr>
          <a:lstStyle/>
          <a:p>
            <a:pPr algn="ctr"/>
            <a:r>
              <a:rPr lang="hi-IN" sz="4900" b="0" i="0" dirty="0">
                <a:solidFill>
                  <a:srgbClr val="FF0000"/>
                </a:solidFill>
                <a:effectLst/>
                <a:latin typeface="Arial" panose="020B0604020202020204" pitchFamily="34" charset="0"/>
              </a:rPr>
              <a:t>षट्कर्म वर्णन </a:t>
            </a:r>
            <a:br>
              <a:rPr lang="hi-IN" sz="9600" b="0" i="0" dirty="0">
                <a:solidFill>
                  <a:srgbClr val="202122"/>
                </a:solidFill>
                <a:effectLst/>
                <a:latin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6FE4BABE-EC06-4627-8200-E20BA1931E64}"/>
              </a:ext>
            </a:extLst>
          </p:cNvPr>
          <p:cNvSpPr>
            <a:spLocks noGrp="1"/>
          </p:cNvSpPr>
          <p:nvPr>
            <p:ph sz="half" idx="1"/>
          </p:nvPr>
        </p:nvSpPr>
        <p:spPr>
          <a:xfrm>
            <a:off x="304800" y="723900"/>
            <a:ext cx="7112000" cy="6007099"/>
          </a:xfrm>
        </p:spPr>
        <p:txBody>
          <a:bodyPr>
            <a:normAutofit fontScale="25000" lnSpcReduction="20000"/>
          </a:bodyPr>
          <a:lstStyle/>
          <a:p>
            <a:pPr algn="l"/>
            <a:r>
              <a:rPr lang="hi-IN" sz="9600" b="0" i="0" dirty="0">
                <a:solidFill>
                  <a:srgbClr val="202122"/>
                </a:solidFill>
                <a:effectLst/>
                <a:latin typeface="Arial" panose="020B0604020202020204" pitchFamily="34" charset="0"/>
              </a:rPr>
              <a:t>वैसे तो षट्कर्म मुख्य रूप से छः होते हैं ।लेकिन आगे उनके अलग – अलग विभाग भी किये गए हैं । जिनका वर्णन इस प्रकार है –</a:t>
            </a:r>
          </a:p>
          <a:p>
            <a:pPr marL="0" indent="0" algn="l">
              <a:buNone/>
            </a:pPr>
            <a:r>
              <a:rPr lang="en-US" sz="12800" b="0" i="0" dirty="0">
                <a:solidFill>
                  <a:srgbClr val="FF0000"/>
                </a:solidFill>
                <a:effectLst/>
                <a:latin typeface="Arial" panose="020B0604020202020204" pitchFamily="34" charset="0"/>
              </a:rPr>
              <a:t>1.</a:t>
            </a:r>
            <a:r>
              <a:rPr lang="hi-IN" sz="12800" b="0" i="0" dirty="0">
                <a:solidFill>
                  <a:srgbClr val="FF0000"/>
                </a:solidFill>
                <a:effectLst/>
                <a:latin typeface="Arial" panose="020B0604020202020204" pitchFamily="34" charset="0"/>
              </a:rPr>
              <a:t>धौति</a:t>
            </a:r>
            <a:r>
              <a:rPr lang="hi-IN" sz="9600" b="0" i="0" dirty="0">
                <a:solidFill>
                  <a:srgbClr val="202122"/>
                </a:solidFill>
                <a:effectLst/>
                <a:latin typeface="Arial" panose="020B0604020202020204" pitchFamily="34" charset="0"/>
              </a:rPr>
              <a:t>:-धौति के मुख्य चार भाग माने गए हैं ।और</a:t>
            </a:r>
            <a:r>
              <a:rPr lang="en-US" sz="9600" dirty="0">
                <a:solidFill>
                  <a:srgbClr val="202122"/>
                </a:solidFill>
                <a:latin typeface="Arial" panose="020B0604020202020204" pitchFamily="34" charset="0"/>
              </a:rPr>
              <a:t> </a:t>
            </a:r>
            <a:r>
              <a:rPr lang="hi-IN" sz="9600" b="0" i="0" dirty="0">
                <a:solidFill>
                  <a:srgbClr val="202122"/>
                </a:solidFill>
                <a:effectLst/>
                <a:latin typeface="Arial" panose="020B0604020202020204" pitchFamily="34" charset="0"/>
              </a:rPr>
              <a:t>आगे उनके भागों के भी विभाग किये जाने से उनकी कुल संख्या 13 हो जाती है ।</a:t>
            </a:r>
          </a:p>
          <a:p>
            <a:pPr algn="l"/>
            <a:r>
              <a:rPr lang="hi-IN" sz="9600" b="0" i="0" dirty="0">
                <a:solidFill>
                  <a:srgbClr val="FF0000"/>
                </a:solidFill>
                <a:effectLst/>
                <a:latin typeface="Arial" panose="020B0604020202020204" pitchFamily="34" charset="0"/>
              </a:rPr>
              <a:t>धौति के चार प्रकार </a:t>
            </a:r>
            <a:r>
              <a:rPr lang="hi-IN" sz="9600" b="0" i="0" dirty="0">
                <a:solidFill>
                  <a:srgbClr val="202122"/>
                </a:solidFill>
                <a:effectLst/>
                <a:latin typeface="Arial" panose="020B0604020202020204" pitchFamily="34" charset="0"/>
              </a:rPr>
              <a:t>:-</a:t>
            </a:r>
          </a:p>
          <a:p>
            <a:pPr algn="l"/>
            <a:r>
              <a:rPr lang="en-US" sz="9600" b="0" i="0" dirty="0">
                <a:solidFill>
                  <a:srgbClr val="202122"/>
                </a:solidFill>
                <a:effectLst/>
                <a:latin typeface="Arial" panose="020B0604020202020204" pitchFamily="34" charset="0"/>
              </a:rPr>
              <a:t>1,</a:t>
            </a:r>
            <a:r>
              <a:rPr lang="hi-IN" sz="9600" b="0" i="0" dirty="0">
                <a:solidFill>
                  <a:srgbClr val="202122"/>
                </a:solidFill>
                <a:effectLst/>
                <a:latin typeface="Arial" panose="020B0604020202020204" pitchFamily="34" charset="0"/>
              </a:rPr>
              <a:t>अन्तर्धौति</a:t>
            </a:r>
          </a:p>
          <a:p>
            <a:pPr algn="l"/>
            <a:r>
              <a:rPr lang="en-US" sz="9600" b="0" i="0" dirty="0">
                <a:solidFill>
                  <a:srgbClr val="202122"/>
                </a:solidFill>
                <a:effectLst/>
                <a:latin typeface="Arial" panose="020B0604020202020204" pitchFamily="34" charset="0"/>
              </a:rPr>
              <a:t>2.</a:t>
            </a:r>
            <a:r>
              <a:rPr lang="hi-IN" sz="9600" b="0" i="0" dirty="0">
                <a:solidFill>
                  <a:srgbClr val="202122"/>
                </a:solidFill>
                <a:effectLst/>
                <a:latin typeface="Arial" panose="020B0604020202020204" pitchFamily="34" charset="0"/>
              </a:rPr>
              <a:t>दन्त धौति</a:t>
            </a:r>
          </a:p>
          <a:p>
            <a:pPr algn="l"/>
            <a:r>
              <a:rPr lang="en-US" sz="9600" b="0" i="0" dirty="0">
                <a:solidFill>
                  <a:srgbClr val="202122"/>
                </a:solidFill>
                <a:effectLst/>
                <a:latin typeface="Arial" panose="020B0604020202020204" pitchFamily="34" charset="0"/>
              </a:rPr>
              <a:t>3.</a:t>
            </a:r>
            <a:r>
              <a:rPr lang="hi-IN" sz="9600" b="0" i="0" dirty="0">
                <a:solidFill>
                  <a:srgbClr val="202122"/>
                </a:solidFill>
                <a:effectLst/>
                <a:latin typeface="Arial" panose="020B0604020202020204" pitchFamily="34" charset="0"/>
              </a:rPr>
              <a:t>हृद्धधौति</a:t>
            </a:r>
          </a:p>
          <a:p>
            <a:pPr algn="l"/>
            <a:r>
              <a:rPr lang="en-US" sz="9600" b="0" i="0" dirty="0">
                <a:solidFill>
                  <a:srgbClr val="202122"/>
                </a:solidFill>
                <a:effectLst/>
                <a:latin typeface="Arial" panose="020B0604020202020204" pitchFamily="34" charset="0"/>
              </a:rPr>
              <a:t>4.</a:t>
            </a:r>
            <a:r>
              <a:rPr lang="hi-IN" sz="9600" b="0" i="0" dirty="0">
                <a:solidFill>
                  <a:srgbClr val="202122"/>
                </a:solidFill>
                <a:effectLst/>
                <a:latin typeface="Arial" panose="020B0604020202020204" pitchFamily="34" charset="0"/>
              </a:rPr>
              <a:t>मूलशोधन ।</a:t>
            </a:r>
          </a:p>
          <a:p>
            <a:pPr marL="0" indent="0" algn="l">
              <a:buNone/>
            </a:pPr>
            <a:r>
              <a:rPr lang="en-US" sz="9600" b="0" i="0" dirty="0">
                <a:solidFill>
                  <a:srgbClr val="202122"/>
                </a:solidFill>
                <a:effectLst/>
                <a:latin typeface="Arial" panose="020B0604020202020204" pitchFamily="34" charset="0"/>
              </a:rPr>
              <a:t> </a:t>
            </a:r>
            <a:r>
              <a:rPr lang="en-US" sz="9600" b="0" i="0" dirty="0">
                <a:solidFill>
                  <a:srgbClr val="FF0000"/>
                </a:solidFill>
                <a:effectLst/>
                <a:latin typeface="Arial" panose="020B0604020202020204" pitchFamily="34" charset="0"/>
              </a:rPr>
              <a:t>.</a:t>
            </a:r>
            <a:r>
              <a:rPr lang="hi-IN" sz="9600" b="0" i="0" dirty="0">
                <a:solidFill>
                  <a:srgbClr val="FF0000"/>
                </a:solidFill>
                <a:effectLst/>
                <a:latin typeface="Arial" panose="020B0604020202020204" pitchFamily="34" charset="0"/>
              </a:rPr>
              <a:t>अन्तर्धौति के प्रकार </a:t>
            </a:r>
            <a:r>
              <a:rPr lang="hi-IN" sz="9600" b="0" i="0" dirty="0">
                <a:solidFill>
                  <a:srgbClr val="202122"/>
                </a:solidFill>
                <a:effectLst/>
                <a:latin typeface="Arial" panose="020B0604020202020204" pitchFamily="34" charset="0"/>
              </a:rPr>
              <a:t>:-</a:t>
            </a:r>
          </a:p>
          <a:p>
            <a:pPr algn="l"/>
            <a:r>
              <a:rPr lang="hi-IN" sz="9600" b="0" i="0" dirty="0">
                <a:solidFill>
                  <a:srgbClr val="202122"/>
                </a:solidFill>
                <a:effectLst/>
                <a:latin typeface="Arial" panose="020B0604020202020204" pitchFamily="34" charset="0"/>
              </a:rPr>
              <a:t>वातसार धौति</a:t>
            </a:r>
          </a:p>
          <a:p>
            <a:pPr algn="l"/>
            <a:r>
              <a:rPr lang="hi-IN" sz="9600" b="0" i="0" dirty="0">
                <a:solidFill>
                  <a:srgbClr val="202122"/>
                </a:solidFill>
                <a:effectLst/>
                <a:latin typeface="Arial" panose="020B0604020202020204" pitchFamily="34" charset="0"/>
              </a:rPr>
              <a:t>वारिसार धौति</a:t>
            </a:r>
          </a:p>
          <a:p>
            <a:pPr algn="l"/>
            <a:r>
              <a:rPr lang="hi-IN" sz="9600" b="0" i="0" dirty="0">
                <a:solidFill>
                  <a:srgbClr val="202122"/>
                </a:solidFill>
                <a:effectLst/>
                <a:latin typeface="Arial" panose="020B0604020202020204" pitchFamily="34" charset="0"/>
              </a:rPr>
              <a:t>अग्निसार धौति</a:t>
            </a:r>
          </a:p>
          <a:p>
            <a:pPr algn="l"/>
            <a:r>
              <a:rPr lang="hi-IN" sz="9600" b="0" i="0" dirty="0">
                <a:solidFill>
                  <a:srgbClr val="202122"/>
                </a:solidFill>
                <a:effectLst/>
                <a:latin typeface="Arial" panose="020B0604020202020204" pitchFamily="34" charset="0"/>
              </a:rPr>
              <a:t>बहिष्कृत धौति ।</a:t>
            </a:r>
          </a:p>
          <a:p>
            <a:endParaRPr lang="en-IN" dirty="0"/>
          </a:p>
        </p:txBody>
      </p:sp>
      <p:sp>
        <p:nvSpPr>
          <p:cNvPr id="4" name="Content Placeholder 3">
            <a:extLst>
              <a:ext uri="{FF2B5EF4-FFF2-40B4-BE49-F238E27FC236}">
                <a16:creationId xmlns:a16="http://schemas.microsoft.com/office/drawing/2014/main" id="{5DF1BAE8-5B42-476A-86BE-169F80BFA407}"/>
              </a:ext>
            </a:extLst>
          </p:cNvPr>
          <p:cNvSpPr>
            <a:spLocks noGrp="1"/>
          </p:cNvSpPr>
          <p:nvPr>
            <p:ph sz="half" idx="2"/>
          </p:nvPr>
        </p:nvSpPr>
        <p:spPr>
          <a:xfrm>
            <a:off x="7258050" y="128588"/>
            <a:ext cx="4933950" cy="6729412"/>
          </a:xfrm>
        </p:spPr>
        <p:txBody>
          <a:bodyPr>
            <a:normAutofit fontScale="25000" lnSpcReduction="20000"/>
          </a:bodyPr>
          <a:lstStyle/>
          <a:p>
            <a:pPr marL="0" indent="0">
              <a:buNone/>
            </a:pPr>
            <a:r>
              <a:rPr lang="en-US" sz="9600" b="0" i="0" dirty="0">
                <a:solidFill>
                  <a:srgbClr val="FF0000"/>
                </a:solidFill>
                <a:effectLst/>
                <a:latin typeface="Arial" panose="020B0604020202020204" pitchFamily="34" charset="0"/>
              </a:rPr>
              <a:t>.</a:t>
            </a:r>
            <a:r>
              <a:rPr lang="hi-IN" sz="9600" b="0" i="0" dirty="0">
                <a:solidFill>
                  <a:srgbClr val="FF0000"/>
                </a:solidFill>
                <a:effectLst/>
                <a:latin typeface="Arial" panose="020B0604020202020204" pitchFamily="34" charset="0"/>
              </a:rPr>
              <a:t>दन्तधौति के प्रकार </a:t>
            </a:r>
            <a:r>
              <a:rPr lang="hi-IN" sz="9600" b="0" i="0" dirty="0">
                <a:solidFill>
                  <a:srgbClr val="202122"/>
                </a:solidFill>
                <a:effectLst/>
                <a:latin typeface="Arial" panose="020B0604020202020204" pitchFamily="34" charset="0"/>
              </a:rPr>
              <a:t>:-</a:t>
            </a:r>
          </a:p>
          <a:p>
            <a:pPr algn="l"/>
            <a:r>
              <a:rPr lang="hi-IN" sz="11200" b="0" i="0" dirty="0">
                <a:solidFill>
                  <a:srgbClr val="202122"/>
                </a:solidFill>
                <a:effectLst/>
                <a:latin typeface="Arial" panose="020B0604020202020204" pitchFamily="34" charset="0"/>
              </a:rPr>
              <a:t>दन्तमूल</a:t>
            </a:r>
            <a:r>
              <a:rPr lang="hi-IN" sz="7200" b="0" i="0" dirty="0">
                <a:solidFill>
                  <a:srgbClr val="202122"/>
                </a:solidFill>
                <a:effectLst/>
                <a:latin typeface="Arial" panose="020B0604020202020204" pitchFamily="34" charset="0"/>
              </a:rPr>
              <a:t> </a:t>
            </a:r>
            <a:r>
              <a:rPr lang="hi-IN" sz="11200" b="0" i="0" dirty="0">
                <a:solidFill>
                  <a:srgbClr val="202122"/>
                </a:solidFill>
                <a:effectLst/>
                <a:latin typeface="Arial" panose="020B0604020202020204" pitchFamily="34" charset="0"/>
              </a:rPr>
              <a:t>धौत</a:t>
            </a:r>
            <a:endParaRPr lang="hi-IN" sz="5600" b="0" i="0" dirty="0">
              <a:solidFill>
                <a:srgbClr val="202122"/>
              </a:solidFill>
              <a:effectLst/>
              <a:latin typeface="Arial" panose="020B0604020202020204" pitchFamily="34" charset="0"/>
            </a:endParaRPr>
          </a:p>
          <a:p>
            <a:pPr algn="l"/>
            <a:r>
              <a:rPr lang="hi-IN" sz="11200" b="0" i="0" dirty="0">
                <a:solidFill>
                  <a:srgbClr val="202122"/>
                </a:solidFill>
                <a:effectLst/>
                <a:latin typeface="Arial" panose="020B0604020202020204" pitchFamily="34" charset="0"/>
              </a:rPr>
              <a:t>जिह्वाशोधन धौति</a:t>
            </a:r>
          </a:p>
          <a:p>
            <a:pPr algn="l"/>
            <a:r>
              <a:rPr lang="hi-IN" sz="11200" b="0" i="0" dirty="0">
                <a:solidFill>
                  <a:srgbClr val="202122"/>
                </a:solidFill>
                <a:effectLst/>
                <a:latin typeface="Arial" panose="020B0604020202020204" pitchFamily="34" charset="0"/>
              </a:rPr>
              <a:t>कर्णरन्ध्र धौति </a:t>
            </a:r>
            <a:r>
              <a:rPr lang="hi-IN" sz="9600" b="0" i="0" dirty="0">
                <a:solidFill>
                  <a:srgbClr val="202122"/>
                </a:solidFill>
                <a:effectLst/>
                <a:latin typeface="Arial" panose="020B0604020202020204" pitchFamily="34" charset="0"/>
              </a:rPr>
              <a:t>(दोनों कानों से)</a:t>
            </a:r>
            <a:endParaRPr lang="hi-IN" sz="11200" b="0" i="0" dirty="0">
              <a:solidFill>
                <a:srgbClr val="202122"/>
              </a:solidFill>
              <a:effectLst/>
              <a:latin typeface="Arial" panose="020B0604020202020204" pitchFamily="34" charset="0"/>
            </a:endParaRPr>
          </a:p>
          <a:p>
            <a:pPr algn="l"/>
            <a:r>
              <a:rPr lang="hi-IN" sz="11200" b="0" i="0" dirty="0">
                <a:solidFill>
                  <a:srgbClr val="202122"/>
                </a:solidFill>
                <a:effectLst/>
                <a:latin typeface="Arial" panose="020B0604020202020204" pitchFamily="34" charset="0"/>
              </a:rPr>
              <a:t>कपालरन्ध्र धौति ।</a:t>
            </a:r>
          </a:p>
          <a:p>
            <a:pPr algn="l"/>
            <a:r>
              <a:rPr lang="hi-IN" sz="11200" b="0" i="0" dirty="0">
                <a:solidFill>
                  <a:srgbClr val="FF0000"/>
                </a:solidFill>
                <a:effectLst/>
                <a:latin typeface="Arial" panose="020B0604020202020204" pitchFamily="34" charset="0"/>
              </a:rPr>
              <a:t>हृद्धधौति के प्रकार </a:t>
            </a:r>
            <a:r>
              <a:rPr lang="hi-IN" sz="11200" b="0" i="0" dirty="0">
                <a:solidFill>
                  <a:srgbClr val="202122"/>
                </a:solidFill>
                <a:effectLst/>
                <a:latin typeface="Arial" panose="020B0604020202020204" pitchFamily="34" charset="0"/>
              </a:rPr>
              <a:t>:-</a:t>
            </a:r>
          </a:p>
          <a:p>
            <a:pPr algn="l"/>
            <a:r>
              <a:rPr lang="hi-IN" sz="11200" b="0" i="0" dirty="0">
                <a:solidFill>
                  <a:srgbClr val="202122"/>
                </a:solidFill>
                <a:effectLst/>
                <a:latin typeface="Arial" panose="020B0604020202020204" pitchFamily="34" charset="0"/>
              </a:rPr>
              <a:t>दण्ड धौति</a:t>
            </a:r>
          </a:p>
          <a:p>
            <a:pPr algn="l"/>
            <a:r>
              <a:rPr lang="hi-IN" sz="11200" b="0" i="0" dirty="0">
                <a:solidFill>
                  <a:srgbClr val="202122"/>
                </a:solidFill>
                <a:effectLst/>
                <a:latin typeface="Arial" panose="020B0604020202020204" pitchFamily="34" charset="0"/>
              </a:rPr>
              <a:t>वमन धौति</a:t>
            </a:r>
          </a:p>
          <a:p>
            <a:pPr algn="l"/>
            <a:r>
              <a:rPr lang="hi-IN" sz="11200" b="0" i="0" dirty="0">
                <a:solidFill>
                  <a:srgbClr val="202122"/>
                </a:solidFill>
                <a:effectLst/>
                <a:latin typeface="Arial" panose="020B0604020202020204" pitchFamily="34" charset="0"/>
              </a:rPr>
              <a:t>वस्त्र धौति ।</a:t>
            </a:r>
          </a:p>
          <a:p>
            <a:pPr marL="0" indent="0" algn="l">
              <a:buNone/>
            </a:pPr>
            <a:r>
              <a:rPr lang="en-US" sz="11200" b="0" i="0" dirty="0">
                <a:solidFill>
                  <a:srgbClr val="FF0000"/>
                </a:solidFill>
                <a:effectLst/>
                <a:latin typeface="Arial" panose="020B0604020202020204" pitchFamily="34" charset="0"/>
              </a:rPr>
              <a:t>.</a:t>
            </a:r>
            <a:r>
              <a:rPr lang="hi-IN" sz="11200" b="0" i="0" dirty="0">
                <a:solidFill>
                  <a:srgbClr val="FF0000"/>
                </a:solidFill>
                <a:effectLst/>
                <a:latin typeface="Arial" panose="020B0604020202020204" pitchFamily="34" charset="0"/>
              </a:rPr>
              <a:t>मूलशोधन </a:t>
            </a:r>
            <a:r>
              <a:rPr lang="hi-IN" sz="11200" b="0" i="0" dirty="0">
                <a:solidFill>
                  <a:srgbClr val="202122"/>
                </a:solidFill>
                <a:effectLst/>
                <a:latin typeface="Arial" panose="020B0604020202020204" pitchFamily="34" charset="0"/>
              </a:rPr>
              <a:t>:- </a:t>
            </a:r>
            <a:endParaRPr lang="en-US" sz="11200" b="0" i="0" dirty="0">
              <a:solidFill>
                <a:srgbClr val="202122"/>
              </a:solidFill>
              <a:effectLst/>
              <a:latin typeface="Arial" panose="020B0604020202020204" pitchFamily="34" charset="0"/>
            </a:endParaRPr>
          </a:p>
          <a:p>
            <a:pPr marL="0" indent="0" algn="l">
              <a:buNone/>
            </a:pPr>
            <a:r>
              <a:rPr lang="hi-IN" sz="9600" b="0" i="0" dirty="0">
                <a:solidFill>
                  <a:srgbClr val="202122"/>
                </a:solidFill>
                <a:effectLst/>
                <a:latin typeface="Arial" panose="020B0604020202020204" pitchFamily="34" charset="0"/>
              </a:rPr>
              <a:t>मूलशोधन धौति के</a:t>
            </a:r>
            <a:r>
              <a:rPr lang="en-US" sz="9600" dirty="0">
                <a:solidFill>
                  <a:srgbClr val="202122"/>
                </a:solidFill>
                <a:latin typeface="Arial" panose="020B0604020202020204" pitchFamily="34" charset="0"/>
              </a:rPr>
              <a:t> </a:t>
            </a:r>
            <a:r>
              <a:rPr lang="hi-IN" sz="9600" b="0" i="0" dirty="0">
                <a:solidFill>
                  <a:srgbClr val="202122"/>
                </a:solidFill>
                <a:effectLst/>
                <a:latin typeface="Arial" panose="020B0604020202020204" pitchFamily="34" charset="0"/>
              </a:rPr>
              <a:t>अन्य कोई भाग नहीं किए गए हैं ।</a:t>
            </a:r>
          </a:p>
          <a:p>
            <a:pPr algn="l"/>
            <a:r>
              <a:rPr lang="hi-IN" sz="9600" b="0" i="0" dirty="0">
                <a:solidFill>
                  <a:srgbClr val="202122"/>
                </a:solidFill>
                <a:effectLst/>
                <a:latin typeface="Arial" panose="020B0604020202020204" pitchFamily="34" charset="0"/>
              </a:rPr>
              <a:t>बस्ति :- बस्ति के दो प्रकार होते हैं </a:t>
            </a:r>
          </a:p>
          <a:p>
            <a:pPr algn="l"/>
            <a:r>
              <a:rPr lang="hi-IN" sz="9600" b="0" i="0" dirty="0">
                <a:solidFill>
                  <a:srgbClr val="202122"/>
                </a:solidFill>
                <a:effectLst/>
                <a:latin typeface="Arial" panose="020B0604020202020204" pitchFamily="34" charset="0"/>
              </a:rPr>
              <a:t>जल बस्ति</a:t>
            </a:r>
          </a:p>
          <a:p>
            <a:pPr algn="l"/>
            <a:r>
              <a:rPr lang="hi-IN" sz="9600" b="0" i="0" dirty="0">
                <a:solidFill>
                  <a:srgbClr val="202122"/>
                </a:solidFill>
                <a:effectLst/>
                <a:latin typeface="Arial" panose="020B0604020202020204" pitchFamily="34" charset="0"/>
              </a:rPr>
              <a:t>स्थल बस्ति </a:t>
            </a:r>
            <a:r>
              <a:rPr lang="hi-IN" sz="11200" b="0" i="0" dirty="0">
                <a:solidFill>
                  <a:srgbClr val="202122"/>
                </a:solidFill>
                <a:effectLst/>
                <a:latin typeface="Arial" panose="020B0604020202020204" pitchFamily="34" charset="0"/>
              </a:rPr>
              <a:t>।</a:t>
            </a:r>
          </a:p>
          <a:p>
            <a:endParaRPr lang="en-IN" dirty="0"/>
          </a:p>
        </p:txBody>
      </p:sp>
    </p:spTree>
    <p:extLst>
      <p:ext uri="{BB962C8B-B14F-4D97-AF65-F5344CB8AC3E}">
        <p14:creationId xmlns:p14="http://schemas.microsoft.com/office/powerpoint/2010/main" val="195124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633EA-6CC0-40E8-ACE4-5391E4A19F44}"/>
              </a:ext>
            </a:extLst>
          </p:cNvPr>
          <p:cNvSpPr>
            <a:spLocks noGrp="1"/>
          </p:cNvSpPr>
          <p:nvPr>
            <p:ph type="title"/>
          </p:nvPr>
        </p:nvSpPr>
        <p:spPr>
          <a:xfrm>
            <a:off x="1" y="1"/>
            <a:ext cx="3467099" cy="812799"/>
          </a:xfrm>
        </p:spPr>
        <p:txBody>
          <a:bodyPr/>
          <a:lstStyle/>
          <a:p>
            <a:pPr algn="ctr"/>
            <a:r>
              <a:rPr lang="hi-IN" sz="4400" b="0" i="0" dirty="0">
                <a:solidFill>
                  <a:srgbClr val="FF0000"/>
                </a:solidFill>
                <a:effectLst/>
                <a:latin typeface="Arial" panose="020B0604020202020204" pitchFamily="34" charset="0"/>
              </a:rPr>
              <a:t>षट्कर्म वर्णन </a:t>
            </a:r>
            <a:endParaRPr lang="en-IN" dirty="0"/>
          </a:p>
        </p:txBody>
      </p:sp>
      <p:sp>
        <p:nvSpPr>
          <p:cNvPr id="3" name="Content Placeholder 2">
            <a:extLst>
              <a:ext uri="{FF2B5EF4-FFF2-40B4-BE49-F238E27FC236}">
                <a16:creationId xmlns:a16="http://schemas.microsoft.com/office/drawing/2014/main" id="{B2C936E3-94D9-46AA-AC5B-883DDD3B9B9D}"/>
              </a:ext>
            </a:extLst>
          </p:cNvPr>
          <p:cNvSpPr>
            <a:spLocks noGrp="1"/>
          </p:cNvSpPr>
          <p:nvPr>
            <p:ph sz="half" idx="1"/>
          </p:nvPr>
        </p:nvSpPr>
        <p:spPr>
          <a:xfrm>
            <a:off x="0" y="812800"/>
            <a:ext cx="4471988" cy="5835650"/>
          </a:xfrm>
        </p:spPr>
        <p:txBody>
          <a:bodyPr>
            <a:normAutofit fontScale="32500" lnSpcReduction="20000"/>
          </a:bodyPr>
          <a:lstStyle/>
          <a:p>
            <a:pPr algn="l">
              <a:lnSpc>
                <a:spcPct val="120000"/>
              </a:lnSpc>
            </a:pPr>
            <a:r>
              <a:rPr lang="en-US" sz="8600" b="0" i="0" dirty="0">
                <a:solidFill>
                  <a:srgbClr val="FF0000"/>
                </a:solidFill>
                <a:effectLst/>
                <a:latin typeface="Arial" panose="020B0604020202020204" pitchFamily="34" charset="0"/>
              </a:rPr>
              <a:t>2.</a:t>
            </a:r>
            <a:r>
              <a:rPr lang="hi-IN" sz="7400" b="0" i="0" dirty="0">
                <a:solidFill>
                  <a:srgbClr val="FF0000"/>
                </a:solidFill>
                <a:effectLst/>
                <a:latin typeface="Arial" panose="020B0604020202020204" pitchFamily="34" charset="0"/>
              </a:rPr>
              <a:t>नेति</a:t>
            </a:r>
            <a:r>
              <a:rPr lang="hi-IN" sz="7400" b="0" i="0" dirty="0">
                <a:solidFill>
                  <a:srgbClr val="202122"/>
                </a:solidFill>
                <a:effectLst/>
                <a:latin typeface="Arial" panose="020B0604020202020204" pitchFamily="34" charset="0"/>
              </a:rPr>
              <a:t> :- </a:t>
            </a:r>
            <a:endParaRPr lang="en-US" sz="7400" b="0" i="0" dirty="0">
              <a:solidFill>
                <a:srgbClr val="202122"/>
              </a:solidFill>
              <a:effectLst/>
              <a:latin typeface="Arial" panose="020B0604020202020204" pitchFamily="34" charset="0"/>
            </a:endParaRPr>
          </a:p>
          <a:p>
            <a:pPr algn="l">
              <a:lnSpc>
                <a:spcPct val="120000"/>
              </a:lnSpc>
            </a:pPr>
            <a:r>
              <a:rPr lang="hi-IN" sz="7400" b="0" i="0" dirty="0">
                <a:solidFill>
                  <a:srgbClr val="202124"/>
                </a:solidFill>
                <a:effectLst/>
                <a:latin typeface="arial" panose="020B0604020202020204" pitchFamily="34" charset="0"/>
              </a:rPr>
              <a:t>नाक के एक नथुने </a:t>
            </a:r>
            <a:r>
              <a:rPr lang="hi-IN" sz="7400" b="1" i="0" dirty="0">
                <a:solidFill>
                  <a:srgbClr val="202124"/>
                </a:solidFill>
                <a:effectLst/>
                <a:latin typeface="arial" panose="020B0604020202020204" pitchFamily="34" charset="0"/>
              </a:rPr>
              <a:t>में</a:t>
            </a:r>
            <a:r>
              <a:rPr lang="hi-IN" sz="7400" b="0" i="0" dirty="0">
                <a:solidFill>
                  <a:srgbClr val="202124"/>
                </a:solidFill>
                <a:effectLst/>
                <a:latin typeface="arial" panose="020B0604020202020204" pitchFamily="34" charset="0"/>
              </a:rPr>
              <a:t> पानी डालते हैं और दूसरे नथुने से इस पानी को बाहर निकालते हैं। बारी-बारी से नाक के दोनों छेद </a:t>
            </a:r>
            <a:r>
              <a:rPr lang="hi-IN" sz="7400" b="1" i="0" dirty="0">
                <a:solidFill>
                  <a:srgbClr val="202124"/>
                </a:solidFill>
                <a:effectLst/>
                <a:latin typeface="arial" panose="020B0604020202020204" pitchFamily="34" charset="0"/>
              </a:rPr>
              <a:t>में</a:t>
            </a:r>
            <a:r>
              <a:rPr lang="hi-IN" sz="7400" b="0" i="0" dirty="0">
                <a:solidFill>
                  <a:srgbClr val="202124"/>
                </a:solidFill>
                <a:effectLst/>
                <a:latin typeface="arial" panose="020B0604020202020204" pitchFamily="34" charset="0"/>
              </a:rPr>
              <a:t> यह क्रिया की जाती है। इससे आपकी श्वसन प्रणाली </a:t>
            </a:r>
            <a:r>
              <a:rPr lang="hi-IN" sz="7400" b="1" i="0" dirty="0">
                <a:solidFill>
                  <a:srgbClr val="202124"/>
                </a:solidFill>
                <a:effectLst/>
                <a:latin typeface="arial" panose="020B0604020202020204" pitchFamily="34" charset="0"/>
              </a:rPr>
              <a:t>में</a:t>
            </a:r>
            <a:r>
              <a:rPr lang="hi-IN" sz="7400" b="0" i="0" dirty="0">
                <a:solidFill>
                  <a:srgbClr val="202124"/>
                </a:solidFill>
                <a:effectLst/>
                <a:latin typeface="arial" panose="020B0604020202020204" pitchFamily="34" charset="0"/>
              </a:rPr>
              <a:t> होने वाले कीटाणु और धूल बाहर आ जाते हैं।</a:t>
            </a:r>
            <a:endParaRPr lang="en-US" sz="7400" b="0" i="0" dirty="0">
              <a:solidFill>
                <a:srgbClr val="202124"/>
              </a:solidFill>
              <a:effectLst/>
              <a:latin typeface="arial" panose="020B0604020202020204" pitchFamily="34" charset="0"/>
            </a:endParaRPr>
          </a:p>
          <a:p>
            <a:pPr algn="l">
              <a:lnSpc>
                <a:spcPct val="120000"/>
              </a:lnSpc>
            </a:pPr>
            <a:r>
              <a:rPr lang="hi-IN" sz="7400" b="0" i="0" dirty="0">
                <a:solidFill>
                  <a:srgbClr val="202122"/>
                </a:solidFill>
                <a:effectLst/>
                <a:latin typeface="Arial" panose="020B0604020202020204" pitchFamily="34" charset="0"/>
              </a:rPr>
              <a:t>नेति क्रिया के दो भाग किये गए हैं </a:t>
            </a:r>
          </a:p>
          <a:p>
            <a:pPr algn="l">
              <a:lnSpc>
                <a:spcPct val="120000"/>
              </a:lnSpc>
            </a:pPr>
            <a:r>
              <a:rPr lang="hi-IN" sz="7400" b="0" i="0" dirty="0">
                <a:solidFill>
                  <a:srgbClr val="202122"/>
                </a:solidFill>
                <a:effectLst/>
                <a:latin typeface="Arial" panose="020B0604020202020204" pitchFamily="34" charset="0"/>
              </a:rPr>
              <a:t>जलनेति</a:t>
            </a:r>
          </a:p>
          <a:p>
            <a:pPr algn="l">
              <a:lnSpc>
                <a:spcPct val="120000"/>
              </a:lnSpc>
            </a:pPr>
            <a:r>
              <a:rPr lang="hi-IN" sz="7400" b="0" i="0" dirty="0">
                <a:solidFill>
                  <a:srgbClr val="202122"/>
                </a:solidFill>
                <a:effectLst/>
                <a:latin typeface="Arial" panose="020B0604020202020204" pitchFamily="34" charset="0"/>
              </a:rPr>
              <a:t>सूत्रनेति ।</a:t>
            </a:r>
          </a:p>
          <a:p>
            <a:endParaRPr lang="en-IN" dirty="0"/>
          </a:p>
        </p:txBody>
      </p:sp>
      <p:sp>
        <p:nvSpPr>
          <p:cNvPr id="4" name="Content Placeholder 3">
            <a:extLst>
              <a:ext uri="{FF2B5EF4-FFF2-40B4-BE49-F238E27FC236}">
                <a16:creationId xmlns:a16="http://schemas.microsoft.com/office/drawing/2014/main" id="{3650A8B5-0702-46FD-A728-D6F7802B4F6D}"/>
              </a:ext>
            </a:extLst>
          </p:cNvPr>
          <p:cNvSpPr>
            <a:spLocks noGrp="1"/>
          </p:cNvSpPr>
          <p:nvPr>
            <p:ph sz="half" idx="2"/>
          </p:nvPr>
        </p:nvSpPr>
        <p:spPr>
          <a:xfrm>
            <a:off x="4757738" y="-1"/>
            <a:ext cx="7434260" cy="7400925"/>
          </a:xfrm>
        </p:spPr>
        <p:txBody>
          <a:bodyPr>
            <a:normAutofit fontScale="32500" lnSpcReduction="20000"/>
          </a:bodyPr>
          <a:lstStyle/>
          <a:p>
            <a:pPr algn="l">
              <a:lnSpc>
                <a:spcPct val="120000"/>
              </a:lnSpc>
            </a:pPr>
            <a:r>
              <a:rPr lang="en-US" sz="7600" b="0" i="0" dirty="0">
                <a:solidFill>
                  <a:srgbClr val="FF0000"/>
                </a:solidFill>
                <a:effectLst/>
                <a:latin typeface="Arial" panose="020B0604020202020204" pitchFamily="34" charset="0"/>
              </a:rPr>
              <a:t>3.</a:t>
            </a:r>
            <a:r>
              <a:rPr lang="hi-IN" sz="7600" b="0" i="0" dirty="0">
                <a:solidFill>
                  <a:srgbClr val="FF0000"/>
                </a:solidFill>
                <a:effectLst/>
                <a:latin typeface="Arial" panose="020B0604020202020204" pitchFamily="34" charset="0"/>
              </a:rPr>
              <a:t>लौलिकी</a:t>
            </a:r>
            <a:r>
              <a:rPr lang="en-US" sz="7600" b="0" i="0" dirty="0">
                <a:solidFill>
                  <a:srgbClr val="FF0000"/>
                </a:solidFill>
                <a:effectLst/>
                <a:latin typeface="Arial" panose="020B0604020202020204" pitchFamily="34" charset="0"/>
              </a:rPr>
              <a:t>/</a:t>
            </a:r>
            <a:r>
              <a:rPr lang="hi-IN" sz="8000" b="1" i="0" dirty="0">
                <a:solidFill>
                  <a:srgbClr val="202124"/>
                </a:solidFill>
                <a:effectLst/>
                <a:latin typeface="arial" panose="020B0604020202020204" pitchFamily="34" charset="0"/>
              </a:rPr>
              <a:t> </a:t>
            </a:r>
            <a:r>
              <a:rPr lang="hi-IN" sz="8000" b="1" i="0" dirty="0">
                <a:solidFill>
                  <a:srgbClr val="FF0000"/>
                </a:solidFill>
                <a:effectLst/>
                <a:latin typeface="arial" panose="020B0604020202020204" pitchFamily="34" charset="0"/>
              </a:rPr>
              <a:t>नौली</a:t>
            </a:r>
            <a:r>
              <a:rPr lang="hi-IN" sz="8000" b="1" i="0" dirty="0">
                <a:solidFill>
                  <a:srgbClr val="202124"/>
                </a:solidFill>
                <a:effectLst/>
                <a:latin typeface="arial" panose="020B0604020202020204" pitchFamily="34" charset="0"/>
              </a:rPr>
              <a:t> </a:t>
            </a:r>
            <a:r>
              <a:rPr lang="hi-IN" sz="7600" b="0" i="0" dirty="0">
                <a:solidFill>
                  <a:srgbClr val="202122"/>
                </a:solidFill>
                <a:effectLst/>
                <a:latin typeface="Arial" panose="020B0604020202020204" pitchFamily="34" charset="0"/>
              </a:rPr>
              <a:t> :- </a:t>
            </a:r>
            <a:endParaRPr lang="en-US" sz="7600" b="0" i="0" dirty="0">
              <a:solidFill>
                <a:srgbClr val="202122"/>
              </a:solidFill>
              <a:effectLst/>
              <a:latin typeface="Arial" panose="020B0604020202020204" pitchFamily="34" charset="0"/>
            </a:endParaRPr>
          </a:p>
          <a:p>
            <a:pPr algn="just">
              <a:lnSpc>
                <a:spcPct val="120000"/>
              </a:lnSpc>
            </a:pPr>
            <a:r>
              <a:rPr lang="hi-IN" sz="6200" b="1" i="0" dirty="0">
                <a:solidFill>
                  <a:srgbClr val="202124"/>
                </a:solidFill>
                <a:effectLst/>
                <a:latin typeface="arial" panose="020B0604020202020204" pitchFamily="34" charset="0"/>
              </a:rPr>
              <a:t>नौली</a:t>
            </a:r>
            <a:r>
              <a:rPr lang="hi-IN" sz="6200" b="0" i="0" dirty="0">
                <a:solidFill>
                  <a:srgbClr val="202124"/>
                </a:solidFill>
                <a:effectLst/>
                <a:latin typeface="arial" panose="020B0604020202020204" pitchFamily="34" charset="0"/>
              </a:rPr>
              <a:t> क्रिया के अत्यधिक अभ्यास से कुंडलिनी जागरण होता है इस कारण </a:t>
            </a:r>
            <a:r>
              <a:rPr lang="hi-IN" sz="6200" b="1" i="0" dirty="0">
                <a:solidFill>
                  <a:srgbClr val="202124"/>
                </a:solidFill>
                <a:effectLst/>
                <a:latin typeface="arial" panose="020B0604020202020204" pitchFamily="34" charset="0"/>
              </a:rPr>
              <a:t>नौली</a:t>
            </a:r>
            <a:r>
              <a:rPr lang="hi-IN" sz="6200" b="0" i="0" dirty="0">
                <a:solidFill>
                  <a:srgbClr val="202124"/>
                </a:solidFill>
                <a:effectLst/>
                <a:latin typeface="arial" panose="020B0604020202020204" pitchFamily="34" charset="0"/>
              </a:rPr>
              <a:t> क्रिया को शक्तिचालिनी भी कहते हैं। </a:t>
            </a:r>
            <a:r>
              <a:rPr lang="hi-IN" sz="6200" b="1" i="0" dirty="0">
                <a:solidFill>
                  <a:srgbClr val="202124"/>
                </a:solidFill>
                <a:effectLst/>
                <a:latin typeface="arial" panose="020B0604020202020204" pitchFamily="34" charset="0"/>
              </a:rPr>
              <a:t>नौली</a:t>
            </a:r>
            <a:r>
              <a:rPr lang="hi-IN" sz="6200" b="0" i="0" dirty="0">
                <a:solidFill>
                  <a:srgbClr val="202124"/>
                </a:solidFill>
                <a:effectLst/>
                <a:latin typeface="arial" panose="020B0604020202020204" pitchFamily="34" charset="0"/>
              </a:rPr>
              <a:t> क्रिया का पूर्ण अभ्यास करने पर शरीर </a:t>
            </a:r>
            <a:r>
              <a:rPr lang="hi-IN" sz="6200" b="1" i="0" dirty="0">
                <a:solidFill>
                  <a:srgbClr val="202124"/>
                </a:solidFill>
                <a:effectLst/>
                <a:latin typeface="arial" panose="020B0604020202020204" pitchFamily="34" charset="0"/>
              </a:rPr>
              <a:t>में</a:t>
            </a:r>
            <a:r>
              <a:rPr lang="hi-IN" sz="6200" b="0" i="0" dirty="0">
                <a:solidFill>
                  <a:srgbClr val="202124"/>
                </a:solidFill>
                <a:effectLst/>
                <a:latin typeface="arial" panose="020B0604020202020204" pitchFamily="34" charset="0"/>
              </a:rPr>
              <a:t> एक शक्तिशाली </a:t>
            </a:r>
            <a:r>
              <a:rPr lang="hi-IN" sz="6200" b="1" i="0" dirty="0">
                <a:solidFill>
                  <a:srgbClr val="202124"/>
                </a:solidFill>
                <a:effectLst/>
                <a:latin typeface="arial" panose="020B0604020202020204" pitchFamily="34" charset="0"/>
              </a:rPr>
              <a:t>योग</a:t>
            </a:r>
            <a:r>
              <a:rPr lang="hi-IN" sz="6200" b="0" i="0" dirty="0">
                <a:solidFill>
                  <a:srgbClr val="202124"/>
                </a:solidFill>
                <a:effectLst/>
                <a:latin typeface="arial" panose="020B0604020202020204" pitchFamily="34" charset="0"/>
              </a:rPr>
              <a:t> बल का प्रसार होता है जिसके द्वारा बस्ती क्रिया और शंखप्रक्षालन सिद्ध हो जाती है। और शरीर विकार रहित शुद्ध और कांतिमान होकर चमकने लगता है।</a:t>
            </a:r>
            <a:endParaRPr lang="en-US" sz="6200" b="0" i="0" dirty="0">
              <a:solidFill>
                <a:srgbClr val="202124"/>
              </a:solidFill>
              <a:effectLst/>
              <a:latin typeface="arial" panose="020B0604020202020204" pitchFamily="34" charset="0"/>
            </a:endParaRPr>
          </a:p>
          <a:p>
            <a:pPr algn="just">
              <a:lnSpc>
                <a:spcPct val="120000"/>
              </a:lnSpc>
            </a:pPr>
            <a:r>
              <a:rPr lang="hi-IN" sz="6200" b="0" i="0" dirty="0">
                <a:solidFill>
                  <a:srgbClr val="202122"/>
                </a:solidFill>
                <a:effectLst/>
                <a:latin typeface="Arial" panose="020B0604020202020204" pitchFamily="34" charset="0"/>
              </a:rPr>
              <a:t>लौलिकी अर्थात नौलि क्रिया के तीन भाग माने जाते हैं </a:t>
            </a:r>
          </a:p>
          <a:p>
            <a:pPr algn="just">
              <a:lnSpc>
                <a:spcPct val="120000"/>
              </a:lnSpc>
            </a:pPr>
            <a:r>
              <a:rPr lang="hi-IN" sz="6200" b="0" i="0" dirty="0">
                <a:solidFill>
                  <a:srgbClr val="202122"/>
                </a:solidFill>
                <a:effectLst/>
                <a:latin typeface="Arial" panose="020B0604020202020204" pitchFamily="34" charset="0"/>
              </a:rPr>
              <a:t>मध्य नौलि</a:t>
            </a:r>
          </a:p>
          <a:p>
            <a:pPr algn="just">
              <a:lnSpc>
                <a:spcPct val="120000"/>
              </a:lnSpc>
            </a:pPr>
            <a:r>
              <a:rPr lang="hi-IN" sz="6200" b="0" i="0" dirty="0">
                <a:solidFill>
                  <a:srgbClr val="202122"/>
                </a:solidFill>
                <a:effectLst/>
                <a:latin typeface="Arial" panose="020B0604020202020204" pitchFamily="34" charset="0"/>
              </a:rPr>
              <a:t>वाम नौलि</a:t>
            </a:r>
          </a:p>
          <a:p>
            <a:pPr algn="just">
              <a:lnSpc>
                <a:spcPct val="120000"/>
              </a:lnSpc>
            </a:pPr>
            <a:r>
              <a:rPr lang="hi-IN" sz="6200" b="0" i="0" dirty="0">
                <a:solidFill>
                  <a:srgbClr val="202122"/>
                </a:solidFill>
                <a:effectLst/>
                <a:latin typeface="Arial" panose="020B0604020202020204" pitchFamily="34" charset="0"/>
              </a:rPr>
              <a:t>दक्षिण नौलि ।</a:t>
            </a:r>
            <a:endParaRPr lang="en-US" sz="6200" b="0" i="0" dirty="0">
              <a:solidFill>
                <a:srgbClr val="202122"/>
              </a:solidFill>
              <a:effectLst/>
              <a:latin typeface="Arial" panose="020B0604020202020204" pitchFamily="34" charset="0"/>
            </a:endParaRPr>
          </a:p>
          <a:p>
            <a:pPr algn="l"/>
            <a:r>
              <a:rPr lang="en-US" sz="7600" b="0" i="0" dirty="0">
                <a:solidFill>
                  <a:srgbClr val="FF0000"/>
                </a:solidFill>
                <a:effectLst/>
                <a:latin typeface="arial" panose="020B0604020202020204" pitchFamily="34" charset="0"/>
              </a:rPr>
              <a:t>4.</a:t>
            </a:r>
            <a:r>
              <a:rPr lang="hi-IN" sz="7600" b="0" i="0" dirty="0">
                <a:solidFill>
                  <a:srgbClr val="FF0000"/>
                </a:solidFill>
                <a:effectLst/>
                <a:latin typeface="arial" panose="020B0604020202020204" pitchFamily="34" charset="0"/>
              </a:rPr>
              <a:t>बस्ति</a:t>
            </a:r>
            <a:endParaRPr lang="en-US" sz="7600" b="0" i="0" dirty="0">
              <a:solidFill>
                <a:srgbClr val="FF0000"/>
              </a:solidFill>
              <a:effectLst/>
              <a:latin typeface="arial" panose="020B0604020202020204" pitchFamily="34" charset="0"/>
            </a:endParaRPr>
          </a:p>
          <a:p>
            <a:pPr algn="l">
              <a:lnSpc>
                <a:spcPct val="170000"/>
              </a:lnSpc>
            </a:pPr>
            <a:r>
              <a:rPr lang="hi-IN" sz="5000" b="0" i="0" dirty="0">
                <a:solidFill>
                  <a:srgbClr val="202124"/>
                </a:solidFill>
                <a:effectLst/>
                <a:latin typeface="arial" panose="020B0604020202020204" pitchFamily="34" charset="0"/>
              </a:rPr>
              <a:t>नाभि तक जल </a:t>
            </a:r>
            <a:r>
              <a:rPr lang="hi-IN" sz="5000" b="1" i="0" dirty="0">
                <a:solidFill>
                  <a:srgbClr val="202124"/>
                </a:solidFill>
                <a:effectLst/>
                <a:latin typeface="arial" panose="020B0604020202020204" pitchFamily="34" charset="0"/>
              </a:rPr>
              <a:t>में</a:t>
            </a:r>
            <a:r>
              <a:rPr lang="hi-IN" sz="5000" b="0" i="0" dirty="0">
                <a:solidFill>
                  <a:srgbClr val="202124"/>
                </a:solidFill>
                <a:effectLst/>
                <a:latin typeface="arial" panose="020B0604020202020204" pitchFamily="34" charset="0"/>
              </a:rPr>
              <a:t> खड़े होकर या एक हाथ गहरे पानी </a:t>
            </a:r>
            <a:r>
              <a:rPr lang="hi-IN" sz="5000" b="1" i="0" dirty="0">
                <a:solidFill>
                  <a:srgbClr val="202124"/>
                </a:solidFill>
                <a:effectLst/>
                <a:latin typeface="arial" panose="020B0604020202020204" pitchFamily="34" charset="0"/>
              </a:rPr>
              <a:t>में</a:t>
            </a:r>
            <a:r>
              <a:rPr lang="hi-IN" sz="5000" b="0" i="0" dirty="0">
                <a:solidFill>
                  <a:srgbClr val="202124"/>
                </a:solidFill>
                <a:effectLst/>
                <a:latin typeface="arial" panose="020B0604020202020204" pitchFamily="34" charset="0"/>
              </a:rPr>
              <a:t> उत्कटासन </a:t>
            </a:r>
            <a:r>
              <a:rPr lang="hi-IN" sz="5000" b="1" i="0" dirty="0">
                <a:solidFill>
                  <a:srgbClr val="202124"/>
                </a:solidFill>
                <a:effectLst/>
                <a:latin typeface="arial" panose="020B0604020202020204" pitchFamily="34" charset="0"/>
              </a:rPr>
              <a:t>में</a:t>
            </a:r>
            <a:r>
              <a:rPr lang="hi-IN" sz="5000" b="0" i="0" dirty="0">
                <a:solidFill>
                  <a:srgbClr val="202124"/>
                </a:solidFill>
                <a:effectLst/>
                <a:latin typeface="arial" panose="020B0604020202020204" pitchFamily="34" charset="0"/>
              </a:rPr>
              <a:t> बैठकर, गुदा पर रबड़ या पतली बांस की नली लगाकर, उड्डियान बंध करते हुए पानी को बड़ी आंत </a:t>
            </a:r>
            <a:r>
              <a:rPr lang="hi-IN" sz="5000" b="1" i="0" dirty="0">
                <a:solidFill>
                  <a:srgbClr val="202124"/>
                </a:solidFill>
                <a:effectLst/>
                <a:latin typeface="arial" panose="020B0604020202020204" pitchFamily="34" charset="0"/>
              </a:rPr>
              <a:t>में</a:t>
            </a:r>
            <a:r>
              <a:rPr lang="hi-IN" sz="5000" b="0" i="0" dirty="0">
                <a:solidFill>
                  <a:srgbClr val="202124"/>
                </a:solidFill>
                <a:effectLst/>
                <a:latin typeface="arial" panose="020B0604020202020204" pitchFamily="34" charset="0"/>
              </a:rPr>
              <a:t> चढ़ाकर, फिर पेट को हिलाकर नौलि क्रिया करके पानी को गुदा द्वारा बाहर निकाल देने को बस्ति क्रिया कहते हैं।</a:t>
            </a:r>
            <a:endParaRPr lang="en-US" sz="5000" b="0" i="0" dirty="0">
              <a:solidFill>
                <a:srgbClr val="FF0000"/>
              </a:solidFill>
              <a:effectLst/>
              <a:latin typeface="Arial" panose="020B0604020202020204" pitchFamily="34" charset="0"/>
            </a:endParaRPr>
          </a:p>
          <a:p>
            <a:pPr marL="0" indent="0" algn="l">
              <a:buNone/>
            </a:pPr>
            <a:endParaRPr lang="en-US" sz="3200" dirty="0">
              <a:solidFill>
                <a:srgbClr val="FF0000"/>
              </a:solidFill>
              <a:latin typeface="Arial" panose="020B0604020202020204" pitchFamily="34" charset="0"/>
            </a:endParaRPr>
          </a:p>
          <a:p>
            <a:endParaRPr lang="en-IN" dirty="0"/>
          </a:p>
        </p:txBody>
      </p:sp>
    </p:spTree>
    <p:extLst>
      <p:ext uri="{BB962C8B-B14F-4D97-AF65-F5344CB8AC3E}">
        <p14:creationId xmlns:p14="http://schemas.microsoft.com/office/powerpoint/2010/main" val="2661763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7439D-A07E-4EE9-B08C-05AEA0EB57B7}"/>
              </a:ext>
            </a:extLst>
          </p:cNvPr>
          <p:cNvSpPr>
            <a:spLocks noGrp="1"/>
          </p:cNvSpPr>
          <p:nvPr>
            <p:ph type="title"/>
          </p:nvPr>
        </p:nvSpPr>
        <p:spPr>
          <a:xfrm>
            <a:off x="838200" y="365125"/>
            <a:ext cx="10515600" cy="549275"/>
          </a:xfrm>
        </p:spPr>
        <p:txBody>
          <a:bodyPr>
            <a:normAutofit fontScale="90000"/>
          </a:bodyPr>
          <a:lstStyle/>
          <a:p>
            <a:r>
              <a:rPr lang="hi-IN" sz="4400" b="0" i="0" dirty="0">
                <a:solidFill>
                  <a:srgbClr val="FF0000"/>
                </a:solidFill>
                <a:effectLst/>
                <a:latin typeface="Arial" panose="020B0604020202020204" pitchFamily="34" charset="0"/>
              </a:rPr>
              <a:t>षट्कर्म वर्णन </a:t>
            </a:r>
            <a:endParaRPr lang="en-IN" dirty="0"/>
          </a:p>
        </p:txBody>
      </p:sp>
      <p:sp>
        <p:nvSpPr>
          <p:cNvPr id="3" name="Content Placeholder 2">
            <a:extLst>
              <a:ext uri="{FF2B5EF4-FFF2-40B4-BE49-F238E27FC236}">
                <a16:creationId xmlns:a16="http://schemas.microsoft.com/office/drawing/2014/main" id="{F28EB614-B6CF-4F12-841D-F43EDC1C4C05}"/>
              </a:ext>
            </a:extLst>
          </p:cNvPr>
          <p:cNvSpPr>
            <a:spLocks noGrp="1"/>
          </p:cNvSpPr>
          <p:nvPr>
            <p:ph sz="half" idx="1"/>
          </p:nvPr>
        </p:nvSpPr>
        <p:spPr>
          <a:xfrm>
            <a:off x="276225" y="914400"/>
            <a:ext cx="5133975" cy="5781675"/>
          </a:xfrm>
        </p:spPr>
        <p:txBody>
          <a:bodyPr>
            <a:normAutofit fontScale="32500" lnSpcReduction="20000"/>
          </a:bodyPr>
          <a:lstStyle/>
          <a:p>
            <a:pPr algn="l"/>
            <a:r>
              <a:rPr lang="en-US" sz="8000" dirty="0">
                <a:solidFill>
                  <a:srgbClr val="FF0000"/>
                </a:solidFill>
                <a:latin typeface="Arial" panose="020B0604020202020204" pitchFamily="34" charset="0"/>
              </a:rPr>
              <a:t>5</a:t>
            </a:r>
            <a:r>
              <a:rPr lang="en-US" sz="8000" b="0" i="0" dirty="0">
                <a:solidFill>
                  <a:srgbClr val="FF0000"/>
                </a:solidFill>
                <a:effectLst/>
                <a:latin typeface="Arial" panose="020B0604020202020204" pitchFamily="34" charset="0"/>
              </a:rPr>
              <a:t>.</a:t>
            </a:r>
            <a:r>
              <a:rPr lang="hi-IN" sz="9800" b="0" i="0" dirty="0">
                <a:solidFill>
                  <a:srgbClr val="FF0000"/>
                </a:solidFill>
                <a:effectLst/>
                <a:latin typeface="Arial" panose="020B0604020202020204" pitchFamily="34" charset="0"/>
              </a:rPr>
              <a:t>त्राटक</a:t>
            </a:r>
            <a:r>
              <a:rPr lang="hi-IN" sz="8000" b="0" i="0" dirty="0">
                <a:solidFill>
                  <a:srgbClr val="202122"/>
                </a:solidFill>
                <a:effectLst/>
                <a:latin typeface="Arial" panose="020B0604020202020204" pitchFamily="34" charset="0"/>
              </a:rPr>
              <a:t> :- </a:t>
            </a:r>
            <a:endParaRPr lang="en-US" sz="8000" b="0" i="0" dirty="0">
              <a:solidFill>
                <a:srgbClr val="202122"/>
              </a:solidFill>
              <a:effectLst/>
              <a:latin typeface="Arial" panose="020B0604020202020204" pitchFamily="34" charset="0"/>
            </a:endParaRPr>
          </a:p>
          <a:p>
            <a:pPr algn="l">
              <a:lnSpc>
                <a:spcPct val="170000"/>
              </a:lnSpc>
            </a:pPr>
            <a:r>
              <a:rPr lang="hi-IN" sz="5500" b="1" i="0" dirty="0">
                <a:solidFill>
                  <a:srgbClr val="202124"/>
                </a:solidFill>
                <a:effectLst/>
                <a:latin typeface="arial" panose="020B0604020202020204" pitchFamily="34" charset="0"/>
              </a:rPr>
              <a:t>त्राटक</a:t>
            </a:r>
            <a:r>
              <a:rPr lang="hi-IN" sz="5500" b="0" i="0" dirty="0">
                <a:solidFill>
                  <a:srgbClr val="202124"/>
                </a:solidFill>
                <a:effectLst/>
                <a:latin typeface="arial" panose="020B0604020202020204" pitchFamily="34" charset="0"/>
              </a:rPr>
              <a:t> का अर्थ है टकटकी। ऐसा माना जाता है कि जब हम किसी खास वस्तु पर अपनी निगारह टिकाते हैं, तो शरीर को हिलाए बिना ही मन स्थिर हो जाता है। कुल मिलाकर यह इधर-उधर भटकने वाले मन को एकाग्र और शांत करने का सबसे अच्छा तरीका है, जो आपकी नकारात्मक सोच का मुकाबला करने मास्तिष्क के काम करने की क्षमता में सुधार लिए जाना जाता है।</a:t>
            </a:r>
            <a:endParaRPr lang="en-US" sz="5500" b="0" i="0" dirty="0">
              <a:solidFill>
                <a:srgbClr val="202124"/>
              </a:solidFill>
              <a:effectLst/>
              <a:latin typeface="arial" panose="020B0604020202020204" pitchFamily="34" charset="0"/>
            </a:endParaRPr>
          </a:p>
          <a:p>
            <a:pPr algn="l">
              <a:lnSpc>
                <a:spcPct val="170000"/>
              </a:lnSpc>
            </a:pPr>
            <a:r>
              <a:rPr lang="hi-IN" sz="5500" b="0" i="0" dirty="0">
                <a:solidFill>
                  <a:srgbClr val="202122"/>
                </a:solidFill>
                <a:effectLst/>
                <a:latin typeface="Arial" panose="020B0604020202020204" pitchFamily="34" charset="0"/>
              </a:rPr>
              <a:t>त्राटक के अन्य विभाग नहीं किये गए हैं । वैसे इसके तीन भाग होते हैं लेकिन वह अन्य योगियों के द्वारा कहे गए हैं ।</a:t>
            </a:r>
          </a:p>
          <a:p>
            <a:endParaRPr lang="en-IN" dirty="0"/>
          </a:p>
        </p:txBody>
      </p:sp>
      <p:sp>
        <p:nvSpPr>
          <p:cNvPr id="4" name="Content Placeholder 3">
            <a:extLst>
              <a:ext uri="{FF2B5EF4-FFF2-40B4-BE49-F238E27FC236}">
                <a16:creationId xmlns:a16="http://schemas.microsoft.com/office/drawing/2014/main" id="{16CBE72D-26DF-41EE-8C9B-01DEADFB8583}"/>
              </a:ext>
            </a:extLst>
          </p:cNvPr>
          <p:cNvSpPr>
            <a:spLocks noGrp="1"/>
          </p:cNvSpPr>
          <p:nvPr>
            <p:ph sz="half" idx="2"/>
          </p:nvPr>
        </p:nvSpPr>
        <p:spPr>
          <a:xfrm>
            <a:off x="6172200" y="504825"/>
            <a:ext cx="5286375" cy="6191250"/>
          </a:xfrm>
        </p:spPr>
        <p:txBody>
          <a:bodyPr>
            <a:normAutofit fontScale="32500" lnSpcReduction="20000"/>
          </a:bodyPr>
          <a:lstStyle/>
          <a:p>
            <a:pPr algn="l">
              <a:lnSpc>
                <a:spcPct val="170000"/>
              </a:lnSpc>
            </a:pPr>
            <a:r>
              <a:rPr lang="en-US" sz="7000" dirty="0">
                <a:solidFill>
                  <a:srgbClr val="FF0000"/>
                </a:solidFill>
                <a:latin typeface="Arial" panose="020B0604020202020204" pitchFamily="34" charset="0"/>
              </a:rPr>
              <a:t>6</a:t>
            </a:r>
            <a:r>
              <a:rPr lang="en-US" sz="7000" b="0" i="0" dirty="0">
                <a:solidFill>
                  <a:srgbClr val="FF0000"/>
                </a:solidFill>
                <a:effectLst/>
                <a:latin typeface="Arial" panose="020B0604020202020204" pitchFamily="34" charset="0"/>
              </a:rPr>
              <a:t>.</a:t>
            </a:r>
            <a:r>
              <a:rPr lang="hi-IN" sz="8600" b="0" i="0" dirty="0">
                <a:solidFill>
                  <a:srgbClr val="FF0000"/>
                </a:solidFill>
                <a:effectLst/>
                <a:latin typeface="Arial" panose="020B0604020202020204" pitchFamily="34" charset="0"/>
              </a:rPr>
              <a:t>कपालभाति</a:t>
            </a:r>
            <a:r>
              <a:rPr lang="hi-IN" sz="7000" b="0" i="0" dirty="0">
                <a:solidFill>
                  <a:srgbClr val="202122"/>
                </a:solidFill>
                <a:effectLst/>
                <a:latin typeface="Arial" panose="020B0604020202020204" pitchFamily="34" charset="0"/>
              </a:rPr>
              <a:t> :- </a:t>
            </a:r>
            <a:endParaRPr lang="en-US" sz="7000" b="0" i="0" dirty="0">
              <a:solidFill>
                <a:srgbClr val="202122"/>
              </a:solidFill>
              <a:effectLst/>
              <a:latin typeface="Arial" panose="020B0604020202020204" pitchFamily="34" charset="0"/>
            </a:endParaRPr>
          </a:p>
          <a:p>
            <a:pPr algn="l">
              <a:lnSpc>
                <a:spcPct val="170000"/>
              </a:lnSpc>
            </a:pPr>
            <a:r>
              <a:rPr lang="hi-IN" sz="5500" b="1" i="0" dirty="0">
                <a:solidFill>
                  <a:srgbClr val="202124"/>
                </a:solidFill>
                <a:effectLst/>
                <a:latin typeface="arial" panose="020B0604020202020204" pitchFamily="34" charset="0"/>
              </a:rPr>
              <a:t>कपालभाति योग में</a:t>
            </a:r>
            <a:r>
              <a:rPr lang="hi-IN" sz="5500" b="0" i="0" dirty="0">
                <a:solidFill>
                  <a:srgbClr val="202124"/>
                </a:solidFill>
                <a:effectLst/>
                <a:latin typeface="arial" panose="020B0604020202020204" pitchFamily="34" charset="0"/>
              </a:rPr>
              <a:t> षट्कर्म (हठ </a:t>
            </a:r>
            <a:r>
              <a:rPr lang="hi-IN" sz="5500" b="1" i="0" dirty="0">
                <a:solidFill>
                  <a:srgbClr val="202124"/>
                </a:solidFill>
                <a:effectLst/>
                <a:latin typeface="arial" panose="020B0604020202020204" pitchFamily="34" charset="0"/>
              </a:rPr>
              <a:t>योग</a:t>
            </a:r>
            <a:r>
              <a:rPr lang="hi-IN" sz="5500" b="0" i="0" dirty="0">
                <a:solidFill>
                  <a:srgbClr val="202124"/>
                </a:solidFill>
                <a:effectLst/>
                <a:latin typeface="arial" panose="020B0604020202020204" pitchFamily="34" charset="0"/>
              </a:rPr>
              <a:t>) की एक विधि (क्रिया) है। संस्कृत </a:t>
            </a:r>
            <a:r>
              <a:rPr lang="hi-IN" sz="5500" b="1" i="0" dirty="0">
                <a:solidFill>
                  <a:srgbClr val="202124"/>
                </a:solidFill>
                <a:effectLst/>
                <a:latin typeface="arial" panose="020B0604020202020204" pitchFamily="34" charset="0"/>
              </a:rPr>
              <a:t>में</a:t>
            </a:r>
            <a:r>
              <a:rPr lang="hi-IN" sz="5500" b="0" i="0" dirty="0">
                <a:solidFill>
                  <a:srgbClr val="202124"/>
                </a:solidFill>
                <a:effectLst/>
                <a:latin typeface="arial" panose="020B0604020202020204" pitchFamily="34" charset="0"/>
              </a:rPr>
              <a:t> कपाल का अर्थ होता है माथा या ललाट और भाति का अर्थ है तेज। इस प्राणायाम का नियमित अभ्यास करने से मुख पर आंतरिक प्रभा (चमक) से उत्पन्न तेज रहता है। कपाल भाति बहुत ऊर्जावान उच्च उदर श्वास व्यायाम है।</a:t>
            </a:r>
            <a:endParaRPr lang="en-US" sz="5500" b="0" i="0" dirty="0">
              <a:solidFill>
                <a:srgbClr val="202124"/>
              </a:solidFill>
              <a:effectLst/>
              <a:latin typeface="arial" panose="020B0604020202020204" pitchFamily="34" charset="0"/>
            </a:endParaRPr>
          </a:p>
          <a:p>
            <a:pPr algn="l">
              <a:lnSpc>
                <a:spcPct val="170000"/>
              </a:lnSpc>
            </a:pPr>
            <a:r>
              <a:rPr lang="hi-IN" sz="5500" b="0" i="0" dirty="0">
                <a:solidFill>
                  <a:srgbClr val="202122"/>
                </a:solidFill>
                <a:effectLst/>
                <a:latin typeface="Arial" panose="020B0604020202020204" pitchFamily="34" charset="0"/>
              </a:rPr>
              <a:t>कपालभाति के तीन भाग होते हैं –</a:t>
            </a:r>
          </a:p>
          <a:p>
            <a:pPr algn="l">
              <a:lnSpc>
                <a:spcPct val="170000"/>
              </a:lnSpc>
            </a:pPr>
            <a:r>
              <a:rPr lang="hi-IN" sz="5500" b="0" i="0" dirty="0">
                <a:solidFill>
                  <a:srgbClr val="202122"/>
                </a:solidFill>
                <a:effectLst/>
                <a:latin typeface="Arial" panose="020B0604020202020204" pitchFamily="34" charset="0"/>
              </a:rPr>
              <a:t>वातक्रम कपालभाति</a:t>
            </a:r>
          </a:p>
          <a:p>
            <a:pPr algn="l">
              <a:lnSpc>
                <a:spcPct val="170000"/>
              </a:lnSpc>
            </a:pPr>
            <a:r>
              <a:rPr lang="hi-IN" sz="5500" b="0" i="0" dirty="0">
                <a:solidFill>
                  <a:srgbClr val="202122"/>
                </a:solidFill>
                <a:effectLst/>
                <a:latin typeface="Arial" panose="020B0604020202020204" pitchFamily="34" charset="0"/>
              </a:rPr>
              <a:t>व्युत्क्रम कपालभाति</a:t>
            </a:r>
          </a:p>
          <a:p>
            <a:pPr algn="l">
              <a:lnSpc>
                <a:spcPct val="170000"/>
              </a:lnSpc>
            </a:pPr>
            <a:r>
              <a:rPr lang="hi-IN" sz="5500" b="0" i="0" dirty="0">
                <a:solidFill>
                  <a:srgbClr val="202122"/>
                </a:solidFill>
                <a:effectLst/>
                <a:latin typeface="Arial" panose="020B0604020202020204" pitchFamily="34" charset="0"/>
              </a:rPr>
              <a:t>शीतक्रम कपालभाति ।</a:t>
            </a:r>
          </a:p>
          <a:p>
            <a:endParaRPr lang="en-IN" dirty="0"/>
          </a:p>
        </p:txBody>
      </p:sp>
    </p:spTree>
    <p:extLst>
      <p:ext uri="{BB962C8B-B14F-4D97-AF65-F5344CB8AC3E}">
        <p14:creationId xmlns:p14="http://schemas.microsoft.com/office/powerpoint/2010/main" val="108023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AC110-0A53-4C7B-8C63-C657BB37EC4F}"/>
              </a:ext>
            </a:extLst>
          </p:cNvPr>
          <p:cNvSpPr>
            <a:spLocks noGrp="1"/>
          </p:cNvSpPr>
          <p:nvPr>
            <p:ph type="title"/>
          </p:nvPr>
        </p:nvSpPr>
        <p:spPr>
          <a:xfrm>
            <a:off x="123825" y="365126"/>
            <a:ext cx="4695825" cy="844550"/>
          </a:xfrm>
        </p:spPr>
        <p:txBody>
          <a:bodyPr/>
          <a:lstStyle/>
          <a:p>
            <a:r>
              <a:rPr lang="en-US" b="0" i="0" dirty="0">
                <a:solidFill>
                  <a:srgbClr val="FF0000"/>
                </a:solidFill>
                <a:effectLst/>
                <a:latin typeface="Arial" panose="020B0604020202020204" pitchFamily="34" charset="0"/>
              </a:rPr>
              <a:t> </a:t>
            </a:r>
            <a:r>
              <a:rPr lang="hi-IN" sz="4000" b="0" i="0" dirty="0">
                <a:solidFill>
                  <a:srgbClr val="FF0000"/>
                </a:solidFill>
                <a:effectLst/>
                <a:latin typeface="Arial" panose="020B0604020202020204" pitchFamily="34" charset="0"/>
              </a:rPr>
              <a:t>द्वितीय अध्याय</a:t>
            </a:r>
            <a:endParaRPr lang="en-IN" dirty="0"/>
          </a:p>
        </p:txBody>
      </p:sp>
      <p:sp>
        <p:nvSpPr>
          <p:cNvPr id="3" name="Content Placeholder 2">
            <a:extLst>
              <a:ext uri="{FF2B5EF4-FFF2-40B4-BE49-F238E27FC236}">
                <a16:creationId xmlns:a16="http://schemas.microsoft.com/office/drawing/2014/main" id="{7AC50EB6-FAE6-4449-B138-89105AC6D29E}"/>
              </a:ext>
            </a:extLst>
          </p:cNvPr>
          <p:cNvSpPr>
            <a:spLocks noGrp="1"/>
          </p:cNvSpPr>
          <p:nvPr>
            <p:ph sz="half" idx="1"/>
          </p:nvPr>
        </p:nvSpPr>
        <p:spPr>
          <a:xfrm>
            <a:off x="0" y="1209676"/>
            <a:ext cx="4443413" cy="5524499"/>
          </a:xfrm>
        </p:spPr>
        <p:txBody>
          <a:bodyPr>
            <a:normAutofit fontScale="40000" lnSpcReduction="20000"/>
          </a:bodyPr>
          <a:lstStyle/>
          <a:p>
            <a:endParaRPr lang="en-US" b="0" i="0" dirty="0">
              <a:solidFill>
                <a:srgbClr val="202122"/>
              </a:solidFill>
              <a:effectLst/>
              <a:latin typeface="Arial" panose="020B0604020202020204" pitchFamily="34" charset="0"/>
            </a:endParaRPr>
          </a:p>
          <a:p>
            <a:pPr algn="just">
              <a:lnSpc>
                <a:spcPct val="120000"/>
              </a:lnSpc>
            </a:pPr>
            <a:r>
              <a:rPr lang="hi-IN" sz="4400" dirty="0"/>
              <a:t>घेरंड संहिता में आसन का वर्णन द्वितीय अध्याय में आता है। घेरंड ऋषि बताते हैं कि इस ब्रह्मांड में जितने भी प्रकार के जीव जंतु हैं उतनी ही आसनों की संख्या है। इस प्रकार 8400000 आसनों माने गए हैं </a:t>
            </a:r>
            <a:r>
              <a:rPr lang="en-US" sz="4400" dirty="0"/>
              <a:t>, </a:t>
            </a:r>
            <a:r>
              <a:rPr lang="hi-IN" sz="4400" dirty="0"/>
              <a:t>परंतु उनमें से 84 आसन ही मुख्य आसन की श्रेणी में रखे गए हैं। इसमें भी 32 आसनों को विशेष श्रेणी में रखा गया है। </a:t>
            </a:r>
            <a:endParaRPr lang="en-US" sz="4400" dirty="0"/>
          </a:p>
          <a:p>
            <a:pPr algn="just">
              <a:lnSpc>
                <a:spcPct val="120000"/>
              </a:lnSpc>
            </a:pPr>
            <a:r>
              <a:rPr lang="hi-IN" sz="4400" dirty="0"/>
              <a:t>आसनों का मुख्य उद्देश्य है शरीर के विभिन्न अंगों को दृढ़ या शक्तिशाली बनाना ।</a:t>
            </a:r>
            <a:r>
              <a:rPr lang="en-US" sz="4400" dirty="0"/>
              <a:t> </a:t>
            </a:r>
            <a:r>
              <a:rPr lang="hi-IN" sz="4400" b="0" i="0" dirty="0">
                <a:solidFill>
                  <a:srgbClr val="202122"/>
                </a:solidFill>
                <a:effectLst/>
                <a:latin typeface="Arial" panose="020B0604020202020204" pitchFamily="34" charset="0"/>
              </a:rPr>
              <a:t>महर्षि घेरण्ड ने सिंहासन को सभी व्याधियों </a:t>
            </a:r>
            <a:endParaRPr lang="en-US" sz="4400" b="0" i="0" dirty="0">
              <a:solidFill>
                <a:srgbClr val="202122"/>
              </a:solidFill>
              <a:effectLst/>
              <a:latin typeface="Arial" panose="020B0604020202020204" pitchFamily="34" charset="0"/>
            </a:endParaRPr>
          </a:p>
          <a:p>
            <a:pPr algn="just">
              <a:lnSpc>
                <a:spcPct val="120000"/>
              </a:lnSpc>
            </a:pPr>
            <a:r>
              <a:rPr lang="hi-IN" sz="4400" b="0" i="0" dirty="0">
                <a:solidFill>
                  <a:srgbClr val="202122"/>
                </a:solidFill>
                <a:effectLst/>
                <a:latin typeface="Arial" panose="020B0604020202020204" pitchFamily="34" charset="0"/>
              </a:rPr>
              <a:t>( रोगों ) को समाप्त करने वाला आसन माना है ।</a:t>
            </a:r>
            <a:endParaRPr lang="en-US" sz="4400" b="0" i="0" dirty="0">
              <a:solidFill>
                <a:srgbClr val="202122"/>
              </a:solidFill>
              <a:effectLst/>
              <a:latin typeface="Arial" panose="020B0604020202020204" pitchFamily="34" charset="0"/>
            </a:endParaRPr>
          </a:p>
          <a:p>
            <a:pPr algn="just">
              <a:lnSpc>
                <a:spcPct val="120000"/>
              </a:lnSpc>
            </a:pPr>
            <a:endParaRPr lang="en-IN" sz="4400" dirty="0"/>
          </a:p>
        </p:txBody>
      </p:sp>
      <p:sp>
        <p:nvSpPr>
          <p:cNvPr id="4" name="Content Placeholder 3">
            <a:extLst>
              <a:ext uri="{FF2B5EF4-FFF2-40B4-BE49-F238E27FC236}">
                <a16:creationId xmlns:a16="http://schemas.microsoft.com/office/drawing/2014/main" id="{A7A7F190-F1AE-4036-9430-267DBDFDCC97}"/>
              </a:ext>
            </a:extLst>
          </p:cNvPr>
          <p:cNvSpPr>
            <a:spLocks noGrp="1"/>
          </p:cNvSpPr>
          <p:nvPr>
            <p:ph sz="half" idx="2"/>
          </p:nvPr>
        </p:nvSpPr>
        <p:spPr>
          <a:xfrm>
            <a:off x="4819651" y="365126"/>
            <a:ext cx="7058024" cy="6492874"/>
          </a:xfrm>
        </p:spPr>
        <p:txBody>
          <a:bodyPr>
            <a:noAutofit/>
          </a:bodyPr>
          <a:lstStyle/>
          <a:p>
            <a:pPr algn="just">
              <a:lnSpc>
                <a:spcPct val="170000"/>
              </a:lnSpc>
            </a:pPr>
            <a:r>
              <a:rPr lang="hi-IN" dirty="0"/>
              <a:t>आसनों को मुख्यतः तीन भागों में या श्रेणी में बांटा गया है</a:t>
            </a:r>
            <a:endParaRPr lang="en-US" dirty="0"/>
          </a:p>
          <a:p>
            <a:pPr algn="just">
              <a:lnSpc>
                <a:spcPct val="170000"/>
              </a:lnSpc>
            </a:pPr>
            <a:r>
              <a:rPr lang="hi-IN" dirty="0"/>
              <a:t> </a:t>
            </a:r>
            <a:r>
              <a:rPr lang="hi-IN" dirty="0">
                <a:solidFill>
                  <a:srgbClr val="FF0000"/>
                </a:solidFill>
              </a:rPr>
              <a:t>१. ध्यानात्मक आसन </a:t>
            </a:r>
            <a:r>
              <a:rPr lang="en-US" dirty="0">
                <a:solidFill>
                  <a:srgbClr val="FF0000"/>
                </a:solidFill>
              </a:rPr>
              <a:t>:</a:t>
            </a:r>
            <a:r>
              <a:rPr lang="hi-IN" dirty="0"/>
              <a:t>इन आसनों में हम स्थिर बैठकर ध्यान मुद्रा में आकर आसन करते हैं।</a:t>
            </a:r>
            <a:r>
              <a:rPr lang="hi-IN" dirty="0">
                <a:solidFill>
                  <a:srgbClr val="FF0000"/>
                </a:solidFill>
              </a:rPr>
              <a:t>उदाहरण</a:t>
            </a:r>
            <a:r>
              <a:rPr lang="hi-IN" dirty="0"/>
              <a:t> </a:t>
            </a:r>
            <a:r>
              <a:rPr lang="en-US" dirty="0"/>
              <a:t>: </a:t>
            </a:r>
            <a:r>
              <a:rPr lang="hi-IN" dirty="0"/>
              <a:t>सुख आसन</a:t>
            </a:r>
            <a:r>
              <a:rPr lang="en-US" dirty="0"/>
              <a:t>,</a:t>
            </a:r>
            <a:r>
              <a:rPr lang="hi-IN" dirty="0"/>
              <a:t> वज्रासन</a:t>
            </a:r>
            <a:r>
              <a:rPr lang="en-US" dirty="0"/>
              <a:t>,</a:t>
            </a:r>
            <a:r>
              <a:rPr lang="hi-IN" dirty="0"/>
              <a:t> सिद्धासन </a:t>
            </a:r>
            <a:r>
              <a:rPr lang="en-US" dirty="0"/>
              <a:t>,</a:t>
            </a:r>
            <a:r>
              <a:rPr lang="hi-IN" dirty="0"/>
              <a:t>योगासन,</a:t>
            </a:r>
            <a:endParaRPr lang="en-US" dirty="0"/>
          </a:p>
          <a:p>
            <a:pPr algn="just">
              <a:lnSpc>
                <a:spcPct val="170000"/>
              </a:lnSpc>
            </a:pPr>
            <a:r>
              <a:rPr lang="hi-IN" dirty="0">
                <a:solidFill>
                  <a:srgbClr val="FF0000"/>
                </a:solidFill>
              </a:rPr>
              <a:t>२. समवर्धात्मक आसन</a:t>
            </a:r>
            <a:r>
              <a:rPr lang="en-US" dirty="0">
                <a:solidFill>
                  <a:srgbClr val="FF0000"/>
                </a:solidFill>
              </a:rPr>
              <a:t> :</a:t>
            </a:r>
            <a:r>
              <a:rPr lang="hi-IN" dirty="0"/>
              <a:t>इस आसनों में शरीर को खींचा जाता</a:t>
            </a:r>
            <a:r>
              <a:rPr lang="en-US" dirty="0"/>
              <a:t> </a:t>
            </a:r>
            <a:r>
              <a:rPr lang="hi-IN" dirty="0"/>
              <a:t>है या शरीर की मांसपेशियों को खींचा जाए उन आसनों</a:t>
            </a:r>
            <a:r>
              <a:rPr lang="en-US" dirty="0"/>
              <a:t> </a:t>
            </a:r>
            <a:r>
              <a:rPr lang="hi-IN" dirty="0"/>
              <a:t>को कहा जाता</a:t>
            </a:r>
            <a:r>
              <a:rPr lang="hi-IN" dirty="0">
                <a:solidFill>
                  <a:srgbClr val="FF0000"/>
                </a:solidFill>
              </a:rPr>
              <a:t> </a:t>
            </a:r>
            <a:r>
              <a:rPr lang="hi-IN" dirty="0"/>
              <a:t>समवर्धात्मक आसन</a:t>
            </a:r>
            <a:r>
              <a:rPr lang="en-US" dirty="0"/>
              <a:t> </a:t>
            </a:r>
            <a:r>
              <a:rPr lang="hi-IN" dirty="0"/>
              <a:t>। सबसे ज्यादा संख्या के आसन इसी श्रेणी में पाए जाते हैं</a:t>
            </a:r>
            <a:r>
              <a:rPr lang="en-US" dirty="0"/>
              <a:t>,</a:t>
            </a:r>
            <a:r>
              <a:rPr lang="hi-IN" dirty="0"/>
              <a:t> जैसे मयूरासन, चक्रासन</a:t>
            </a:r>
            <a:r>
              <a:rPr lang="en-US" dirty="0"/>
              <a:t>,</a:t>
            </a:r>
            <a:r>
              <a:rPr lang="hi-IN" dirty="0"/>
              <a:t> पश्चिमोत्तानासन </a:t>
            </a:r>
            <a:r>
              <a:rPr lang="en-US" dirty="0"/>
              <a:t>,</a:t>
            </a:r>
            <a:r>
              <a:rPr lang="hi-IN" dirty="0"/>
              <a:t>अर्धमत्स्येंद्रासन</a:t>
            </a:r>
            <a:r>
              <a:rPr lang="en-US" dirty="0"/>
              <a:t>,</a:t>
            </a:r>
            <a:r>
              <a:rPr lang="hi-IN" dirty="0"/>
              <a:t> धनुरासन आदि।</a:t>
            </a:r>
            <a:endParaRPr lang="en-US" dirty="0"/>
          </a:p>
          <a:p>
            <a:pPr marL="0" indent="0" algn="just">
              <a:lnSpc>
                <a:spcPct val="170000"/>
              </a:lnSpc>
              <a:buNone/>
            </a:pPr>
            <a:r>
              <a:rPr lang="hi-IN" dirty="0">
                <a:solidFill>
                  <a:srgbClr val="FF0000"/>
                </a:solidFill>
              </a:rPr>
              <a:t>३. विश्रामात्मक आसन </a:t>
            </a:r>
            <a:r>
              <a:rPr lang="en-US" dirty="0">
                <a:solidFill>
                  <a:srgbClr val="FF0000"/>
                </a:solidFill>
              </a:rPr>
              <a:t>:</a:t>
            </a:r>
            <a:r>
              <a:rPr lang="hi-IN" dirty="0"/>
              <a:t>इस प्रकार की श्रेणी में </a:t>
            </a:r>
            <a:r>
              <a:rPr lang="hi-IN" b="0" i="0" dirty="0">
                <a:solidFill>
                  <a:srgbClr val="202122"/>
                </a:solidFill>
                <a:effectLst/>
                <a:latin typeface="Arial" panose="020B0604020202020204" pitchFamily="34" charset="0"/>
              </a:rPr>
              <a:t>व</a:t>
            </a:r>
            <a:r>
              <a:rPr lang="hi-IN" dirty="0"/>
              <a:t>ह</a:t>
            </a:r>
            <a:r>
              <a:rPr lang="en-US" dirty="0"/>
              <a:t> </a:t>
            </a:r>
            <a:r>
              <a:rPr lang="hi-IN" dirty="0"/>
              <a:t>आसन</a:t>
            </a:r>
            <a:r>
              <a:rPr lang="hi-IN" dirty="0">
                <a:solidFill>
                  <a:srgbClr val="FF0000"/>
                </a:solidFill>
              </a:rPr>
              <a:t> </a:t>
            </a:r>
            <a:r>
              <a:rPr lang="hi-IN" dirty="0"/>
              <a:t>आते हैं जिसमें व्यक्ति अपने शरीर को विश्राम की अवस्था में लाकर </a:t>
            </a:r>
            <a:r>
              <a:rPr lang="en-US" dirty="0"/>
              <a:t>/ </a:t>
            </a:r>
            <a:r>
              <a:rPr lang="hi-IN" dirty="0"/>
              <a:t>शिथिल अवस्था में लाकर आसनों को करता है</a:t>
            </a:r>
            <a:r>
              <a:rPr lang="hi-IN" b="0" i="0" dirty="0">
                <a:solidFill>
                  <a:srgbClr val="202122"/>
                </a:solidFill>
                <a:effectLst/>
                <a:latin typeface="Arial" panose="020B0604020202020204" pitchFamily="34" charset="0"/>
              </a:rPr>
              <a:t>।</a:t>
            </a:r>
            <a:endParaRPr lang="en-US" b="0" i="0" dirty="0">
              <a:solidFill>
                <a:srgbClr val="202122"/>
              </a:solidFill>
              <a:effectLst/>
              <a:latin typeface="Arial" panose="020B0604020202020204" pitchFamily="34" charset="0"/>
            </a:endParaRPr>
          </a:p>
          <a:p>
            <a:pPr marL="0" indent="0" algn="just">
              <a:lnSpc>
                <a:spcPct val="170000"/>
              </a:lnSpc>
              <a:buNone/>
            </a:pPr>
            <a:r>
              <a:rPr lang="hi-IN" dirty="0"/>
              <a:t> जैसे शवासन </a:t>
            </a:r>
            <a:r>
              <a:rPr lang="en-US" dirty="0"/>
              <a:t>,</a:t>
            </a:r>
            <a:r>
              <a:rPr lang="hi-IN" dirty="0"/>
              <a:t>मकरासन</a:t>
            </a:r>
            <a:endParaRPr lang="en-IN" dirty="0"/>
          </a:p>
        </p:txBody>
      </p:sp>
    </p:spTree>
    <p:extLst>
      <p:ext uri="{BB962C8B-B14F-4D97-AF65-F5344CB8AC3E}">
        <p14:creationId xmlns:p14="http://schemas.microsoft.com/office/powerpoint/2010/main" val="40825011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270</TotalTime>
  <Words>1163</Words>
  <Application>Microsoft Office PowerPoint</Application>
  <PresentationFormat>Widescreen</PresentationFormat>
  <Paragraphs>92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vt:lpstr>
      <vt:lpstr>Trebuchet MS</vt:lpstr>
      <vt:lpstr>Wingdings 3</vt:lpstr>
      <vt:lpstr>Facet</vt:lpstr>
      <vt:lpstr>घेरण्ड संहिता </vt:lpstr>
      <vt:lpstr>प्रस्तावना</vt:lpstr>
      <vt:lpstr>घेरण्डसंहिता ग्रन्थ का परिचय </vt:lpstr>
      <vt:lpstr>सप्त साधन / अध्याय</vt:lpstr>
      <vt:lpstr>प्रथम अध्याय  षट्कर्म = शोधन </vt:lpstr>
      <vt:lpstr>षट्कर्म वर्णन  </vt:lpstr>
      <vt:lpstr>षट्कर्म वर्णन </vt:lpstr>
      <vt:lpstr>षट्कर्म वर्णन </vt:lpstr>
      <vt:lpstr> द्वितीय अध्याय</vt:lpstr>
      <vt:lpstr>तृतीय अध्याय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priti pandey</dc:creator>
  <cp:lastModifiedBy>priti pandey</cp:lastModifiedBy>
  <cp:revision>4</cp:revision>
  <dcterms:created xsi:type="dcterms:W3CDTF">2022-03-03T13:45:43Z</dcterms:created>
  <dcterms:modified xsi:type="dcterms:W3CDTF">2022-03-04T15:23:02Z</dcterms:modified>
</cp:coreProperties>
</file>