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5"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A80EF-200A-4095-A316-0360843AD0F5}" type="datetimeFigureOut">
              <a:rPr lang="en-US" smtClean="0"/>
              <a:pPr/>
              <a:t>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8A442-4E9E-4B2D-A121-0A51E119BC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88A442-4E9E-4B2D-A121-0A51E119BC4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253BEE-629D-4252-872F-F83547BFB667}"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53BEE-629D-4252-872F-F83547BFB667}"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53BEE-629D-4252-872F-F83547BFB667}"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53BEE-629D-4252-872F-F83547BFB667}"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53BEE-629D-4252-872F-F83547BFB667}"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253BEE-629D-4252-872F-F83547BFB667}" type="datetimeFigureOut">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253BEE-629D-4252-872F-F83547BFB667}" type="datetimeFigureOut">
              <a:rPr lang="en-US" smtClean="0"/>
              <a:pPr/>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253BEE-629D-4252-872F-F83547BFB667}" type="datetimeFigureOut">
              <a:rPr lang="en-US" smtClean="0"/>
              <a:pPr/>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53BEE-629D-4252-872F-F83547BFB667}" type="datetimeFigureOut">
              <a:rPr lang="en-US" smtClean="0"/>
              <a:pPr/>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53BEE-629D-4252-872F-F83547BFB667}" type="datetimeFigureOut">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53BEE-629D-4252-872F-F83547BFB667}" type="datetimeFigureOut">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561B0-0781-467D-8619-614B532160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8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53BEE-629D-4252-872F-F83547BFB667}" type="datetimeFigureOut">
              <a:rPr lang="en-US" smtClean="0"/>
              <a:pPr/>
              <a:t>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561B0-0781-467D-8619-614B532160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2209800" y="685800"/>
            <a:ext cx="4114800" cy="584775"/>
          </a:xfrm>
          <a:prstGeom prst="rect">
            <a:avLst/>
          </a:prstGeom>
          <a:solidFill>
            <a:srgbClr val="92D050"/>
          </a:solidFill>
        </p:spPr>
        <p:txBody>
          <a:bodyPr wrap="square" rtlCol="0">
            <a:spAutoFit/>
          </a:bodyPr>
          <a:lstStyle/>
          <a:p>
            <a:pPr algn="ctr"/>
            <a:r>
              <a:rPr lang="en-US" sz="3200" b="1" u="sng" dirty="0">
                <a:solidFill>
                  <a:srgbClr val="FF0000"/>
                </a:solidFill>
                <a:latin typeface="Algerian" pitchFamily="82" charset="0"/>
              </a:rPr>
              <a:t>Course Name:</a:t>
            </a:r>
          </a:p>
        </p:txBody>
      </p:sp>
      <p:sp>
        <p:nvSpPr>
          <p:cNvPr id="4" name="TextBox 3"/>
          <p:cNvSpPr txBox="1"/>
          <p:nvPr/>
        </p:nvSpPr>
        <p:spPr>
          <a:xfrm>
            <a:off x="609600" y="2438400"/>
            <a:ext cx="8307395" cy="1569660"/>
          </a:xfrm>
          <a:prstGeom prst="rect">
            <a:avLst/>
          </a:prstGeom>
          <a:noFill/>
        </p:spPr>
        <p:txBody>
          <a:bodyPr wrap="square" rtlCol="0">
            <a:spAutoFit/>
          </a:bodyPr>
          <a:lstStyle/>
          <a:p>
            <a:pPr algn="ctr"/>
            <a:r>
              <a:rPr lang="fr-FR" sz="3200" b="1" dirty="0">
                <a:solidFill>
                  <a:srgbClr val="002060"/>
                </a:solidFill>
              </a:rPr>
              <a:t>Computer </a:t>
            </a:r>
            <a:r>
              <a:rPr lang="fr-FR" sz="3200" b="1" dirty="0" err="1">
                <a:solidFill>
                  <a:srgbClr val="002060"/>
                </a:solidFill>
              </a:rPr>
              <a:t>Graphics</a:t>
            </a:r>
            <a:r>
              <a:rPr lang="fr-FR" sz="3200" b="1" dirty="0">
                <a:solidFill>
                  <a:srgbClr val="002060"/>
                </a:solidFill>
              </a:rPr>
              <a:t> &amp; </a:t>
            </a:r>
            <a:r>
              <a:rPr lang="fr-FR" sz="3200" b="1" dirty="0" err="1">
                <a:solidFill>
                  <a:srgbClr val="002060"/>
                </a:solidFill>
              </a:rPr>
              <a:t>Multimedia</a:t>
            </a:r>
            <a:r>
              <a:rPr lang="fr-FR" sz="3200" b="1" dirty="0">
                <a:solidFill>
                  <a:srgbClr val="002060"/>
                </a:solidFill>
              </a:rPr>
              <a:t> Applications Course Code: BCA401N</a:t>
            </a:r>
          </a:p>
          <a:p>
            <a:pPr algn="ctr"/>
            <a:r>
              <a:rPr lang="en-US" sz="3200" b="1" dirty="0">
                <a:solidFill>
                  <a:srgbClr val="002060"/>
                </a:solidFill>
              </a:rPr>
              <a:t>Unit-I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43000" y="381000"/>
            <a:ext cx="6934200" cy="523220"/>
          </a:xfrm>
          <a:prstGeom prst="rect">
            <a:avLst/>
          </a:prstGeom>
          <a:solidFill>
            <a:srgbClr val="92D050"/>
          </a:solidFill>
        </p:spPr>
        <p:txBody>
          <a:bodyPr wrap="square" rtlCol="0">
            <a:spAutoFit/>
          </a:bodyPr>
          <a:lstStyle/>
          <a:p>
            <a:pPr algn="ctr"/>
            <a:r>
              <a:rPr lang="en-US" sz="2800" u="sng" dirty="0">
                <a:solidFill>
                  <a:srgbClr val="FF0000"/>
                </a:solidFill>
                <a:latin typeface="Algerian" pitchFamily="82" charset="0"/>
              </a:rPr>
              <a:t>Interactive and Passive Graphics</a:t>
            </a:r>
          </a:p>
        </p:txBody>
      </p:sp>
      <p:sp>
        <p:nvSpPr>
          <p:cNvPr id="3" name="TextBox 2"/>
          <p:cNvSpPr txBox="1"/>
          <p:nvPr/>
        </p:nvSpPr>
        <p:spPr>
          <a:xfrm>
            <a:off x="457200" y="1219201"/>
            <a:ext cx="8382000" cy="5632311"/>
          </a:xfrm>
          <a:prstGeom prst="rect">
            <a:avLst/>
          </a:prstGeom>
          <a:noFill/>
        </p:spPr>
        <p:txBody>
          <a:bodyPr wrap="square" rtlCol="0">
            <a:spAutoFit/>
          </a:bodyPr>
          <a:lstStyle/>
          <a:p>
            <a:pPr marL="457200" indent="-457200">
              <a:buAutoNum type="alphaLcParenBoth"/>
            </a:pPr>
            <a:r>
              <a:rPr lang="en-US" sz="2000" b="1" u="sng" dirty="0"/>
              <a:t>Non-Interactive or Passive Computer Graphics</a:t>
            </a:r>
            <a:r>
              <a:rPr lang="en-US" sz="2000" b="1" i="1" u="sng" dirty="0">
                <a:solidFill>
                  <a:srgbClr val="002060"/>
                </a:solidFill>
              </a:rPr>
              <a:t>:   </a:t>
            </a:r>
          </a:p>
          <a:p>
            <a:pPr marL="457200" indent="-457200">
              <a:buAutoNum type="alphaLcParenBoth"/>
            </a:pPr>
            <a:endParaRPr lang="en-US" sz="2000" b="1" i="1" dirty="0">
              <a:solidFill>
                <a:srgbClr val="002060"/>
              </a:solidFill>
            </a:endParaRPr>
          </a:p>
          <a:p>
            <a:pPr marL="457200" indent="-457200"/>
            <a:r>
              <a:rPr lang="en-US" sz="2000" b="1" i="1" dirty="0">
                <a:solidFill>
                  <a:srgbClr val="002060"/>
                </a:solidFill>
              </a:rPr>
              <a:t>         In non-interactive computer graphics, the picture is produced on the monitor, and the user does not have any controlled over the image, i.e., the user cannot make any change in the rendered image. Non-interactive Graphics involves only one-way communication between the computer and the user, User can see the produced image, and he cannot make any change in the image.</a:t>
            </a:r>
          </a:p>
          <a:p>
            <a:pPr marL="457200" indent="-457200"/>
            <a:endParaRPr lang="en-US" sz="2000" b="1" i="1" dirty="0">
              <a:solidFill>
                <a:srgbClr val="002060"/>
              </a:solidFill>
            </a:endParaRPr>
          </a:p>
          <a:p>
            <a:pPr marL="457200" indent="-457200"/>
            <a:r>
              <a:rPr lang="en-US" sz="2000" b="1" dirty="0"/>
              <a:t>(b)</a:t>
            </a:r>
            <a:r>
              <a:rPr lang="en-US" sz="2000" dirty="0"/>
              <a:t> </a:t>
            </a:r>
            <a:r>
              <a:rPr lang="en-US" sz="2000" b="1" u="sng" dirty="0"/>
              <a:t>Interactive Computer Graphics</a:t>
            </a:r>
            <a:r>
              <a:rPr lang="en-US" sz="2000" dirty="0"/>
              <a:t>:</a:t>
            </a:r>
          </a:p>
          <a:p>
            <a:pPr marL="457200" indent="-457200"/>
            <a:r>
              <a:rPr lang="en-US" sz="2000" dirty="0"/>
              <a:t>                                                                            </a:t>
            </a:r>
          </a:p>
          <a:p>
            <a:pPr marL="457200" indent="-457200"/>
            <a:r>
              <a:rPr lang="en-US" sz="2000" dirty="0"/>
              <a:t>        </a:t>
            </a:r>
            <a:r>
              <a:rPr lang="en-US" sz="2000" b="1" i="1" dirty="0">
                <a:solidFill>
                  <a:srgbClr val="002060"/>
                </a:solidFill>
              </a:rPr>
              <a:t>In interactive Computer Graphics user have some controls over the picture, i.e., the user can make any change in the produced image. One example of it is the ping-pong game. Interactive Computer Graphics require two-way communication between the computer and the user. A User can see the image and make any change by sending his command with an input device</a:t>
            </a:r>
          </a:p>
          <a:p>
            <a:pPr marL="457200" indent="-457200"/>
            <a:endParaRPr lang="en-US" sz="2000" b="1" i="1"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2286000" y="533400"/>
            <a:ext cx="3962400" cy="584775"/>
          </a:xfrm>
          <a:prstGeom prst="rect">
            <a:avLst/>
          </a:prstGeom>
          <a:solidFill>
            <a:srgbClr val="92D050"/>
          </a:solidFill>
        </p:spPr>
        <p:txBody>
          <a:bodyPr wrap="square" rtlCol="0">
            <a:spAutoFit/>
          </a:bodyPr>
          <a:lstStyle/>
          <a:p>
            <a:pPr algn="ctr"/>
            <a:r>
              <a:rPr lang="en-US" sz="3200" u="sng" dirty="0">
                <a:solidFill>
                  <a:srgbClr val="FF0000"/>
                </a:solidFill>
                <a:latin typeface="Algerian" pitchFamily="82" charset="0"/>
              </a:rPr>
              <a:t>Advantages:</a:t>
            </a:r>
          </a:p>
        </p:txBody>
      </p:sp>
      <p:sp>
        <p:nvSpPr>
          <p:cNvPr id="3" name="TextBox 2"/>
          <p:cNvSpPr txBox="1"/>
          <p:nvPr/>
        </p:nvSpPr>
        <p:spPr>
          <a:xfrm>
            <a:off x="1524000" y="2057400"/>
            <a:ext cx="5791200" cy="3785652"/>
          </a:xfrm>
          <a:prstGeom prst="rect">
            <a:avLst/>
          </a:prstGeom>
          <a:noFill/>
        </p:spPr>
        <p:txBody>
          <a:bodyPr wrap="square" rtlCol="0">
            <a:spAutoFit/>
          </a:bodyPr>
          <a:lstStyle/>
          <a:p>
            <a:pPr marL="342900" indent="-342900">
              <a:buAutoNum type="arabicPeriod"/>
            </a:pPr>
            <a:r>
              <a:rPr lang="en-US" sz="2400" b="1" i="1" dirty="0">
                <a:solidFill>
                  <a:srgbClr val="002060"/>
                </a:solidFill>
              </a:rPr>
              <a:t> Higher Quality </a:t>
            </a:r>
          </a:p>
          <a:p>
            <a:pPr marL="342900" indent="-342900">
              <a:buAutoNum type="arabicPeriod"/>
            </a:pPr>
            <a:endParaRPr lang="en-US" sz="2400" b="1" i="1" dirty="0">
              <a:solidFill>
                <a:srgbClr val="002060"/>
              </a:solidFill>
            </a:endParaRPr>
          </a:p>
          <a:p>
            <a:pPr marL="342900" indent="-342900">
              <a:buAutoNum type="arabicPeriod"/>
            </a:pPr>
            <a:r>
              <a:rPr lang="en-US" sz="2400" b="1" i="1" dirty="0">
                <a:solidFill>
                  <a:srgbClr val="002060"/>
                </a:solidFill>
              </a:rPr>
              <a:t> More precise results or products </a:t>
            </a:r>
          </a:p>
          <a:p>
            <a:pPr marL="342900" indent="-342900">
              <a:buAutoNum type="arabicPeriod"/>
            </a:pPr>
            <a:endParaRPr lang="en-US" sz="2400" b="1" i="1" dirty="0">
              <a:solidFill>
                <a:srgbClr val="002060"/>
              </a:solidFill>
            </a:endParaRPr>
          </a:p>
          <a:p>
            <a:pPr marL="342900" indent="-342900">
              <a:buAutoNum type="arabicPeriod"/>
            </a:pPr>
            <a:r>
              <a:rPr lang="en-US" sz="2400" b="1" i="1" dirty="0">
                <a:solidFill>
                  <a:srgbClr val="002060"/>
                </a:solidFill>
              </a:rPr>
              <a:t> Greater Productivity </a:t>
            </a:r>
          </a:p>
          <a:p>
            <a:pPr marL="342900" indent="-342900">
              <a:buAutoNum type="arabicPeriod"/>
            </a:pPr>
            <a:endParaRPr lang="en-US" sz="2400" b="1" i="1" dirty="0">
              <a:solidFill>
                <a:srgbClr val="002060"/>
              </a:solidFill>
            </a:endParaRPr>
          </a:p>
          <a:p>
            <a:pPr marL="342900" indent="-342900">
              <a:buAutoNum type="arabicPeriod"/>
            </a:pPr>
            <a:r>
              <a:rPr lang="en-US" sz="2400" b="1" i="1" dirty="0">
                <a:solidFill>
                  <a:srgbClr val="002060"/>
                </a:solidFill>
              </a:rPr>
              <a:t> Lower analysis and design cost</a:t>
            </a:r>
          </a:p>
          <a:p>
            <a:pPr marL="342900" indent="-342900">
              <a:buAutoNum type="arabicPeriod"/>
            </a:pPr>
            <a:endParaRPr lang="en-US" sz="2400" b="1" i="1" dirty="0">
              <a:solidFill>
                <a:srgbClr val="002060"/>
              </a:solidFill>
            </a:endParaRPr>
          </a:p>
          <a:p>
            <a:pPr marL="342900" indent="-342900">
              <a:buAutoNum type="arabicPeriod"/>
            </a:pPr>
            <a:r>
              <a:rPr lang="en-US" sz="2400" b="1" i="1" dirty="0">
                <a:solidFill>
                  <a:srgbClr val="002060"/>
                </a:solidFill>
              </a:rPr>
              <a:t> Significantly enhances our ability to understand data  and to perceive trends.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219200" y="533400"/>
            <a:ext cx="6248400" cy="461665"/>
          </a:xfrm>
          <a:prstGeom prst="rect">
            <a:avLst/>
          </a:prstGeom>
          <a:solidFill>
            <a:srgbClr val="92D050"/>
          </a:solidFill>
        </p:spPr>
        <p:txBody>
          <a:bodyPr wrap="square" rtlCol="0">
            <a:spAutoFit/>
          </a:bodyPr>
          <a:lstStyle/>
          <a:p>
            <a:pPr algn="ctr"/>
            <a:r>
              <a:rPr lang="en-US" sz="2400" b="1" u="sng" dirty="0">
                <a:solidFill>
                  <a:srgbClr val="FF0000"/>
                </a:solidFill>
                <a:latin typeface="Algerian" pitchFamily="82" charset="0"/>
              </a:rPr>
              <a:t>Introduction of Computer Graphics</a:t>
            </a:r>
          </a:p>
        </p:txBody>
      </p:sp>
      <p:sp>
        <p:nvSpPr>
          <p:cNvPr id="3" name="TextBox 2"/>
          <p:cNvSpPr txBox="1"/>
          <p:nvPr/>
        </p:nvSpPr>
        <p:spPr>
          <a:xfrm>
            <a:off x="609600" y="1219201"/>
            <a:ext cx="7924800" cy="5632311"/>
          </a:xfrm>
          <a:prstGeom prst="rect">
            <a:avLst/>
          </a:prstGeom>
          <a:noFill/>
        </p:spPr>
        <p:txBody>
          <a:bodyPr wrap="square" rtlCol="0">
            <a:spAutoFit/>
          </a:bodyPr>
          <a:lstStyle/>
          <a:p>
            <a:r>
              <a:rPr lang="en-US" sz="2000" b="1" i="1" dirty="0">
                <a:solidFill>
                  <a:srgbClr val="002060"/>
                </a:solidFill>
                <a:latin typeface="+mj-lt"/>
              </a:rPr>
              <a:t>It is difficult to display an image of any size on the computer screen. This method is simplified by using Computer graphics. Graphics on the computer are produced by using various algorithms and techniques. Computer Graphics involves technology to access. The Process transforms and presents information in a visual form. The role of computer graphics is insensible. In today life, computer graphics has now become a common element in user interfaces, T.V. commercial motion pictures. Computer Graphics is the creation of pictures with the help of a computer. The end product of the computer graphics is a picture it may be a business graph, drawing, and engineering. In computer graphics, two or three-dimensional pictures can be created that are used for research. Many hardware devices algorithm has been developing for improving the speed of picture generation with the passes of time. It includes the creation storage of models and image of objects. These models for various fields like engineering, mathematical and so on. Today computer graphics is entirely different from the earlier one. It is not possible. It is an interactive user can control the structure of an object of various input devices.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2362200" y="533400"/>
            <a:ext cx="4419600" cy="954107"/>
          </a:xfrm>
          <a:prstGeom prst="rect">
            <a:avLst/>
          </a:prstGeom>
          <a:solidFill>
            <a:srgbClr val="92D050"/>
          </a:solidFill>
        </p:spPr>
        <p:txBody>
          <a:bodyPr wrap="square" rtlCol="0">
            <a:spAutoFit/>
          </a:bodyPr>
          <a:lstStyle/>
          <a:p>
            <a:pPr algn="ctr"/>
            <a:r>
              <a:rPr lang="en-US" sz="2800" u="sng" dirty="0">
                <a:solidFill>
                  <a:srgbClr val="FF0000"/>
                </a:solidFill>
                <a:latin typeface="Algerian" pitchFamily="82" charset="0"/>
              </a:rPr>
              <a:t>Definition of Computer Graphics</a:t>
            </a:r>
            <a:r>
              <a:rPr lang="en-US" sz="2800" u="sng" dirty="0">
                <a:solidFill>
                  <a:srgbClr val="FF0000"/>
                </a:solidFill>
              </a:rPr>
              <a:t>: </a:t>
            </a:r>
          </a:p>
        </p:txBody>
      </p:sp>
      <p:sp>
        <p:nvSpPr>
          <p:cNvPr id="3" name="TextBox 2"/>
          <p:cNvSpPr txBox="1"/>
          <p:nvPr/>
        </p:nvSpPr>
        <p:spPr>
          <a:xfrm>
            <a:off x="1371600" y="2133600"/>
            <a:ext cx="6934200" cy="1815882"/>
          </a:xfrm>
          <a:prstGeom prst="rect">
            <a:avLst/>
          </a:prstGeom>
          <a:noFill/>
        </p:spPr>
        <p:txBody>
          <a:bodyPr wrap="square" rtlCol="0">
            <a:spAutoFit/>
          </a:bodyPr>
          <a:lstStyle/>
          <a:p>
            <a:r>
              <a:rPr lang="en-US" sz="2800" b="1" i="1" dirty="0">
                <a:solidFill>
                  <a:srgbClr val="002060"/>
                </a:solidFill>
              </a:rPr>
              <a:t>It is the use of computers to create and manipulate pictures on a display device. It comprises of software techniques to create, store, modify, represents pictures.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447800" y="762000"/>
            <a:ext cx="6019800" cy="523220"/>
          </a:xfrm>
          <a:prstGeom prst="rect">
            <a:avLst/>
          </a:prstGeom>
          <a:solidFill>
            <a:srgbClr val="92D050"/>
          </a:solidFill>
        </p:spPr>
        <p:txBody>
          <a:bodyPr wrap="square" rtlCol="0">
            <a:spAutoFit/>
          </a:bodyPr>
          <a:lstStyle/>
          <a:p>
            <a:r>
              <a:rPr lang="en-US" sz="2800" u="sng" dirty="0">
                <a:solidFill>
                  <a:srgbClr val="FF0000"/>
                </a:solidFill>
                <a:latin typeface="Algerian" pitchFamily="82" charset="0"/>
              </a:rPr>
              <a:t>Why computer graphics used?</a:t>
            </a:r>
          </a:p>
        </p:txBody>
      </p:sp>
      <p:sp>
        <p:nvSpPr>
          <p:cNvPr id="3" name="TextBox 2"/>
          <p:cNvSpPr txBox="1"/>
          <p:nvPr/>
        </p:nvSpPr>
        <p:spPr>
          <a:xfrm>
            <a:off x="533400" y="1524000"/>
            <a:ext cx="7620000" cy="4893647"/>
          </a:xfrm>
          <a:prstGeom prst="rect">
            <a:avLst/>
          </a:prstGeom>
          <a:noFill/>
        </p:spPr>
        <p:txBody>
          <a:bodyPr wrap="square" rtlCol="0">
            <a:spAutoFit/>
          </a:bodyPr>
          <a:lstStyle/>
          <a:p>
            <a:r>
              <a:rPr lang="en-US" sz="2400" b="1" i="1" dirty="0">
                <a:solidFill>
                  <a:srgbClr val="002060"/>
                </a:solidFill>
              </a:rPr>
              <a:t>Suppose a shoe manufacturing company want to show the sale of shoes for five years. For this vast amount of information is to store. So a lot of time and memory will be needed. This method will be tough to understand by a common man. In this situation graphics is a better alternative. Graphics tools are charts and graphs. Using graphs, data can be represented in pictorial form. A picture can be understood easily just with a single look. Interactive computer graphics work using the concept of two-way communication between computer users. The computer will receive signals from the input device, and the picture is modified accordingly. Picture will be changed quickly when we apply command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762000" y="533400"/>
            <a:ext cx="7848600" cy="523220"/>
          </a:xfrm>
          <a:prstGeom prst="rect">
            <a:avLst/>
          </a:prstGeom>
          <a:solidFill>
            <a:srgbClr val="92D050"/>
          </a:solidFill>
        </p:spPr>
        <p:txBody>
          <a:bodyPr wrap="square" rtlCol="0">
            <a:spAutoFit/>
          </a:bodyPr>
          <a:lstStyle/>
          <a:p>
            <a:pPr algn="ctr"/>
            <a:r>
              <a:rPr lang="en-US" sz="2800" u="sng" dirty="0">
                <a:solidFill>
                  <a:srgbClr val="FF0000"/>
                </a:solidFill>
                <a:latin typeface="Algerian" pitchFamily="82" charset="0"/>
              </a:rPr>
              <a:t>Application of Computer Graphics</a:t>
            </a:r>
          </a:p>
        </p:txBody>
      </p:sp>
      <p:sp>
        <p:nvSpPr>
          <p:cNvPr id="3" name="TextBox 2"/>
          <p:cNvSpPr txBox="1"/>
          <p:nvPr/>
        </p:nvSpPr>
        <p:spPr>
          <a:xfrm>
            <a:off x="304800" y="1295400"/>
            <a:ext cx="8458200" cy="5334000"/>
          </a:xfrm>
          <a:prstGeom prst="rect">
            <a:avLst/>
          </a:prstGeom>
          <a:noFill/>
        </p:spPr>
        <p:txBody>
          <a:bodyPr wrap="square" rtlCol="0">
            <a:spAutoFit/>
          </a:bodyPr>
          <a:lstStyle/>
          <a:p>
            <a:pPr marL="342900" indent="-342900">
              <a:buAutoNum type="arabicPeriod"/>
            </a:pPr>
            <a:r>
              <a:rPr lang="en-US" sz="2400" b="1" dirty="0"/>
              <a:t>Education and Training</a:t>
            </a:r>
            <a:r>
              <a:rPr lang="en-US" sz="2400" dirty="0"/>
              <a:t>:  </a:t>
            </a:r>
            <a:r>
              <a:rPr lang="en-US" sz="2400" b="1" i="1" dirty="0">
                <a:solidFill>
                  <a:srgbClr val="002060"/>
                </a:solidFill>
              </a:rPr>
              <a:t>Computer-generated model of the physical, financial and economic system is often used as educational aids. Model of physical systems, physiological system, population trends or equipment can help trainees to understand the operation of the system. For some training applications, particular systems are designed. For example Flight Simulator. </a:t>
            </a:r>
          </a:p>
          <a:p>
            <a:pPr marL="342900" indent="-342900">
              <a:buAutoNum type="arabicPeriod"/>
            </a:pPr>
            <a:endParaRPr lang="en-US" sz="2400" b="1" i="1" dirty="0">
              <a:solidFill>
                <a:srgbClr val="002060"/>
              </a:solidFill>
            </a:endParaRPr>
          </a:p>
          <a:p>
            <a:pPr marL="342900" indent="-342900">
              <a:buAutoNum type="arabicPeriod"/>
            </a:pPr>
            <a:r>
              <a:rPr lang="en-US" sz="2400" b="1" dirty="0"/>
              <a:t>Flight Simulator</a:t>
            </a:r>
            <a:r>
              <a:rPr lang="en-US" sz="2400" b="1" i="1" dirty="0">
                <a:solidFill>
                  <a:srgbClr val="002060"/>
                </a:solidFill>
              </a:rPr>
              <a:t>: It helps in giving training to the pilots of airplanes. These pilots spend much of their training not in a real aircraft but on the ground at the controls of a Flight Simulator. Advantages: 1. Fuel Saving 2. Safety 3. Ability to familiarize the training with a large number of the world's airports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228600" y="304800"/>
            <a:ext cx="8686800" cy="6370975"/>
          </a:xfrm>
          <a:prstGeom prst="rect">
            <a:avLst/>
          </a:prstGeom>
          <a:noFill/>
        </p:spPr>
        <p:txBody>
          <a:bodyPr wrap="square" rtlCol="0">
            <a:spAutoFit/>
          </a:bodyPr>
          <a:lstStyle/>
          <a:p>
            <a:r>
              <a:rPr lang="en-US" sz="2400" b="1" i="1" dirty="0">
                <a:solidFill>
                  <a:srgbClr val="002060"/>
                </a:solidFill>
              </a:rPr>
              <a:t>2</a:t>
            </a:r>
            <a:r>
              <a:rPr lang="en-US" sz="2400" b="1" i="1" u="sng" dirty="0">
                <a:solidFill>
                  <a:srgbClr val="002060"/>
                </a:solidFill>
              </a:rPr>
              <a:t>. </a:t>
            </a:r>
            <a:r>
              <a:rPr lang="en-US" sz="2400" b="1" u="sng" dirty="0"/>
              <a:t>Use in Biology</a:t>
            </a:r>
            <a:r>
              <a:rPr lang="en-US" sz="2400" b="1" i="1" dirty="0">
                <a:solidFill>
                  <a:srgbClr val="002060"/>
                </a:solidFill>
              </a:rPr>
              <a:t>: Molecular biologist can display a picture of molecules and gain insight into their structure with the help of computer graphics. </a:t>
            </a:r>
          </a:p>
          <a:p>
            <a:endParaRPr lang="en-US" sz="2400" b="1" i="1" dirty="0">
              <a:solidFill>
                <a:srgbClr val="002060"/>
              </a:solidFill>
            </a:endParaRPr>
          </a:p>
          <a:p>
            <a:r>
              <a:rPr lang="en-US" sz="2400" b="1" i="1" dirty="0">
                <a:solidFill>
                  <a:srgbClr val="002060"/>
                </a:solidFill>
              </a:rPr>
              <a:t>3. </a:t>
            </a:r>
            <a:r>
              <a:rPr lang="en-US" sz="2400" b="1" u="sng" dirty="0"/>
              <a:t>Computer-Generated Maps</a:t>
            </a:r>
            <a:r>
              <a:rPr lang="en-US" sz="2400" b="1" i="1" dirty="0">
                <a:solidFill>
                  <a:srgbClr val="002060"/>
                </a:solidFill>
              </a:rPr>
              <a:t>: Town planners and transportation engineers can use computer-generated maps which display data useful to them in their planning work.</a:t>
            </a:r>
          </a:p>
          <a:p>
            <a:endParaRPr lang="en-US" sz="2400" b="1" i="1" dirty="0">
              <a:solidFill>
                <a:srgbClr val="002060"/>
              </a:solidFill>
            </a:endParaRPr>
          </a:p>
          <a:p>
            <a:r>
              <a:rPr lang="en-US" sz="2400" b="1" i="1" dirty="0">
                <a:solidFill>
                  <a:srgbClr val="002060"/>
                </a:solidFill>
              </a:rPr>
              <a:t> </a:t>
            </a:r>
            <a:r>
              <a:rPr lang="en-US" sz="2400" b="1" i="1" dirty="0"/>
              <a:t>4</a:t>
            </a:r>
            <a:r>
              <a:rPr lang="en-US" sz="2400" b="1" u="sng" dirty="0"/>
              <a:t>. Architect</a:t>
            </a:r>
            <a:r>
              <a:rPr lang="en-US" sz="2400" b="1" i="1" dirty="0">
                <a:solidFill>
                  <a:srgbClr val="002060"/>
                </a:solidFill>
              </a:rPr>
              <a:t>: Architect can explore an alternative solution to design problems at an interactive graphics terminal. In this way, they can test many more solutions that would not be possible without the computer.</a:t>
            </a:r>
          </a:p>
          <a:p>
            <a:endParaRPr lang="en-US" sz="2400" b="1" i="1" u="sng" dirty="0">
              <a:solidFill>
                <a:srgbClr val="002060"/>
              </a:solidFill>
            </a:endParaRPr>
          </a:p>
          <a:p>
            <a:r>
              <a:rPr lang="en-US" sz="2400" b="1" i="1" dirty="0"/>
              <a:t> 5</a:t>
            </a:r>
            <a:r>
              <a:rPr lang="en-US" sz="2400" b="1" u="sng" dirty="0"/>
              <a:t>. Presentation Graphics</a:t>
            </a:r>
            <a:r>
              <a:rPr lang="en-US" sz="2400" b="1" i="1" dirty="0">
                <a:solidFill>
                  <a:srgbClr val="002060"/>
                </a:solidFill>
              </a:rPr>
              <a:t>: Example of presentation Graphics are bar charts, line graphs, pie charts and other displays showing relationships between multiple parameters. Presentation Graphics is commonly used to summarize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43000" y="228600"/>
            <a:ext cx="6858000" cy="6986528"/>
          </a:xfrm>
          <a:prstGeom prst="rect">
            <a:avLst/>
          </a:prstGeom>
          <a:noFill/>
        </p:spPr>
        <p:txBody>
          <a:bodyPr wrap="square" rtlCol="0">
            <a:spAutoFit/>
          </a:bodyPr>
          <a:lstStyle/>
          <a:p>
            <a:pPr>
              <a:buFont typeface="Wingdings" pitchFamily="2" charset="2"/>
              <a:buChar char="Ø"/>
            </a:pPr>
            <a:r>
              <a:rPr lang="en-US" sz="2800" b="1" i="1" dirty="0">
                <a:solidFill>
                  <a:srgbClr val="002060"/>
                </a:solidFill>
              </a:rPr>
              <a:t> Financial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 Statistical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 Mathematical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Scientific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 Economic Data for research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Managerial Reports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Consumer Information Bulletins</a:t>
            </a:r>
          </a:p>
          <a:p>
            <a:pPr>
              <a:buFont typeface="Wingdings" pitchFamily="2" charset="2"/>
              <a:buChar char="Ø"/>
            </a:pPr>
            <a:endParaRPr lang="en-US" sz="2800" b="1" i="1" dirty="0">
              <a:solidFill>
                <a:srgbClr val="002060"/>
              </a:solidFill>
            </a:endParaRPr>
          </a:p>
          <a:p>
            <a:pPr>
              <a:buFont typeface="Wingdings" pitchFamily="2" charset="2"/>
              <a:buChar char="Ø"/>
            </a:pPr>
            <a:r>
              <a:rPr lang="en-US" sz="2800" b="1" i="1" dirty="0">
                <a:solidFill>
                  <a:srgbClr val="002060"/>
                </a:solidFill>
              </a:rPr>
              <a:t> And other types of reports</a:t>
            </a:r>
          </a:p>
          <a:p>
            <a:pPr>
              <a:buFont typeface="Wingdings" pitchFamily="2" charset="2"/>
              <a:buChar char="Ø"/>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noFill/>
        </p:spPr>
        <p:txBody>
          <a:bodyPr wrap="square" rtlCol="0">
            <a:spAutoFit/>
          </a:bodyPr>
          <a:lstStyle/>
          <a:p>
            <a:r>
              <a:rPr lang="en-US" sz="2400" b="1" i="1" dirty="0"/>
              <a:t>6</a:t>
            </a:r>
            <a:r>
              <a:rPr lang="en-US" sz="2400" b="1" i="1" dirty="0">
                <a:solidFill>
                  <a:srgbClr val="002060"/>
                </a:solidFill>
              </a:rPr>
              <a:t>. </a:t>
            </a:r>
            <a:r>
              <a:rPr lang="en-US" sz="2400" b="1" i="1" u="sng" dirty="0"/>
              <a:t>Computer Art</a:t>
            </a:r>
            <a:r>
              <a:rPr lang="en-US" sz="2400" b="1" i="1" dirty="0">
                <a:solidFill>
                  <a:srgbClr val="002060"/>
                </a:solidFill>
              </a:rPr>
              <a:t>: Computer Graphics are also used in the field of commercial arts. It is used to generate television and advertising commercial.</a:t>
            </a:r>
          </a:p>
          <a:p>
            <a:endParaRPr lang="en-US" sz="2400" b="1" i="1" dirty="0">
              <a:solidFill>
                <a:srgbClr val="002060"/>
              </a:solidFill>
            </a:endParaRPr>
          </a:p>
          <a:p>
            <a:r>
              <a:rPr lang="en-US" sz="2400" b="1" i="1" dirty="0"/>
              <a:t>7</a:t>
            </a:r>
            <a:r>
              <a:rPr lang="en-US" sz="2400" b="1" i="1" dirty="0">
                <a:solidFill>
                  <a:srgbClr val="002060"/>
                </a:solidFill>
              </a:rPr>
              <a:t>. </a:t>
            </a:r>
            <a:r>
              <a:rPr lang="en-US" sz="2400" b="1" i="1" u="sng" dirty="0"/>
              <a:t>Entertainment</a:t>
            </a:r>
            <a:r>
              <a:rPr lang="en-US" sz="2400" b="1" i="1" dirty="0">
                <a:solidFill>
                  <a:srgbClr val="002060"/>
                </a:solidFill>
              </a:rPr>
              <a:t>: Computer Graphics are now commonly used in making motion pictures, music videos and television shows. </a:t>
            </a:r>
          </a:p>
          <a:p>
            <a:endParaRPr lang="en-US" sz="2400" b="1" i="1" dirty="0">
              <a:solidFill>
                <a:srgbClr val="002060"/>
              </a:solidFill>
            </a:endParaRPr>
          </a:p>
          <a:p>
            <a:r>
              <a:rPr lang="en-US" sz="2400" b="1" i="1" dirty="0"/>
              <a:t>8</a:t>
            </a:r>
            <a:r>
              <a:rPr lang="en-US" sz="2400" b="1" i="1" u="sng" dirty="0"/>
              <a:t>. Visualization</a:t>
            </a:r>
            <a:r>
              <a:rPr lang="en-US" sz="2400" b="1" i="1" dirty="0">
                <a:solidFill>
                  <a:srgbClr val="002060"/>
                </a:solidFill>
              </a:rPr>
              <a:t>: It is used for visualization of scientists, engineers, medical personnel, business analysts for the study of a large amount of information.</a:t>
            </a:r>
          </a:p>
          <a:p>
            <a:endParaRPr lang="en-US" sz="2400" b="1" i="1" dirty="0">
              <a:solidFill>
                <a:srgbClr val="002060"/>
              </a:solidFill>
            </a:endParaRPr>
          </a:p>
          <a:p>
            <a:r>
              <a:rPr lang="en-US" sz="2400" b="1" i="1" dirty="0"/>
              <a:t>9</a:t>
            </a:r>
            <a:r>
              <a:rPr lang="en-US" sz="2400" b="1" i="1" dirty="0">
                <a:solidFill>
                  <a:srgbClr val="002060"/>
                </a:solidFill>
              </a:rPr>
              <a:t>. </a:t>
            </a:r>
            <a:r>
              <a:rPr lang="en-US" sz="2400" b="1" i="1" u="sng" dirty="0">
                <a:solidFill>
                  <a:srgbClr val="002060"/>
                </a:solidFill>
              </a:rPr>
              <a:t>Educational Software</a:t>
            </a:r>
            <a:r>
              <a:rPr lang="en-US" sz="2400" b="1" i="1" dirty="0">
                <a:solidFill>
                  <a:srgbClr val="002060"/>
                </a:solidFill>
              </a:rPr>
              <a:t>: Computer Graphics is used in the development of educational software for making computer-aided instruction</a:t>
            </a:r>
          </a:p>
          <a:p>
            <a:endParaRPr lang="en-US" sz="2400" b="1" i="1" dirty="0">
              <a:solidFill>
                <a:srgbClr val="002060"/>
              </a:solidFill>
            </a:endParaRPr>
          </a:p>
          <a:p>
            <a:r>
              <a:rPr lang="en-US" sz="2400" b="1" i="1" dirty="0"/>
              <a:t>10.</a:t>
            </a:r>
            <a:r>
              <a:rPr lang="en-US" sz="2400" b="1" i="1" dirty="0">
                <a:solidFill>
                  <a:srgbClr val="002060"/>
                </a:solidFill>
              </a:rPr>
              <a:t> </a:t>
            </a:r>
            <a:r>
              <a:rPr lang="en-US" sz="2400" b="1" i="1" u="sng" dirty="0"/>
              <a:t>Printing Technology</a:t>
            </a:r>
            <a:r>
              <a:rPr lang="en-US" sz="2400" b="1" i="1" dirty="0">
                <a:solidFill>
                  <a:srgbClr val="002060"/>
                </a:solidFill>
              </a:rPr>
              <a:t>: Computer Graphics is used for printing technology and textile design.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219200" y="685800"/>
            <a:ext cx="6248400" cy="830997"/>
          </a:xfrm>
          <a:prstGeom prst="rect">
            <a:avLst/>
          </a:prstGeom>
          <a:solidFill>
            <a:srgbClr val="92D050"/>
          </a:solidFill>
        </p:spPr>
        <p:txBody>
          <a:bodyPr wrap="square" rtlCol="0">
            <a:spAutoFit/>
          </a:bodyPr>
          <a:lstStyle/>
          <a:p>
            <a:pPr algn="ctr"/>
            <a:r>
              <a:rPr lang="en-US" sz="2400" u="sng" dirty="0">
                <a:solidFill>
                  <a:srgbClr val="FF0000"/>
                </a:solidFill>
                <a:latin typeface="Algerian" pitchFamily="82" charset="0"/>
              </a:rPr>
              <a:t>Example of Computer Graphics Packages:</a:t>
            </a:r>
          </a:p>
        </p:txBody>
      </p:sp>
      <p:sp>
        <p:nvSpPr>
          <p:cNvPr id="3" name="TextBox 2"/>
          <p:cNvSpPr txBox="1"/>
          <p:nvPr/>
        </p:nvSpPr>
        <p:spPr>
          <a:xfrm>
            <a:off x="1447800" y="304800"/>
            <a:ext cx="4038600" cy="369332"/>
          </a:xfrm>
          <a:prstGeom prst="rect">
            <a:avLst/>
          </a:prstGeom>
          <a:noFill/>
        </p:spPr>
        <p:txBody>
          <a:bodyPr wrap="square" rtlCol="0">
            <a:spAutoFit/>
          </a:bodyPr>
          <a:lstStyle/>
          <a:p>
            <a:endParaRPr lang="en-US" dirty="0"/>
          </a:p>
        </p:txBody>
      </p:sp>
      <p:sp>
        <p:nvSpPr>
          <p:cNvPr id="4" name="TextBox 3"/>
          <p:cNvSpPr txBox="1"/>
          <p:nvPr/>
        </p:nvSpPr>
        <p:spPr>
          <a:xfrm>
            <a:off x="1752600" y="2438400"/>
            <a:ext cx="5943600" cy="3416320"/>
          </a:xfrm>
          <a:prstGeom prst="rect">
            <a:avLst/>
          </a:prstGeom>
          <a:noFill/>
        </p:spPr>
        <p:txBody>
          <a:bodyPr wrap="square" rtlCol="0">
            <a:spAutoFit/>
          </a:bodyPr>
          <a:lstStyle/>
          <a:p>
            <a:pPr marL="342900" indent="-342900">
              <a:buAutoNum type="arabicPeriod"/>
            </a:pPr>
            <a:r>
              <a:rPr lang="en-US" sz="2400" b="1" i="1" dirty="0">
                <a:solidFill>
                  <a:srgbClr val="002060"/>
                </a:solidFill>
              </a:rPr>
              <a:t>LOGO </a:t>
            </a:r>
          </a:p>
          <a:p>
            <a:pPr marL="342900" indent="-342900">
              <a:buAutoNum type="arabicPeriod"/>
            </a:pPr>
            <a:r>
              <a:rPr lang="en-US" sz="2400" b="1" i="1" dirty="0">
                <a:solidFill>
                  <a:srgbClr val="002060"/>
                </a:solidFill>
              </a:rPr>
              <a:t>COREL DRAW </a:t>
            </a:r>
          </a:p>
          <a:p>
            <a:pPr marL="342900" indent="-342900">
              <a:buAutoNum type="arabicPeriod"/>
            </a:pPr>
            <a:r>
              <a:rPr lang="en-US" sz="2400" b="1" i="1" dirty="0">
                <a:solidFill>
                  <a:srgbClr val="002060"/>
                </a:solidFill>
              </a:rPr>
              <a:t>AUTO CAD</a:t>
            </a:r>
          </a:p>
          <a:p>
            <a:pPr marL="342900" indent="-342900">
              <a:buAutoNum type="arabicPeriod"/>
            </a:pPr>
            <a:r>
              <a:rPr lang="en-US" sz="2400" b="1" i="1" dirty="0">
                <a:solidFill>
                  <a:srgbClr val="002060"/>
                </a:solidFill>
              </a:rPr>
              <a:t>3D STUDIO</a:t>
            </a:r>
          </a:p>
          <a:p>
            <a:pPr marL="342900" indent="-342900">
              <a:buAutoNum type="arabicPeriod"/>
            </a:pPr>
            <a:r>
              <a:rPr lang="en-US" sz="2400" b="1" i="1" dirty="0">
                <a:solidFill>
                  <a:srgbClr val="002060"/>
                </a:solidFill>
              </a:rPr>
              <a:t>CORE </a:t>
            </a:r>
          </a:p>
          <a:p>
            <a:pPr marL="342900" indent="-342900">
              <a:buAutoNum type="arabicPeriod"/>
            </a:pPr>
            <a:r>
              <a:rPr lang="en-US" sz="2400" b="1" i="1" dirty="0">
                <a:solidFill>
                  <a:srgbClr val="002060"/>
                </a:solidFill>
              </a:rPr>
              <a:t>GKS (Graphics Kernel System) </a:t>
            </a:r>
          </a:p>
          <a:p>
            <a:pPr marL="342900" indent="-342900">
              <a:buAutoNum type="arabicPeriod"/>
            </a:pPr>
            <a:r>
              <a:rPr lang="en-US" sz="2400" b="1" i="1" dirty="0">
                <a:solidFill>
                  <a:srgbClr val="002060"/>
                </a:solidFill>
              </a:rPr>
              <a:t>PHIGS</a:t>
            </a:r>
          </a:p>
          <a:p>
            <a:pPr marL="342900" indent="-342900">
              <a:buAutoNum type="arabicPeriod"/>
            </a:pPr>
            <a:r>
              <a:rPr lang="en-US" sz="2400" b="1" i="1" dirty="0">
                <a:solidFill>
                  <a:srgbClr val="002060"/>
                </a:solidFill>
              </a:rPr>
              <a:t> CAM (Computer Graphics Metafile)</a:t>
            </a:r>
          </a:p>
          <a:p>
            <a:pPr marL="342900" indent="-342900">
              <a:buAutoNum type="arabicPeriod"/>
            </a:pPr>
            <a:r>
              <a:rPr lang="en-US" sz="2400" b="1" i="1" dirty="0">
                <a:solidFill>
                  <a:srgbClr val="002060"/>
                </a:solidFill>
              </a:rPr>
              <a:t> CGI (Computer Graphics Interface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1014</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Ritesh</cp:lastModifiedBy>
  <cp:revision>18</cp:revision>
  <dcterms:created xsi:type="dcterms:W3CDTF">2022-02-02T10:10:43Z</dcterms:created>
  <dcterms:modified xsi:type="dcterms:W3CDTF">2022-02-07T09:59:54Z</dcterms:modified>
</cp:coreProperties>
</file>