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6" r:id="rId6"/>
    <p:sldId id="259" r:id="rId7"/>
    <p:sldId id="265" r:id="rId8"/>
    <p:sldId id="262" r:id="rId9"/>
    <p:sldId id="260" r:id="rId10"/>
    <p:sldId id="267"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7" d="100"/>
          <a:sy n="67" d="100"/>
        </p:scale>
        <p:origin x="4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5926-1413-40BD-8E80-A03FF8B2C4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16EC0D9-A4D2-4EE8-8744-9D767BC9B4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40C5BCC-D608-4839-BFF3-3D93A987F651}"/>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5" name="Footer Placeholder 4">
            <a:extLst>
              <a:ext uri="{FF2B5EF4-FFF2-40B4-BE49-F238E27FC236}">
                <a16:creationId xmlns:a16="http://schemas.microsoft.com/office/drawing/2014/main" id="{2DD3799F-1F6D-4BF2-B288-EEC859BD8D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96DFA9-BD82-4195-901D-281F7FABFADC}"/>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393624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632E-1E20-4760-BA3C-3848E01F5C1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34BFAB9-1C7A-4678-9221-26939C3A1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1C06E7-2D4C-43D1-B16B-F349A3B4B8D1}"/>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5" name="Footer Placeholder 4">
            <a:extLst>
              <a:ext uri="{FF2B5EF4-FFF2-40B4-BE49-F238E27FC236}">
                <a16:creationId xmlns:a16="http://schemas.microsoft.com/office/drawing/2014/main" id="{F8BB4BA4-63EF-4CE7-90EC-7A8327B04B6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D543F4F-B80D-47C9-AC18-F72919BA7916}"/>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169989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6D2492-35F7-4F01-9A05-8AD9227C84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76942A-9413-49A6-876B-C4C2E954C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8B4B3E-666F-49D6-8770-B24020C8EC81}"/>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5" name="Footer Placeholder 4">
            <a:extLst>
              <a:ext uri="{FF2B5EF4-FFF2-40B4-BE49-F238E27FC236}">
                <a16:creationId xmlns:a16="http://schemas.microsoft.com/office/drawing/2014/main" id="{7365BF83-234C-4342-B29D-1A57DB2D5D5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2FDFB51-7D1F-47EF-84F7-AF42F81DD38B}"/>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96141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66EE0-6167-4C09-B1D6-A1BBE4E50B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D898953-F0BD-4275-88CC-C1D31974CA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35E79B0-80C4-4C77-A668-6B9D46763B6B}"/>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5" name="Footer Placeholder 4">
            <a:extLst>
              <a:ext uri="{FF2B5EF4-FFF2-40B4-BE49-F238E27FC236}">
                <a16:creationId xmlns:a16="http://schemas.microsoft.com/office/drawing/2014/main" id="{D034B015-EBC6-4995-BE7D-0A52BF718D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1B32286-43E6-4835-97AA-C0FEF0AB2F81}"/>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194740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643C8-6BA5-45BC-BFCB-0F875DCFBC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7E15D42-B1EF-4FA2-B400-FF8D4CAE67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7DB5A-D3FC-46D4-9CB7-738AE8B1B83B}"/>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5" name="Footer Placeholder 4">
            <a:extLst>
              <a:ext uri="{FF2B5EF4-FFF2-40B4-BE49-F238E27FC236}">
                <a16:creationId xmlns:a16="http://schemas.microsoft.com/office/drawing/2014/main" id="{A25D241B-E6B2-4616-A636-E24EBF52B1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7CB4FC-72C4-461F-9E4E-A3F8B518F46A}"/>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184393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82BD3-8470-465C-BA8F-2996B3A07A0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0C7DED-6913-4FC8-937F-DDED7F8CF6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BC9A93-85EE-47AB-9659-043A1EA556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0E0E631-37D0-4C63-8C6B-33F3A2E61DEF}"/>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6" name="Footer Placeholder 5">
            <a:extLst>
              <a:ext uri="{FF2B5EF4-FFF2-40B4-BE49-F238E27FC236}">
                <a16:creationId xmlns:a16="http://schemas.microsoft.com/office/drawing/2014/main" id="{6B95CE84-23B5-4C10-A285-7A2B7A4C20F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4B410D-1EEA-4D42-8BFF-487669E1781B}"/>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30708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CEB6-D48A-4416-8AC2-8C89E41C70C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AB968FB-C6E1-46CA-BF6B-9DAF63AA8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9FAB71-4CBB-4DA4-9C7B-63D2971877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9BB97C-25F7-46B7-ACE3-39BF2DDDF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C68A8C-6B6E-47B2-8BA1-DD0044EF11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3CCB4D4-ECDA-4DD2-9DF2-22189BE7AC19}"/>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8" name="Footer Placeholder 7">
            <a:extLst>
              <a:ext uri="{FF2B5EF4-FFF2-40B4-BE49-F238E27FC236}">
                <a16:creationId xmlns:a16="http://schemas.microsoft.com/office/drawing/2014/main" id="{77ED6858-F2CB-4FE5-A9D3-D8AB62495A5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6AFAF2F-4250-4FEB-847C-61ECF5B720B5}"/>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68427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1A2B-ED33-43E7-BDA8-55263498D6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90A9367-72E1-4D7B-BE94-5B7B6E827011}"/>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4" name="Footer Placeholder 3">
            <a:extLst>
              <a:ext uri="{FF2B5EF4-FFF2-40B4-BE49-F238E27FC236}">
                <a16:creationId xmlns:a16="http://schemas.microsoft.com/office/drawing/2014/main" id="{03EA5C3B-A1CC-4014-BA35-20957337ED3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5AA1713-5B7A-4213-BE64-9BAA54944BEE}"/>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193598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1E0AC0-A9D8-464B-911F-37BD65F37A3D}"/>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3" name="Footer Placeholder 2">
            <a:extLst>
              <a:ext uri="{FF2B5EF4-FFF2-40B4-BE49-F238E27FC236}">
                <a16:creationId xmlns:a16="http://schemas.microsoft.com/office/drawing/2014/main" id="{B0D6BBAC-8143-4753-A74F-23E646D1948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AE6101F-F3EA-436D-B69C-7C4281161697}"/>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358997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3130-9AE6-4E42-A405-E896EF718B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04301B9-2B8C-4FB7-A0BF-135192073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BCBBF7C-BBF4-4623-9B0F-7C134DBCE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FD9F1E-40D8-4FC6-8E40-C9ACBA0F6B02}"/>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6" name="Footer Placeholder 5">
            <a:extLst>
              <a:ext uri="{FF2B5EF4-FFF2-40B4-BE49-F238E27FC236}">
                <a16:creationId xmlns:a16="http://schemas.microsoft.com/office/drawing/2014/main" id="{ED636541-C8C2-4D8F-B0F8-93723BFD7A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55FDCB2-4DED-42F6-87B6-1029E68C1F33}"/>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43215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A0C5-AF79-41ED-8405-4C27B510B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856555D-3481-4E91-8F10-C734FB4A8B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6444FF1-DD22-4D8B-9062-5770DEB7D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14B0C9-1753-4503-A232-34431DB64C36}"/>
              </a:ext>
            </a:extLst>
          </p:cNvPr>
          <p:cNvSpPr>
            <a:spLocks noGrp="1"/>
          </p:cNvSpPr>
          <p:nvPr>
            <p:ph type="dt" sz="half" idx="10"/>
          </p:nvPr>
        </p:nvSpPr>
        <p:spPr/>
        <p:txBody>
          <a:bodyPr/>
          <a:lstStyle/>
          <a:p>
            <a:fld id="{38CDB6A2-C5CF-4F91-B16F-597891A5EF20}" type="datetimeFigureOut">
              <a:rPr lang="en-IN" smtClean="0"/>
              <a:t>10-03-2022</a:t>
            </a:fld>
            <a:endParaRPr lang="en-IN"/>
          </a:p>
        </p:txBody>
      </p:sp>
      <p:sp>
        <p:nvSpPr>
          <p:cNvPr id="6" name="Footer Placeholder 5">
            <a:extLst>
              <a:ext uri="{FF2B5EF4-FFF2-40B4-BE49-F238E27FC236}">
                <a16:creationId xmlns:a16="http://schemas.microsoft.com/office/drawing/2014/main" id="{7FC1D549-CD45-40BF-8375-C22A7DD0E4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39A4DC5-5210-443D-B92A-E6E562470242}"/>
              </a:ext>
            </a:extLst>
          </p:cNvPr>
          <p:cNvSpPr>
            <a:spLocks noGrp="1"/>
          </p:cNvSpPr>
          <p:nvPr>
            <p:ph type="sldNum" sz="quarter" idx="12"/>
          </p:nvPr>
        </p:nvSpPr>
        <p:spPr/>
        <p:txBody>
          <a:bodyPr/>
          <a:lstStyle/>
          <a:p>
            <a:fld id="{EC4C0561-7F02-4693-9979-7677F8176753}" type="slidenum">
              <a:rPr lang="en-IN" smtClean="0"/>
              <a:t>‹#›</a:t>
            </a:fld>
            <a:endParaRPr lang="en-IN"/>
          </a:p>
        </p:txBody>
      </p:sp>
    </p:spTree>
    <p:extLst>
      <p:ext uri="{BB962C8B-B14F-4D97-AF65-F5344CB8AC3E}">
        <p14:creationId xmlns:p14="http://schemas.microsoft.com/office/powerpoint/2010/main" val="293828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377F9F-8775-4F54-A219-5FBFAFDB80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DA0E3FC-3EC0-456C-B0FC-216E0986C6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8F9491-B9DF-416E-8D6A-CB142424B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DB6A2-C5CF-4F91-B16F-597891A5EF20}" type="datetimeFigureOut">
              <a:rPr lang="en-IN" smtClean="0"/>
              <a:t>10-03-2022</a:t>
            </a:fld>
            <a:endParaRPr lang="en-IN"/>
          </a:p>
        </p:txBody>
      </p:sp>
      <p:sp>
        <p:nvSpPr>
          <p:cNvPr id="5" name="Footer Placeholder 4">
            <a:extLst>
              <a:ext uri="{FF2B5EF4-FFF2-40B4-BE49-F238E27FC236}">
                <a16:creationId xmlns:a16="http://schemas.microsoft.com/office/drawing/2014/main" id="{36ECF4C9-620A-4C4D-AA6F-E16573947B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7514C9C-8FDE-4CF0-9C9E-ABE335106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C0561-7F02-4693-9979-7677F8176753}" type="slidenum">
              <a:rPr lang="en-IN" smtClean="0"/>
              <a:t>‹#›</a:t>
            </a:fld>
            <a:endParaRPr lang="en-IN"/>
          </a:p>
        </p:txBody>
      </p:sp>
    </p:spTree>
    <p:extLst>
      <p:ext uri="{BB962C8B-B14F-4D97-AF65-F5344CB8AC3E}">
        <p14:creationId xmlns:p14="http://schemas.microsoft.com/office/powerpoint/2010/main" val="3101627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9974-B841-4210-80D0-D18BB5239594}"/>
              </a:ext>
            </a:extLst>
          </p:cNvPr>
          <p:cNvSpPr>
            <a:spLocks noGrp="1"/>
          </p:cNvSpPr>
          <p:nvPr>
            <p:ph type="ctrTitle"/>
          </p:nvPr>
        </p:nvSpPr>
        <p:spPr/>
        <p:txBody>
          <a:bodyPr>
            <a:normAutofit fontScale="90000"/>
          </a:bodyPr>
          <a:lstStyle/>
          <a:p>
            <a:r>
              <a:rPr lang="hi-IN" b="1" i="0" dirty="0">
                <a:solidFill>
                  <a:srgbClr val="111111"/>
                </a:solidFill>
                <a:effectLst/>
                <a:latin typeface="roboto" panose="02000000000000000000" pitchFamily="2" charset="0"/>
              </a:rPr>
              <a:t>न्यूटन के गति के नियम</a:t>
            </a:r>
            <a:br>
              <a:rPr lang="hi-IN" b="0" i="0" dirty="0">
                <a:solidFill>
                  <a:srgbClr val="111111"/>
                </a:solidFill>
                <a:effectLst/>
                <a:latin typeface="roboto" panose="02000000000000000000" pitchFamily="2" charset="0"/>
              </a:rPr>
            </a:br>
            <a:r>
              <a:rPr lang="en-IN" b="1" i="0" dirty="0">
                <a:solidFill>
                  <a:srgbClr val="0070C0"/>
                </a:solidFill>
                <a:effectLst/>
                <a:latin typeface="Verdana" panose="020B0604030504040204" pitchFamily="34" charset="0"/>
              </a:rPr>
              <a:t>Newton’s laws of motion</a:t>
            </a:r>
            <a:endParaRPr lang="en-IN" dirty="0">
              <a:solidFill>
                <a:srgbClr val="0070C0"/>
              </a:solidFill>
            </a:endParaRPr>
          </a:p>
        </p:txBody>
      </p:sp>
      <p:sp>
        <p:nvSpPr>
          <p:cNvPr id="3" name="Subtitle 2">
            <a:extLst>
              <a:ext uri="{FF2B5EF4-FFF2-40B4-BE49-F238E27FC236}">
                <a16:creationId xmlns:a16="http://schemas.microsoft.com/office/drawing/2014/main" id="{57D53DD1-4885-4F91-8EED-E620141B5AB3}"/>
              </a:ext>
            </a:extLst>
          </p:cNvPr>
          <p:cNvSpPr>
            <a:spLocks noGrp="1"/>
          </p:cNvSpPr>
          <p:nvPr>
            <p:ph type="subTitle" idx="1"/>
          </p:nvPr>
        </p:nvSpPr>
        <p:spPr/>
        <p:txBody>
          <a:bodyPr/>
          <a:lstStyle/>
          <a:p>
            <a:r>
              <a:rPr lang="hi-IN" b="0" i="0" dirty="0">
                <a:solidFill>
                  <a:srgbClr val="2E3033"/>
                </a:solidFill>
                <a:effectLst/>
                <a:latin typeface="Verdana" panose="020B0604030504040204" pitchFamily="34" charset="0"/>
              </a:rPr>
              <a:t>न्यूटन ने 1686 ई. में वस्तुओं की गति के सम्बन्ध में नियमों का उल्लेख किया है</a:t>
            </a:r>
            <a:endParaRPr lang="en-IN" dirty="0"/>
          </a:p>
        </p:txBody>
      </p:sp>
    </p:spTree>
    <p:extLst>
      <p:ext uri="{BB962C8B-B14F-4D97-AF65-F5344CB8AC3E}">
        <p14:creationId xmlns:p14="http://schemas.microsoft.com/office/powerpoint/2010/main" val="143033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39D6F-E908-40CD-B2D5-5E6A76D46BCD}"/>
              </a:ext>
            </a:extLst>
          </p:cNvPr>
          <p:cNvSpPr>
            <a:spLocks noGrp="1"/>
          </p:cNvSpPr>
          <p:nvPr>
            <p:ph type="title"/>
          </p:nvPr>
        </p:nvSpPr>
        <p:spPr/>
        <p:txBody>
          <a:bodyPr>
            <a:normAutofit/>
          </a:bodyPr>
          <a:lstStyle/>
          <a:p>
            <a:pPr algn="ctr"/>
            <a:r>
              <a:rPr lang="hi-IN" sz="3600" b="0" i="0" dirty="0">
                <a:solidFill>
                  <a:srgbClr val="0070C0"/>
                </a:solidFill>
                <a:effectLst/>
                <a:latin typeface="arial" panose="020B0604020202020204" pitchFamily="34" charset="0"/>
              </a:rPr>
              <a:t>क्रिया-प्रतिक्रिया का </a:t>
            </a:r>
            <a:r>
              <a:rPr lang="hi-IN" sz="3600" i="0" dirty="0">
                <a:solidFill>
                  <a:srgbClr val="0070C0"/>
                </a:solidFill>
                <a:effectLst/>
                <a:latin typeface="arial" panose="020B0604020202020204" pitchFamily="34" charset="0"/>
              </a:rPr>
              <a:t>नियम</a:t>
            </a:r>
            <a:r>
              <a:rPr lang="hi-IN" sz="3600" b="1" i="0" dirty="0">
                <a:solidFill>
                  <a:srgbClr val="222222"/>
                </a:solidFill>
                <a:effectLst/>
                <a:latin typeface="Verdana" panose="020B0604030504040204" pitchFamily="34" charset="0"/>
              </a:rPr>
              <a:t> </a:t>
            </a:r>
            <a:r>
              <a:rPr lang="hi-IN" sz="3600" i="0" dirty="0">
                <a:solidFill>
                  <a:srgbClr val="0070C0"/>
                </a:solidFill>
                <a:effectLst/>
                <a:latin typeface="Verdana" panose="020B0604030504040204" pitchFamily="34" charset="0"/>
              </a:rPr>
              <a:t>उदाहरण</a:t>
            </a:r>
            <a:r>
              <a:rPr lang="hi-IN" sz="3600" b="1" i="0" dirty="0">
                <a:solidFill>
                  <a:srgbClr val="222222"/>
                </a:solidFill>
                <a:effectLst/>
                <a:latin typeface="Verdana" panose="020B0604030504040204" pitchFamily="34" charset="0"/>
              </a:rPr>
              <a:t> </a:t>
            </a:r>
            <a:endParaRPr lang="en-IN" sz="3600" dirty="0"/>
          </a:p>
        </p:txBody>
      </p:sp>
      <p:sp>
        <p:nvSpPr>
          <p:cNvPr id="3" name="Content Placeholder 2">
            <a:extLst>
              <a:ext uri="{FF2B5EF4-FFF2-40B4-BE49-F238E27FC236}">
                <a16:creationId xmlns:a16="http://schemas.microsoft.com/office/drawing/2014/main" id="{0722521E-8CA3-4C70-8768-31EA10ABB2DD}"/>
              </a:ext>
            </a:extLst>
          </p:cNvPr>
          <p:cNvSpPr>
            <a:spLocks noGrp="1"/>
          </p:cNvSpPr>
          <p:nvPr>
            <p:ph idx="1"/>
          </p:nvPr>
        </p:nvSpPr>
        <p:spPr>
          <a:xfrm>
            <a:off x="838200" y="1457325"/>
            <a:ext cx="10515600" cy="4719638"/>
          </a:xfrm>
        </p:spPr>
        <p:txBody>
          <a:bodyPr>
            <a:normAutofit fontScale="92500" lnSpcReduction="20000"/>
          </a:bodyPr>
          <a:lstStyle/>
          <a:p>
            <a:pPr algn="l"/>
            <a:r>
              <a:rPr lang="hi-IN" b="1" i="0" dirty="0">
                <a:solidFill>
                  <a:srgbClr val="222222"/>
                </a:solidFill>
                <a:effectLst/>
                <a:latin typeface="Verdana" panose="020B0604030504040204" pitchFamily="34" charset="0"/>
              </a:rPr>
              <a:t>उदाहरण – 1</a:t>
            </a:r>
            <a:endParaRPr lang="hi-IN" b="0" i="0" dirty="0">
              <a:solidFill>
                <a:srgbClr val="222222"/>
              </a:solidFill>
              <a:effectLst/>
              <a:latin typeface="Verdana" panose="020B0604030504040204" pitchFamily="34" charset="0"/>
            </a:endParaRPr>
          </a:p>
          <a:p>
            <a:pPr algn="l"/>
            <a:r>
              <a:rPr lang="hi-IN" b="0" i="0" dirty="0">
                <a:solidFill>
                  <a:srgbClr val="222222"/>
                </a:solidFill>
                <a:effectLst/>
                <a:latin typeface="Verdana" panose="020B0604030504040204" pitchFamily="34" charset="0"/>
              </a:rPr>
              <a:t>जब कोई बन्दुक चालक बन्दुक से गोली चलाता है तो जब गोली चलती है तो उसे पीछे की तरफ तीव्र गति से झटका लगता है।ऐसा इसलिए होता है कि जब बन्दुक से गोली चलती है तो बन्दुक में लगा बारूद विस्फोट होता है तो गोली बहुत तेज गति से आगे बढ़ती है और जितने बल से गोली आगे बढ़ती है उतनी ही तेज गति से बन्दुक पर विपरीत बल लगता है।</a:t>
            </a:r>
          </a:p>
          <a:p>
            <a:pPr algn="l"/>
            <a:r>
              <a:rPr lang="hi-IN" b="0" i="0" dirty="0">
                <a:solidFill>
                  <a:srgbClr val="222222"/>
                </a:solidFill>
                <a:effectLst/>
                <a:latin typeface="Verdana" panose="020B0604030504040204" pitchFamily="34" charset="0"/>
              </a:rPr>
              <a:t>इसमें गोली पर क्रिया बल कार्य करता है और गोली चलाने वाले पर प्रतिक्रिया बल लगता है।</a:t>
            </a:r>
            <a:endParaRPr lang="en-US" b="0" i="0" dirty="0">
              <a:solidFill>
                <a:srgbClr val="222222"/>
              </a:solidFill>
              <a:effectLst/>
              <a:latin typeface="Verdana" panose="020B0604030504040204" pitchFamily="34" charset="0"/>
            </a:endParaRPr>
          </a:p>
          <a:p>
            <a:endParaRPr lang="en-US" b="1" i="0" dirty="0">
              <a:solidFill>
                <a:srgbClr val="222222"/>
              </a:solidFill>
              <a:effectLst/>
              <a:latin typeface="Verdana" panose="020B0604030504040204" pitchFamily="34" charset="0"/>
            </a:endParaRPr>
          </a:p>
          <a:p>
            <a:r>
              <a:rPr lang="hi-IN" b="1" i="0" dirty="0">
                <a:solidFill>
                  <a:srgbClr val="222222"/>
                </a:solidFill>
                <a:effectLst/>
                <a:latin typeface="Verdana" panose="020B0604030504040204" pitchFamily="34" charset="0"/>
              </a:rPr>
              <a:t>उदाहरण </a:t>
            </a:r>
            <a:r>
              <a:rPr lang="en-US" b="1" i="0" dirty="0">
                <a:solidFill>
                  <a:srgbClr val="222222"/>
                </a:solidFill>
                <a:effectLst/>
                <a:latin typeface="Verdana" panose="020B0604030504040204" pitchFamily="34" charset="0"/>
              </a:rPr>
              <a:t>- </a:t>
            </a:r>
            <a:r>
              <a:rPr lang="en-US" dirty="0">
                <a:solidFill>
                  <a:srgbClr val="222222"/>
                </a:solidFill>
                <a:latin typeface="Verdana" panose="020B0604030504040204" pitchFamily="34" charset="0"/>
              </a:rPr>
              <a:t>2.</a:t>
            </a:r>
          </a:p>
          <a:p>
            <a:r>
              <a:rPr lang="hi-IN" b="0" i="0" dirty="0">
                <a:solidFill>
                  <a:srgbClr val="202124"/>
                </a:solidFill>
                <a:effectLst/>
                <a:latin typeface="arial" panose="020B0604020202020204" pitchFamily="34" charset="0"/>
              </a:rPr>
              <a:t> एक तैराक जब अपने हाथों से पानी को पीछे धकेल कर क्रिया करता है तो धकेला हुआ पानी तैराक को उतनी ही प्रतिक्रिया से आगे की ओर धकेल देता है ।</a:t>
            </a:r>
            <a:endParaRPr lang="en-IN" dirty="0"/>
          </a:p>
          <a:p>
            <a:pPr algn="l"/>
            <a:endParaRPr lang="hi-IN" b="0" i="0" dirty="0">
              <a:solidFill>
                <a:srgbClr val="222222"/>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328344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0107C-BB5C-4D16-B5A6-010A409F0B8C}"/>
              </a:ext>
            </a:extLst>
          </p:cNvPr>
          <p:cNvSpPr>
            <a:spLocks noGrp="1"/>
          </p:cNvSpPr>
          <p:nvPr>
            <p:ph type="title"/>
          </p:nvPr>
        </p:nvSpPr>
        <p:spPr/>
        <p:txBody>
          <a:bodyPr/>
          <a:lstStyle/>
          <a:p>
            <a:pPr algn="ctr"/>
            <a:r>
              <a:rPr lang="en-US" dirty="0">
                <a:solidFill>
                  <a:srgbClr val="0070C0"/>
                </a:solidFill>
              </a:rPr>
              <a:t>Some Important Points</a:t>
            </a:r>
            <a:endParaRPr lang="en-IN" dirty="0">
              <a:solidFill>
                <a:srgbClr val="0070C0"/>
              </a:solidFill>
            </a:endParaRPr>
          </a:p>
        </p:txBody>
      </p:sp>
      <p:sp>
        <p:nvSpPr>
          <p:cNvPr id="3" name="Content Placeholder 2">
            <a:extLst>
              <a:ext uri="{FF2B5EF4-FFF2-40B4-BE49-F238E27FC236}">
                <a16:creationId xmlns:a16="http://schemas.microsoft.com/office/drawing/2014/main" id="{E845EB03-EC08-4574-B666-4DEF872FA0D2}"/>
              </a:ext>
            </a:extLst>
          </p:cNvPr>
          <p:cNvSpPr>
            <a:spLocks noGrp="1"/>
          </p:cNvSpPr>
          <p:nvPr>
            <p:ph sz="half" idx="1"/>
          </p:nvPr>
        </p:nvSpPr>
        <p:spPr>
          <a:xfrm>
            <a:off x="133350" y="1371600"/>
            <a:ext cx="6591300" cy="5419725"/>
          </a:xfrm>
        </p:spPr>
        <p:txBody>
          <a:bodyPr>
            <a:normAutofit/>
          </a:bodyPr>
          <a:lstStyle/>
          <a:p>
            <a:pPr algn="just"/>
            <a:r>
              <a:rPr lang="hi-IN" b="1" i="0" dirty="0">
                <a:solidFill>
                  <a:srgbClr val="202124"/>
                </a:solidFill>
                <a:effectLst/>
                <a:latin typeface="arial" panose="020B0604020202020204" pitchFamily="34" charset="0"/>
              </a:rPr>
              <a:t>न्यूटन</a:t>
            </a:r>
            <a:r>
              <a:rPr lang="hi-IN" b="0" i="0" dirty="0">
                <a:solidFill>
                  <a:srgbClr val="202124"/>
                </a:solidFill>
                <a:effectLst/>
                <a:latin typeface="arial" panose="020B0604020202020204" pitchFamily="34" charset="0"/>
              </a:rPr>
              <a:t> की </a:t>
            </a:r>
            <a:r>
              <a:rPr lang="hi-IN" b="1" i="0" dirty="0">
                <a:solidFill>
                  <a:srgbClr val="202124"/>
                </a:solidFill>
                <a:effectLst/>
                <a:latin typeface="arial" panose="020B0604020202020204" pitchFamily="34" charset="0"/>
              </a:rPr>
              <a:t>गति</a:t>
            </a:r>
            <a:r>
              <a:rPr lang="hi-IN" b="0" i="0" dirty="0">
                <a:solidFill>
                  <a:srgbClr val="202124"/>
                </a:solidFill>
                <a:effectLst/>
                <a:latin typeface="arial" panose="020B0604020202020204" pitchFamily="34" charset="0"/>
              </a:rPr>
              <a:t> के द्वितीय </a:t>
            </a:r>
            <a:r>
              <a:rPr lang="hi-IN" b="1" i="0" dirty="0">
                <a:solidFill>
                  <a:srgbClr val="202124"/>
                </a:solidFill>
                <a:effectLst/>
                <a:latin typeface="arial" panose="020B0604020202020204" pitchFamily="34" charset="0"/>
              </a:rPr>
              <a:t>नियम</a:t>
            </a:r>
            <a:r>
              <a:rPr lang="hi-IN" b="0" i="0" dirty="0">
                <a:solidFill>
                  <a:srgbClr val="202124"/>
                </a:solidFill>
                <a:effectLst/>
                <a:latin typeface="arial" panose="020B0604020202020204" pitchFamily="34" charset="0"/>
              </a:rPr>
              <a:t> से हमें किसी वस्तु पर लगने</a:t>
            </a:r>
            <a:r>
              <a:rPr lang="en-US" dirty="0">
                <a:solidFill>
                  <a:srgbClr val="202124"/>
                </a:solidFill>
                <a:latin typeface="arial" panose="020B0604020202020204" pitchFamily="34" charset="0"/>
              </a:rPr>
              <a:t> </a:t>
            </a:r>
            <a:r>
              <a:rPr lang="hi-IN" b="0" i="0" dirty="0">
                <a:solidFill>
                  <a:srgbClr val="202124"/>
                </a:solidFill>
                <a:effectLst/>
                <a:latin typeface="arial" panose="020B0604020202020204" pitchFamily="34" charset="0"/>
              </a:rPr>
              <a:t>वाले</a:t>
            </a:r>
            <a:r>
              <a:rPr lang="en-US" b="0" i="0" dirty="0">
                <a:solidFill>
                  <a:srgbClr val="202124"/>
                </a:solidFill>
                <a:effectLst/>
                <a:latin typeface="arial" panose="020B0604020202020204" pitchFamily="34" charset="0"/>
              </a:rPr>
              <a:t> </a:t>
            </a:r>
            <a:r>
              <a:rPr lang="hi-IN" b="0" i="0" dirty="0">
                <a:solidFill>
                  <a:srgbClr val="202124"/>
                </a:solidFill>
                <a:effectLst/>
                <a:latin typeface="arial" panose="020B0604020202020204" pitchFamily="34" charset="0"/>
              </a:rPr>
              <a:t> </a:t>
            </a:r>
            <a:r>
              <a:rPr lang="hi-IN" b="1" i="0" dirty="0">
                <a:solidFill>
                  <a:srgbClr val="202124"/>
                </a:solidFill>
                <a:effectLst/>
                <a:latin typeface="arial" panose="020B0604020202020204" pitchFamily="34" charset="0"/>
              </a:rPr>
              <a:t>बल</a:t>
            </a:r>
            <a:r>
              <a:rPr lang="hi-IN" b="0" i="0" dirty="0">
                <a:solidFill>
                  <a:srgbClr val="202124"/>
                </a:solidFill>
                <a:effectLst/>
                <a:latin typeface="arial" panose="020B0604020202020204" pitchFamily="34" charset="0"/>
              </a:rPr>
              <a:t> को </a:t>
            </a:r>
            <a:r>
              <a:rPr lang="hi-IN" b="1" i="0" dirty="0">
                <a:solidFill>
                  <a:srgbClr val="202124"/>
                </a:solidFill>
                <a:effectLst/>
                <a:latin typeface="arial" panose="020B0604020202020204" pitchFamily="34" charset="0"/>
              </a:rPr>
              <a:t>मापने</a:t>
            </a:r>
            <a:r>
              <a:rPr lang="hi-IN" b="0" i="0" dirty="0">
                <a:solidFill>
                  <a:srgbClr val="202124"/>
                </a:solidFill>
                <a:effectLst/>
                <a:latin typeface="arial" panose="020B0604020202020204" pitchFamily="34" charset="0"/>
              </a:rPr>
              <a:t> की</a:t>
            </a:r>
            <a:r>
              <a:rPr lang="en-US" b="0" i="0" dirty="0">
                <a:solidFill>
                  <a:srgbClr val="202124"/>
                </a:solidFill>
                <a:effectLst/>
                <a:latin typeface="arial" panose="020B0604020202020204" pitchFamily="34" charset="0"/>
              </a:rPr>
              <a:t>  </a:t>
            </a:r>
            <a:r>
              <a:rPr lang="hi-IN" b="0" i="0" dirty="0">
                <a:solidFill>
                  <a:srgbClr val="202124"/>
                </a:solidFill>
                <a:effectLst/>
                <a:latin typeface="arial" panose="020B0604020202020204" pitchFamily="34" charset="0"/>
              </a:rPr>
              <a:t>विधि </a:t>
            </a:r>
            <a:r>
              <a:rPr lang="hi-IN" b="1" i="0" dirty="0">
                <a:solidFill>
                  <a:srgbClr val="202124"/>
                </a:solidFill>
                <a:effectLst/>
                <a:latin typeface="arial" panose="020B0604020202020204" pitchFamily="34" charset="0"/>
              </a:rPr>
              <a:t>मिलती</a:t>
            </a:r>
            <a:r>
              <a:rPr lang="hi-IN" b="0" i="0" dirty="0">
                <a:solidFill>
                  <a:srgbClr val="202124"/>
                </a:solidFill>
                <a:effectLst/>
                <a:latin typeface="arial" panose="020B0604020202020204" pitchFamily="34" charset="0"/>
              </a:rPr>
              <a:t> है। </a:t>
            </a:r>
            <a:r>
              <a:rPr lang="hi-IN" b="1" i="0" dirty="0">
                <a:solidFill>
                  <a:srgbClr val="202124"/>
                </a:solidFill>
                <a:effectLst/>
                <a:latin typeface="arial" panose="020B0604020202020204" pitchFamily="34" charset="0"/>
              </a:rPr>
              <a:t>बल</a:t>
            </a:r>
            <a:r>
              <a:rPr lang="hi-IN" b="0" i="0" dirty="0">
                <a:solidFill>
                  <a:srgbClr val="202124"/>
                </a:solidFill>
                <a:effectLst/>
                <a:latin typeface="arial" panose="020B0604020202020204" pitchFamily="34" charset="0"/>
              </a:rPr>
              <a:t> को उस वस्तु में उत्पन्न त्वरण तथा वस्तु के द्रव्यमान के गुणनफल से प्राप्त किया जाता है।</a:t>
            </a:r>
            <a:endParaRPr lang="en-US" b="0" i="0" dirty="0">
              <a:solidFill>
                <a:srgbClr val="202124"/>
              </a:solidFill>
              <a:effectLst/>
              <a:latin typeface="arial" panose="020B0604020202020204" pitchFamily="34" charset="0"/>
            </a:endParaRPr>
          </a:p>
          <a:p>
            <a:pPr algn="just"/>
            <a:endParaRPr lang="en-IN" b="0" i="0" dirty="0">
              <a:solidFill>
                <a:srgbClr val="333333"/>
              </a:solidFill>
              <a:effectLst/>
              <a:latin typeface="Source Sans Pro" panose="020B0503030403020204" pitchFamily="34" charset="0"/>
            </a:endParaRPr>
          </a:p>
          <a:p>
            <a:r>
              <a:rPr lang="en-IN" b="0" i="0" dirty="0">
                <a:solidFill>
                  <a:srgbClr val="333333"/>
                </a:solidFill>
                <a:effectLst/>
                <a:latin typeface="Source Sans Pro" panose="020B0503030403020204" pitchFamily="34" charset="0"/>
              </a:rPr>
              <a:t>Newton </a:t>
            </a:r>
            <a:r>
              <a:rPr lang="hi-IN" b="0" i="0" dirty="0">
                <a:solidFill>
                  <a:srgbClr val="333333"/>
                </a:solidFill>
                <a:effectLst/>
                <a:latin typeface="Source Sans Pro" panose="020B0503030403020204" pitchFamily="34" charset="0"/>
              </a:rPr>
              <a:t>के तीनों नियम से ही </a:t>
            </a:r>
            <a:r>
              <a:rPr lang="en-IN" b="0" i="0" dirty="0">
                <a:solidFill>
                  <a:srgbClr val="333333"/>
                </a:solidFill>
                <a:effectLst/>
                <a:latin typeface="Source Sans Pro" panose="020B0503030403020204" pitchFamily="34" charset="0"/>
              </a:rPr>
              <a:t>rocket space </a:t>
            </a:r>
            <a:r>
              <a:rPr lang="hi-IN" b="0" i="0" dirty="0">
                <a:solidFill>
                  <a:srgbClr val="333333"/>
                </a:solidFill>
                <a:effectLst/>
                <a:latin typeface="Source Sans Pro" panose="020B0503030403020204" pitchFamily="34" charset="0"/>
              </a:rPr>
              <a:t>में </a:t>
            </a:r>
            <a:r>
              <a:rPr lang="en-IN" b="0" i="0" dirty="0">
                <a:solidFill>
                  <a:srgbClr val="333333"/>
                </a:solidFill>
                <a:effectLst/>
                <a:latin typeface="Source Sans Pro" panose="020B0503030403020204" pitchFamily="34" charset="0"/>
              </a:rPr>
              <a:t>travel </a:t>
            </a:r>
            <a:r>
              <a:rPr lang="hi-IN" b="0" i="0" dirty="0">
                <a:solidFill>
                  <a:srgbClr val="333333"/>
                </a:solidFill>
                <a:effectLst/>
                <a:latin typeface="Source Sans Pro" panose="020B0503030403020204" pitchFamily="34" charset="0"/>
              </a:rPr>
              <a:t>करता है</a:t>
            </a:r>
            <a:endParaRPr lang="en-US" b="0" i="0" dirty="0">
              <a:solidFill>
                <a:srgbClr val="333333"/>
              </a:solidFill>
              <a:effectLst/>
              <a:latin typeface="Source Sans Pro" panose="020B0503030403020204" pitchFamily="34" charset="0"/>
            </a:endParaRPr>
          </a:p>
          <a:p>
            <a:endParaRPr lang="en-IN" dirty="0"/>
          </a:p>
        </p:txBody>
      </p:sp>
      <p:sp>
        <p:nvSpPr>
          <p:cNvPr id="4" name="Content Placeholder 3">
            <a:extLst>
              <a:ext uri="{FF2B5EF4-FFF2-40B4-BE49-F238E27FC236}">
                <a16:creationId xmlns:a16="http://schemas.microsoft.com/office/drawing/2014/main" id="{7BE839CF-FBDA-40CD-B612-F4537E433638}"/>
              </a:ext>
            </a:extLst>
          </p:cNvPr>
          <p:cNvSpPr>
            <a:spLocks noGrp="1"/>
          </p:cNvSpPr>
          <p:nvPr>
            <p:ph sz="half" idx="2"/>
          </p:nvPr>
        </p:nvSpPr>
        <p:spPr>
          <a:xfrm>
            <a:off x="6724650" y="1371600"/>
            <a:ext cx="5467350" cy="5486400"/>
          </a:xfrm>
        </p:spPr>
        <p:txBody>
          <a:bodyPr>
            <a:normAutofit/>
          </a:bodyPr>
          <a:lstStyle/>
          <a:p>
            <a:r>
              <a:rPr lang="hi-IN" b="0" i="0" dirty="0">
                <a:solidFill>
                  <a:srgbClr val="222222"/>
                </a:solidFill>
                <a:effectLst/>
                <a:latin typeface="Verdana" panose="020B0604030504040204" pitchFamily="34" charset="0"/>
              </a:rPr>
              <a:t>गति के तीनो नियम आइजेक न्यूटन ने प्रतिपादित किये थे और इन्होंने ही गुरुत्वाकर्षण की खोज की थी।</a:t>
            </a:r>
            <a:endParaRPr lang="en-US" b="0" i="0" dirty="0">
              <a:solidFill>
                <a:srgbClr val="222222"/>
              </a:solidFill>
              <a:effectLst/>
              <a:latin typeface="Verdana" panose="020B0604030504040204" pitchFamily="34" charset="0"/>
            </a:endParaRPr>
          </a:p>
          <a:p>
            <a:r>
              <a:rPr lang="hi-IN" b="0" i="0" dirty="0">
                <a:solidFill>
                  <a:srgbClr val="222222"/>
                </a:solidFill>
                <a:effectLst/>
                <a:latin typeface="Verdana" panose="020B0604030504040204" pitchFamily="34" charset="0"/>
              </a:rPr>
              <a:t>न्यूटन के गति के नियम के बारे में न्यूटन ने अपनी पुस्तक “प्रिन्सिपिया” में विस्तार से बताया है।</a:t>
            </a:r>
            <a:endParaRPr lang="en-US" b="0" i="0" dirty="0">
              <a:solidFill>
                <a:srgbClr val="222222"/>
              </a:solidFill>
              <a:effectLst/>
              <a:latin typeface="Verdana" panose="020B0604030504040204" pitchFamily="34" charset="0"/>
            </a:endParaRPr>
          </a:p>
          <a:p>
            <a:r>
              <a:rPr lang="hi-IN" b="0" i="0" dirty="0">
                <a:solidFill>
                  <a:srgbClr val="222222"/>
                </a:solidFill>
                <a:effectLst/>
                <a:latin typeface="Verdana" panose="020B0604030504040204" pitchFamily="34" charset="0"/>
              </a:rPr>
              <a:t>सर आइजेक न्यूटन ने 168</a:t>
            </a:r>
            <a:r>
              <a:rPr lang="en-US" b="0" i="0" dirty="0">
                <a:solidFill>
                  <a:srgbClr val="222222"/>
                </a:solidFill>
                <a:effectLst/>
                <a:latin typeface="Verdana" panose="020B0604030504040204" pitchFamily="34" charset="0"/>
              </a:rPr>
              <a:t>6</a:t>
            </a:r>
            <a:r>
              <a:rPr lang="hi-IN" b="0" i="0" dirty="0">
                <a:solidFill>
                  <a:srgbClr val="222222"/>
                </a:solidFill>
                <a:effectLst/>
                <a:latin typeface="Verdana" panose="020B0604030504040204" pitchFamily="34" charset="0"/>
              </a:rPr>
              <a:t> में गति के तीन नियम (</a:t>
            </a:r>
            <a:r>
              <a:rPr lang="en-US" b="0" i="0" dirty="0">
                <a:solidFill>
                  <a:srgbClr val="222222"/>
                </a:solidFill>
                <a:effectLst/>
                <a:latin typeface="Verdana" panose="020B0604030504040204" pitchFamily="34" charset="0"/>
              </a:rPr>
              <a:t>Newton Law of Motion</a:t>
            </a:r>
            <a:r>
              <a:rPr lang="hi-IN" b="0" i="0" dirty="0">
                <a:solidFill>
                  <a:srgbClr val="222222"/>
                </a:solidFill>
                <a:effectLst/>
                <a:latin typeface="Verdana" panose="020B0604030504040204" pitchFamily="34" charset="0"/>
              </a:rPr>
              <a:t>) दिए थे।</a:t>
            </a:r>
            <a:endParaRPr lang="en-IN" dirty="0"/>
          </a:p>
        </p:txBody>
      </p:sp>
    </p:spTree>
    <p:extLst>
      <p:ext uri="{BB962C8B-B14F-4D97-AF65-F5344CB8AC3E}">
        <p14:creationId xmlns:p14="http://schemas.microsoft.com/office/powerpoint/2010/main" val="363947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081F8-32FF-4269-8661-1F0A35184DBD}"/>
              </a:ext>
            </a:extLst>
          </p:cNvPr>
          <p:cNvSpPr>
            <a:spLocks noGrp="1"/>
          </p:cNvSpPr>
          <p:nvPr>
            <p:ph type="title"/>
          </p:nvPr>
        </p:nvSpPr>
        <p:spPr>
          <a:xfrm>
            <a:off x="838200" y="365125"/>
            <a:ext cx="10515600" cy="701675"/>
          </a:xfrm>
        </p:spPr>
        <p:txBody>
          <a:bodyPr/>
          <a:lstStyle/>
          <a:p>
            <a:pPr algn="ctr"/>
            <a:r>
              <a:rPr lang="en-US" dirty="0">
                <a:solidFill>
                  <a:srgbClr val="0070C0"/>
                </a:solidFill>
              </a:rPr>
              <a:t>There are Three laws of Motion </a:t>
            </a:r>
            <a:endParaRPr lang="en-IN" dirty="0">
              <a:solidFill>
                <a:srgbClr val="0070C0"/>
              </a:solidFill>
            </a:endParaRPr>
          </a:p>
        </p:txBody>
      </p:sp>
      <p:sp>
        <p:nvSpPr>
          <p:cNvPr id="3" name="Content Placeholder 2">
            <a:extLst>
              <a:ext uri="{FF2B5EF4-FFF2-40B4-BE49-F238E27FC236}">
                <a16:creationId xmlns:a16="http://schemas.microsoft.com/office/drawing/2014/main" id="{53FF78F6-6799-45D6-A247-E707B226CA7B}"/>
              </a:ext>
            </a:extLst>
          </p:cNvPr>
          <p:cNvSpPr>
            <a:spLocks noGrp="1"/>
          </p:cNvSpPr>
          <p:nvPr>
            <p:ph idx="1"/>
          </p:nvPr>
        </p:nvSpPr>
        <p:spPr/>
        <p:txBody>
          <a:bodyPr>
            <a:normAutofit fontScale="92500" lnSpcReduction="10000"/>
          </a:bodyPr>
          <a:lstStyle/>
          <a:p>
            <a:r>
              <a:rPr lang="hi-IN" b="1" i="0" dirty="0">
                <a:solidFill>
                  <a:srgbClr val="222222"/>
                </a:solidFill>
                <a:effectLst/>
                <a:latin typeface="Verdana" panose="020B0604030504040204" pitchFamily="34" charset="0"/>
              </a:rPr>
              <a:t>(1)</a:t>
            </a:r>
            <a:r>
              <a:rPr lang="hi-IN" b="0" i="0" dirty="0">
                <a:solidFill>
                  <a:srgbClr val="222222"/>
                </a:solidFill>
                <a:effectLst/>
                <a:latin typeface="Verdana" panose="020B0604030504040204" pitchFamily="34" charset="0"/>
              </a:rPr>
              <a:t> </a:t>
            </a:r>
            <a:r>
              <a:rPr lang="hi-IN" b="1" i="0" dirty="0">
                <a:solidFill>
                  <a:srgbClr val="222222"/>
                </a:solidFill>
                <a:effectLst/>
                <a:latin typeface="Verdana" panose="020B0604030504040204" pitchFamily="34" charset="0"/>
              </a:rPr>
              <a:t>न्यूटन का गति का प्रथम नियम (</a:t>
            </a:r>
            <a:r>
              <a:rPr lang="en-IN" b="1" i="0" dirty="0">
                <a:solidFill>
                  <a:srgbClr val="222222"/>
                </a:solidFill>
                <a:effectLst/>
                <a:latin typeface="Verdana" panose="020B0604030504040204" pitchFamily="34" charset="0"/>
              </a:rPr>
              <a:t>Newton’s First law of motion </a:t>
            </a:r>
            <a:endParaRPr lang="en-US" b="1" i="0" dirty="0">
              <a:solidFill>
                <a:srgbClr val="222222"/>
              </a:solidFill>
              <a:effectLst/>
              <a:latin typeface="Verdana" panose="020B0604030504040204" pitchFamily="34" charset="0"/>
            </a:endParaRPr>
          </a:p>
          <a:p>
            <a:r>
              <a:rPr lang="hi-IN" b="1" i="0" dirty="0">
                <a:solidFill>
                  <a:srgbClr val="FF0000"/>
                </a:solidFill>
                <a:effectLst/>
                <a:latin typeface="Verdana" panose="020B0604030504040204" pitchFamily="34" charset="0"/>
              </a:rPr>
              <a:t>जड़त्व का नियम</a:t>
            </a:r>
            <a:r>
              <a:rPr lang="en-US" b="1" i="0" dirty="0">
                <a:solidFill>
                  <a:srgbClr val="FF0000"/>
                </a:solidFill>
                <a:effectLst/>
                <a:latin typeface="Verdana" panose="020B0604030504040204" pitchFamily="34" charset="0"/>
              </a:rPr>
              <a:t> (Law of Inertia)  </a:t>
            </a:r>
            <a:br>
              <a:rPr lang="hi-IN" dirty="0"/>
            </a:br>
            <a:r>
              <a:rPr lang="hi-IN" b="1" i="0" dirty="0">
                <a:solidFill>
                  <a:srgbClr val="222222"/>
                </a:solidFill>
                <a:effectLst/>
                <a:latin typeface="Verdana" panose="020B0604030504040204" pitchFamily="34" charset="0"/>
              </a:rPr>
              <a:t>(2)</a:t>
            </a:r>
            <a:r>
              <a:rPr lang="hi-IN" b="0" i="0" dirty="0">
                <a:solidFill>
                  <a:srgbClr val="222222"/>
                </a:solidFill>
                <a:effectLst/>
                <a:latin typeface="Verdana" panose="020B0604030504040204" pitchFamily="34" charset="0"/>
              </a:rPr>
              <a:t> </a:t>
            </a:r>
            <a:r>
              <a:rPr lang="hi-IN" b="1" i="0" dirty="0">
                <a:solidFill>
                  <a:srgbClr val="222222"/>
                </a:solidFill>
                <a:effectLst/>
                <a:latin typeface="Verdana" panose="020B0604030504040204" pitchFamily="34" charset="0"/>
              </a:rPr>
              <a:t>न्यूटन का गति का द्वितीय नियम (</a:t>
            </a:r>
            <a:r>
              <a:rPr lang="en-IN" b="1" i="0" dirty="0">
                <a:solidFill>
                  <a:srgbClr val="222222"/>
                </a:solidFill>
                <a:effectLst/>
                <a:latin typeface="Verdana" panose="020B0604030504040204" pitchFamily="34" charset="0"/>
              </a:rPr>
              <a:t>Newton’s Second law of motion </a:t>
            </a:r>
          </a:p>
          <a:p>
            <a:r>
              <a:rPr lang="hi-IN" sz="2800" b="1" i="0" dirty="0">
                <a:solidFill>
                  <a:srgbClr val="FF0000"/>
                </a:solidFill>
                <a:effectLst/>
                <a:latin typeface="-apple-system"/>
              </a:rPr>
              <a:t>संवेग</a:t>
            </a:r>
            <a:r>
              <a:rPr lang="en-US" sz="2800" b="1" i="0" dirty="0">
                <a:solidFill>
                  <a:srgbClr val="FF0000"/>
                </a:solidFill>
                <a:effectLst/>
                <a:latin typeface="-apple-system"/>
              </a:rPr>
              <a:t>/</a:t>
            </a:r>
            <a:r>
              <a:rPr lang="hi-IN" sz="2800" b="1" i="0" dirty="0">
                <a:solidFill>
                  <a:srgbClr val="FF0000"/>
                </a:solidFill>
                <a:effectLst/>
                <a:latin typeface="Verdana" panose="020B0604030504040204" pitchFamily="34" charset="0"/>
              </a:rPr>
              <a:t>त्वरण</a:t>
            </a:r>
            <a:r>
              <a:rPr lang="hi-IN" sz="2800" b="1" i="0" dirty="0">
                <a:solidFill>
                  <a:srgbClr val="FF0000"/>
                </a:solidFill>
                <a:effectLst/>
                <a:latin typeface="-apple-system"/>
              </a:rPr>
              <a:t> </a:t>
            </a:r>
            <a:r>
              <a:rPr lang="hi-IN" sz="3000" b="1" i="0" dirty="0">
                <a:solidFill>
                  <a:srgbClr val="FF0000"/>
                </a:solidFill>
                <a:effectLst/>
                <a:latin typeface="-apple-system"/>
              </a:rPr>
              <a:t>का </a:t>
            </a:r>
            <a:r>
              <a:rPr lang="hi-IN" sz="2600" b="1" i="0" dirty="0">
                <a:solidFill>
                  <a:srgbClr val="FF0000"/>
                </a:solidFill>
                <a:effectLst/>
                <a:latin typeface="-apple-system"/>
              </a:rPr>
              <a:t>नियम</a:t>
            </a:r>
            <a:r>
              <a:rPr lang="en-US" sz="3900" b="1" i="0" dirty="0">
                <a:solidFill>
                  <a:srgbClr val="FF0000"/>
                </a:solidFill>
                <a:effectLst/>
                <a:latin typeface="-apple-system"/>
              </a:rPr>
              <a:t> (</a:t>
            </a:r>
            <a:r>
              <a:rPr lang="en-US" sz="2600" b="1" i="0" dirty="0">
                <a:solidFill>
                  <a:srgbClr val="FF0000"/>
                </a:solidFill>
                <a:effectLst/>
                <a:latin typeface="Verdana" panose="020B0604030504040204" pitchFamily="34" charset="0"/>
              </a:rPr>
              <a:t>Law of Momentum</a:t>
            </a:r>
            <a:r>
              <a:rPr lang="en-US" sz="3000" b="1" i="0" dirty="0">
                <a:solidFill>
                  <a:srgbClr val="FF0000"/>
                </a:solidFill>
                <a:effectLst/>
                <a:latin typeface="Verdana" panose="020B0604030504040204" pitchFamily="34" charset="0"/>
              </a:rPr>
              <a:t>/or </a:t>
            </a:r>
            <a:r>
              <a:rPr lang="en-US" sz="2600" b="1" i="0" dirty="0">
                <a:solidFill>
                  <a:srgbClr val="FF0000"/>
                </a:solidFill>
                <a:effectLst/>
                <a:latin typeface="Verdana" panose="020B0604030504040204" pitchFamily="34" charset="0"/>
              </a:rPr>
              <a:t>Law of Acceleration) </a:t>
            </a:r>
            <a:endParaRPr lang="en-IN" sz="3000" b="1" i="0" dirty="0">
              <a:solidFill>
                <a:srgbClr val="222222"/>
              </a:solidFill>
              <a:effectLst/>
              <a:latin typeface="Verdana" panose="020B0604030504040204" pitchFamily="34" charset="0"/>
            </a:endParaRPr>
          </a:p>
          <a:p>
            <a:br>
              <a:rPr lang="hi-IN" dirty="0"/>
            </a:br>
            <a:r>
              <a:rPr lang="hi-IN" b="1" i="0" dirty="0">
                <a:solidFill>
                  <a:srgbClr val="222222"/>
                </a:solidFill>
                <a:effectLst/>
                <a:latin typeface="Verdana" panose="020B0604030504040204" pitchFamily="34" charset="0"/>
              </a:rPr>
              <a:t>(3)</a:t>
            </a:r>
            <a:r>
              <a:rPr lang="hi-IN" b="0" i="0" dirty="0">
                <a:solidFill>
                  <a:srgbClr val="222222"/>
                </a:solidFill>
                <a:effectLst/>
                <a:latin typeface="Verdana" panose="020B0604030504040204" pitchFamily="34" charset="0"/>
              </a:rPr>
              <a:t> </a:t>
            </a:r>
            <a:r>
              <a:rPr lang="hi-IN" b="1" i="0" dirty="0">
                <a:solidFill>
                  <a:srgbClr val="222222"/>
                </a:solidFill>
                <a:effectLst/>
                <a:latin typeface="Verdana" panose="020B0604030504040204" pitchFamily="34" charset="0"/>
              </a:rPr>
              <a:t>न्यूटन का गति का तृतीय नियम (</a:t>
            </a:r>
            <a:r>
              <a:rPr lang="en-IN" b="1" i="0" dirty="0">
                <a:solidFill>
                  <a:srgbClr val="222222"/>
                </a:solidFill>
                <a:effectLst/>
                <a:latin typeface="Verdana" panose="020B0604030504040204" pitchFamily="34" charset="0"/>
              </a:rPr>
              <a:t>Newton’s Third law of motion</a:t>
            </a:r>
            <a:r>
              <a:rPr lang="en-US" sz="2800" b="1" i="0" dirty="0">
                <a:solidFill>
                  <a:srgbClr val="0070C0"/>
                </a:solidFill>
                <a:effectLst/>
                <a:latin typeface="Verdana" panose="020B0604030504040204" pitchFamily="34" charset="0"/>
              </a:rPr>
              <a:t> </a:t>
            </a:r>
          </a:p>
          <a:p>
            <a:r>
              <a:rPr kumimoji="0" lang="hi-IN" altLang="en-US" sz="3000" b="1" i="0" u="none" strike="noStrike" cap="none" normalizeH="0" baseline="0" dirty="0">
                <a:ln>
                  <a:noFill/>
                </a:ln>
                <a:solidFill>
                  <a:srgbClr val="FF0000"/>
                </a:solidFill>
                <a:effectLst/>
                <a:latin typeface="Verdana" panose="020B0604030504040204" pitchFamily="34" charset="0"/>
                <a:cs typeface="Mangal" panose="02040503050203030202" pitchFamily="18" charset="0"/>
              </a:rPr>
              <a:t>क्रिया प्रतिक्रिया </a:t>
            </a:r>
            <a:r>
              <a:rPr kumimoji="0" lang="hi-IN" altLang="en-US" sz="2600" b="1" i="0" u="none" strike="noStrike" cap="none" normalizeH="0" baseline="0" dirty="0">
                <a:ln>
                  <a:noFill/>
                </a:ln>
                <a:solidFill>
                  <a:srgbClr val="FF0000"/>
                </a:solidFill>
                <a:effectLst/>
                <a:latin typeface="Verdana" panose="020B0604030504040204" pitchFamily="34" charset="0"/>
                <a:cs typeface="Mangal" panose="02040503050203030202" pitchFamily="18" charset="0"/>
              </a:rPr>
              <a:t>नियम </a:t>
            </a:r>
            <a:r>
              <a:rPr kumimoji="0" lang="en-US" altLang="en-US" sz="2600" b="1" i="0" u="none" strike="noStrike" cap="none" normalizeH="0" baseline="0" dirty="0">
                <a:ln>
                  <a:noFill/>
                </a:ln>
                <a:solidFill>
                  <a:srgbClr val="FF0000"/>
                </a:solidFill>
                <a:effectLst/>
                <a:latin typeface="Verdana" panose="020B0604030504040204" pitchFamily="34" charset="0"/>
                <a:cs typeface="Mangal" panose="02040503050203030202" pitchFamily="18" charset="0"/>
              </a:rPr>
              <a:t>(</a:t>
            </a:r>
            <a:r>
              <a:rPr lang="en-US" sz="2600" b="1" i="0" dirty="0">
                <a:solidFill>
                  <a:srgbClr val="FF0000"/>
                </a:solidFill>
                <a:effectLst/>
                <a:latin typeface="Verdana" panose="020B0604030504040204" pitchFamily="34" charset="0"/>
              </a:rPr>
              <a:t>Law of </a:t>
            </a:r>
            <a:r>
              <a:rPr lang="en-IN" sz="2600" b="1" i="0" dirty="0">
                <a:solidFill>
                  <a:srgbClr val="FF0000"/>
                </a:solidFill>
                <a:effectLst/>
                <a:latin typeface="Verdana" panose="020B0604030504040204" pitchFamily="34" charset="0"/>
              </a:rPr>
              <a:t>Action Reaction</a:t>
            </a:r>
            <a:r>
              <a:rPr lang="en-IN" sz="2800" b="1" i="0" dirty="0">
                <a:solidFill>
                  <a:srgbClr val="FF0000"/>
                </a:solidFill>
                <a:effectLst/>
                <a:latin typeface="Verdana" panose="020B0604030504040204" pitchFamily="34" charset="0"/>
              </a:rPr>
              <a:t>)</a:t>
            </a:r>
          </a:p>
          <a:p>
            <a:endParaRPr lang="en-IN" dirty="0"/>
          </a:p>
        </p:txBody>
      </p:sp>
    </p:spTree>
    <p:extLst>
      <p:ext uri="{BB962C8B-B14F-4D97-AF65-F5344CB8AC3E}">
        <p14:creationId xmlns:p14="http://schemas.microsoft.com/office/powerpoint/2010/main" val="223538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7D56-0D4F-423C-8978-0F967CAB9908}"/>
              </a:ext>
            </a:extLst>
          </p:cNvPr>
          <p:cNvSpPr>
            <a:spLocks noGrp="1"/>
          </p:cNvSpPr>
          <p:nvPr>
            <p:ph type="title"/>
          </p:nvPr>
        </p:nvSpPr>
        <p:spPr>
          <a:xfrm>
            <a:off x="838200" y="104776"/>
            <a:ext cx="10515600" cy="990600"/>
          </a:xfrm>
        </p:spPr>
        <p:txBody>
          <a:bodyPr>
            <a:normAutofit fontScale="90000"/>
          </a:bodyPr>
          <a:lstStyle/>
          <a:p>
            <a:pPr algn="ctr"/>
            <a:r>
              <a:rPr lang="hi-IN" sz="3600" b="1" i="0" dirty="0">
                <a:solidFill>
                  <a:srgbClr val="0070C0"/>
                </a:solidFill>
                <a:effectLst/>
                <a:latin typeface="Verdana" panose="020B0604030504040204" pitchFamily="34" charset="0"/>
              </a:rPr>
              <a:t>जड़त्व का नियम</a:t>
            </a:r>
            <a:r>
              <a:rPr lang="en-US" sz="3600" b="1" i="0" dirty="0">
                <a:solidFill>
                  <a:srgbClr val="0070C0"/>
                </a:solidFill>
                <a:effectLst/>
                <a:latin typeface="Verdana" panose="020B0604030504040204" pitchFamily="34" charset="0"/>
              </a:rPr>
              <a:t> (Law of Inertia)  </a:t>
            </a:r>
            <a:br>
              <a:rPr lang="hi-IN" dirty="0"/>
            </a:br>
            <a:endParaRPr lang="en-IN" dirty="0"/>
          </a:p>
        </p:txBody>
      </p:sp>
      <p:sp>
        <p:nvSpPr>
          <p:cNvPr id="3" name="Content Placeholder 2">
            <a:extLst>
              <a:ext uri="{FF2B5EF4-FFF2-40B4-BE49-F238E27FC236}">
                <a16:creationId xmlns:a16="http://schemas.microsoft.com/office/drawing/2014/main" id="{E7FF852D-163F-41B3-B60E-22F1BC9EBD9E}"/>
              </a:ext>
            </a:extLst>
          </p:cNvPr>
          <p:cNvSpPr>
            <a:spLocks noGrp="1"/>
          </p:cNvSpPr>
          <p:nvPr>
            <p:ph idx="1"/>
          </p:nvPr>
        </p:nvSpPr>
        <p:spPr>
          <a:xfrm>
            <a:off x="180975" y="666750"/>
            <a:ext cx="11172825" cy="6191250"/>
          </a:xfrm>
        </p:spPr>
        <p:txBody>
          <a:bodyPr>
            <a:normAutofit/>
          </a:bodyPr>
          <a:lstStyle/>
          <a:p>
            <a:r>
              <a:rPr lang="hi-IN" b="1" i="1" dirty="0">
                <a:solidFill>
                  <a:srgbClr val="222222"/>
                </a:solidFill>
                <a:effectLst/>
                <a:latin typeface="Verdana" panose="020B0604030504040204" pitchFamily="34" charset="0"/>
              </a:rPr>
              <a:t>“यदि कोई वस्तु स्थिर हैं तो वह स्थिर ही रहेगी तथा गतिशील है तो नियत वेग से गतिशील ही रहेगी जब तक उस पर कोई बाह्य बल कार्य नहीं करता हैं। इसे जड़त्व का नियम भी कहते हैं।”</a:t>
            </a:r>
            <a:endParaRPr lang="en-US" b="1" i="1" dirty="0">
              <a:solidFill>
                <a:srgbClr val="222222"/>
              </a:solidFill>
              <a:effectLst/>
              <a:latin typeface="Verdana" panose="020B0604030504040204" pitchFamily="34" charset="0"/>
            </a:endParaRPr>
          </a:p>
          <a:p>
            <a:r>
              <a:rPr lang="hi-IN" sz="3000" b="0" i="0" dirty="0">
                <a:solidFill>
                  <a:srgbClr val="222222"/>
                </a:solidFill>
                <a:effectLst/>
                <a:latin typeface="Verdana" panose="020B0604030504040204" pitchFamily="34" charset="0"/>
              </a:rPr>
              <a:t>वस्तु का वह गुण जिसके कारण वह अपनी एकसमान गति की अवस्था में परिवर्तन नहीं कर सकती</a:t>
            </a:r>
            <a:r>
              <a:rPr lang="en-US" sz="3000" b="0" i="0" dirty="0">
                <a:solidFill>
                  <a:srgbClr val="222222"/>
                </a:solidFill>
                <a:effectLst/>
                <a:latin typeface="Verdana" panose="020B0604030504040204" pitchFamily="34" charset="0"/>
              </a:rPr>
              <a:t> </a:t>
            </a:r>
            <a:r>
              <a:rPr lang="hi-IN" sz="3000" b="0" i="0" dirty="0">
                <a:solidFill>
                  <a:srgbClr val="222222"/>
                </a:solidFill>
                <a:effectLst/>
                <a:latin typeface="Verdana" panose="020B0604030504040204" pitchFamily="34" charset="0"/>
              </a:rPr>
              <a:t>अर्थात्त एक समान गति करती हुई वस्तु स्वयं न तो त्वरित होती है और न ही अवमंदित।</a:t>
            </a:r>
            <a:endParaRPr lang="en-US" sz="3000" b="0" i="0" dirty="0">
              <a:solidFill>
                <a:srgbClr val="222222"/>
              </a:solidFill>
              <a:effectLst/>
              <a:latin typeface="Verdana" panose="020B0604030504040204" pitchFamily="34" charset="0"/>
            </a:endParaRPr>
          </a:p>
          <a:p>
            <a:br>
              <a:rPr lang="en-US" sz="3000" b="0" i="0" dirty="0">
                <a:solidFill>
                  <a:srgbClr val="222222"/>
                </a:solidFill>
                <a:effectLst/>
                <a:latin typeface="Verdana" panose="020B0604030504040204" pitchFamily="34" charset="0"/>
              </a:rPr>
            </a:br>
            <a:r>
              <a:rPr lang="hi-IN" sz="2800" b="1" i="0" dirty="0">
                <a:solidFill>
                  <a:srgbClr val="222222"/>
                </a:solidFill>
                <a:effectLst/>
                <a:latin typeface="Verdana" panose="020B0604030504040204" pitchFamily="34" charset="0"/>
              </a:rPr>
              <a:t>उदाहरण :- (</a:t>
            </a:r>
            <a:r>
              <a:rPr lang="en-IN" sz="2800" b="1" i="0" dirty="0" err="1">
                <a:solidFill>
                  <a:srgbClr val="222222"/>
                </a:solidFill>
                <a:effectLst/>
                <a:latin typeface="Verdana" panose="020B0604030504040204" pitchFamily="34" charset="0"/>
              </a:rPr>
              <a:t>i</a:t>
            </a:r>
            <a:r>
              <a:rPr lang="en-IN" sz="2800" b="1" i="0" dirty="0">
                <a:solidFill>
                  <a:srgbClr val="222222"/>
                </a:solidFill>
                <a:effectLst/>
                <a:latin typeface="Verdana" panose="020B0604030504040204" pitchFamily="34" charset="0"/>
              </a:rPr>
              <a:t>) </a:t>
            </a:r>
            <a:r>
              <a:rPr lang="hi-IN" sz="2800" b="0" i="0" dirty="0">
                <a:solidFill>
                  <a:srgbClr val="222222"/>
                </a:solidFill>
                <a:effectLst/>
                <a:latin typeface="Verdana" panose="020B0604030504040204" pitchFamily="34" charset="0"/>
              </a:rPr>
              <a:t>जब किसी बस अथवा ट्रैन को अचानक रोका दिया जाता है, तब उसमे बैठे यात्री आगे की और झुक जाते हैं।</a:t>
            </a:r>
            <a:br>
              <a:rPr lang="hi-IN" sz="2800" dirty="0"/>
            </a:br>
            <a:r>
              <a:rPr lang="hi-IN" sz="2800" b="0" i="0" dirty="0">
                <a:solidFill>
                  <a:srgbClr val="222222"/>
                </a:solidFill>
                <a:effectLst/>
                <a:latin typeface="Verdana" panose="020B0604030504040204" pitchFamily="34" charset="0"/>
              </a:rPr>
              <a:t>क्योंकि उनके शरीर का निचला हिस्सा बस अथवा ट्रैन के साथ विरामावस्था में आ जाता हैं ,किन्तु ऊपरी हिस्सा गति के जड़त्व के कारण आगे की और गतिमान रहता हैं।</a:t>
            </a:r>
            <a:endParaRPr lang="en-IN" dirty="0"/>
          </a:p>
        </p:txBody>
      </p:sp>
    </p:spTree>
    <p:extLst>
      <p:ext uri="{BB962C8B-B14F-4D97-AF65-F5344CB8AC3E}">
        <p14:creationId xmlns:p14="http://schemas.microsoft.com/office/powerpoint/2010/main" val="256480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33048-8250-473B-B6DC-1D718A7BA1E7}"/>
              </a:ext>
            </a:extLst>
          </p:cNvPr>
          <p:cNvSpPr>
            <a:spLocks noGrp="1"/>
          </p:cNvSpPr>
          <p:nvPr>
            <p:ph type="title"/>
          </p:nvPr>
        </p:nvSpPr>
        <p:spPr>
          <a:xfrm>
            <a:off x="1924050" y="488950"/>
            <a:ext cx="3810000" cy="377825"/>
          </a:xfrm>
        </p:spPr>
        <p:txBody>
          <a:bodyPr>
            <a:normAutofit fontScale="90000"/>
          </a:bodyPr>
          <a:lstStyle/>
          <a:p>
            <a:endParaRPr lang="en-IN" dirty="0"/>
          </a:p>
        </p:txBody>
      </p:sp>
      <p:pic>
        <p:nvPicPr>
          <p:cNvPr id="3074" name="Picture 2" descr="Newton's First Law of Motion - GeeksforGeeks">
            <a:extLst>
              <a:ext uri="{FF2B5EF4-FFF2-40B4-BE49-F238E27FC236}">
                <a16:creationId xmlns:a16="http://schemas.microsoft.com/office/drawing/2014/main" id="{0846C51E-245F-4D13-996D-73AFB105927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24050" y="133350"/>
            <a:ext cx="8791575" cy="347900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Nautica06">
            <a:extLst>
              <a:ext uri="{FF2B5EF4-FFF2-40B4-BE49-F238E27FC236}">
                <a16:creationId xmlns:a16="http://schemas.microsoft.com/office/drawing/2014/main" id="{B072ACA0-B399-45C0-8284-95F19FA6CF4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2437" y="3962400"/>
            <a:ext cx="4319587" cy="27622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869E7B78-A256-4497-A9D9-36B94BBDEA3F}"/>
              </a:ext>
            </a:extLst>
          </p:cNvPr>
          <p:cNvPicPr>
            <a:picLocks noChangeAspect="1"/>
          </p:cNvPicPr>
          <p:nvPr/>
        </p:nvPicPr>
        <p:blipFill>
          <a:blip r:embed="rId4"/>
          <a:stretch>
            <a:fillRect/>
          </a:stretch>
        </p:blipFill>
        <p:spPr>
          <a:xfrm>
            <a:off x="5653714" y="3825874"/>
            <a:ext cx="5700085" cy="2898775"/>
          </a:xfrm>
          <a:prstGeom prst="rect">
            <a:avLst/>
          </a:prstGeom>
        </p:spPr>
      </p:pic>
    </p:spTree>
    <p:extLst>
      <p:ext uri="{BB962C8B-B14F-4D97-AF65-F5344CB8AC3E}">
        <p14:creationId xmlns:p14="http://schemas.microsoft.com/office/powerpoint/2010/main" val="218934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8B13A-0084-4412-96AB-445EFD883174}"/>
              </a:ext>
            </a:extLst>
          </p:cNvPr>
          <p:cNvSpPr>
            <a:spLocks noGrp="1"/>
          </p:cNvSpPr>
          <p:nvPr>
            <p:ph type="title"/>
          </p:nvPr>
        </p:nvSpPr>
        <p:spPr>
          <a:xfrm>
            <a:off x="3924300" y="365125"/>
            <a:ext cx="6591300" cy="530225"/>
          </a:xfrm>
        </p:spPr>
        <p:txBody>
          <a:bodyPr>
            <a:normAutofit fontScale="90000"/>
          </a:bodyPr>
          <a:lstStyle/>
          <a:p>
            <a:pPr algn="ctr"/>
            <a:r>
              <a:rPr lang="hi-IN" sz="3200" b="1" i="0" dirty="0">
                <a:solidFill>
                  <a:srgbClr val="0070C0"/>
                </a:solidFill>
                <a:effectLst/>
                <a:latin typeface="Verdana" panose="020B0604030504040204" pitchFamily="34" charset="0"/>
              </a:rPr>
              <a:t>जड़त्व का नियम</a:t>
            </a:r>
            <a:r>
              <a:rPr lang="en-US" sz="3200" b="1" i="0" dirty="0">
                <a:solidFill>
                  <a:srgbClr val="0070C0"/>
                </a:solidFill>
                <a:effectLst/>
                <a:latin typeface="Verdana" panose="020B0604030504040204" pitchFamily="34" charset="0"/>
              </a:rPr>
              <a:t> (Law of Inertia)</a:t>
            </a:r>
            <a:endParaRPr lang="en-IN" sz="3200" dirty="0"/>
          </a:p>
        </p:txBody>
      </p:sp>
      <p:sp>
        <p:nvSpPr>
          <p:cNvPr id="3" name="Content Placeholder 2">
            <a:extLst>
              <a:ext uri="{FF2B5EF4-FFF2-40B4-BE49-F238E27FC236}">
                <a16:creationId xmlns:a16="http://schemas.microsoft.com/office/drawing/2014/main" id="{EED58E79-1A73-499E-9A2E-8BDCA98BAFE8}"/>
              </a:ext>
            </a:extLst>
          </p:cNvPr>
          <p:cNvSpPr>
            <a:spLocks noGrp="1"/>
          </p:cNvSpPr>
          <p:nvPr>
            <p:ph idx="1"/>
          </p:nvPr>
        </p:nvSpPr>
        <p:spPr>
          <a:xfrm>
            <a:off x="838200" y="962025"/>
            <a:ext cx="10515600" cy="5214938"/>
          </a:xfrm>
        </p:spPr>
        <p:txBody>
          <a:bodyPr>
            <a:normAutofit/>
          </a:bodyPr>
          <a:lstStyle/>
          <a:p>
            <a:pPr algn="l"/>
            <a:r>
              <a:rPr lang="hi-IN" b="1" i="0" dirty="0">
                <a:solidFill>
                  <a:srgbClr val="222222"/>
                </a:solidFill>
                <a:effectLst/>
                <a:latin typeface="Verdana" panose="020B0604030504040204" pitchFamily="34" charset="0"/>
              </a:rPr>
              <a:t>उदाहरण – 1</a:t>
            </a:r>
            <a:endParaRPr lang="hi-IN" b="0" i="0" dirty="0">
              <a:solidFill>
                <a:srgbClr val="222222"/>
              </a:solidFill>
              <a:effectLst/>
              <a:latin typeface="Verdana" panose="020B0604030504040204" pitchFamily="34" charset="0"/>
            </a:endParaRPr>
          </a:p>
          <a:p>
            <a:pPr algn="l"/>
            <a:r>
              <a:rPr lang="hi-IN" b="0" i="0" dirty="0">
                <a:solidFill>
                  <a:srgbClr val="222222"/>
                </a:solidFill>
                <a:effectLst/>
                <a:latin typeface="Verdana" panose="020B0604030504040204" pitchFamily="34" charset="0"/>
              </a:rPr>
              <a:t>जब हम किसी बॉल को फैकते है तो उस समय उस बॉल पर कई प्रकार के </a:t>
            </a:r>
            <a:r>
              <a:rPr lang="en-IN" b="0" i="0" dirty="0">
                <a:solidFill>
                  <a:srgbClr val="222222"/>
                </a:solidFill>
                <a:effectLst/>
                <a:latin typeface="Verdana" panose="020B0604030504040204" pitchFamily="34" charset="0"/>
              </a:rPr>
              <a:t>External Forces </a:t>
            </a:r>
            <a:r>
              <a:rPr lang="hi-IN" b="0" i="0" dirty="0">
                <a:solidFill>
                  <a:srgbClr val="222222"/>
                </a:solidFill>
                <a:effectLst/>
                <a:latin typeface="Verdana" panose="020B0604030504040204" pitchFamily="34" charset="0"/>
              </a:rPr>
              <a:t>यानी बाहरी बल लगते हैं। जैसे </a:t>
            </a:r>
            <a:r>
              <a:rPr lang="en-IN" b="0" i="0" dirty="0">
                <a:solidFill>
                  <a:srgbClr val="222222"/>
                </a:solidFill>
                <a:effectLst/>
                <a:latin typeface="Verdana" panose="020B0604030504040204" pitchFamily="34" charset="0"/>
              </a:rPr>
              <a:t>Gravity </a:t>
            </a:r>
            <a:r>
              <a:rPr lang="hi-IN" b="0" i="0" dirty="0">
                <a:solidFill>
                  <a:srgbClr val="222222"/>
                </a:solidFill>
                <a:effectLst/>
                <a:latin typeface="Verdana" panose="020B0604030504040204" pitchFamily="34" charset="0"/>
              </a:rPr>
              <a:t>उस बॉल को जमीन की तरफ नीचे खिचता है और जब जमीन पर बॉल आ जाती है तो उसे घर्षण का सामना करना पड़ता है। घर्षण के कारण बॉल की गति कम हो जाती है और वह अंत में रूक जाती है।</a:t>
            </a:r>
          </a:p>
          <a:p>
            <a:pPr algn="l"/>
            <a:r>
              <a:rPr lang="hi-IN" b="1" i="0" dirty="0">
                <a:solidFill>
                  <a:srgbClr val="222222"/>
                </a:solidFill>
                <a:effectLst/>
                <a:latin typeface="Verdana" panose="020B0604030504040204" pitchFamily="34" charset="0"/>
              </a:rPr>
              <a:t>उदाहरण – 2</a:t>
            </a:r>
            <a:endParaRPr lang="hi-IN" b="0" i="0" dirty="0">
              <a:solidFill>
                <a:srgbClr val="222222"/>
              </a:solidFill>
              <a:effectLst/>
              <a:latin typeface="Verdana" panose="020B0604030504040204" pitchFamily="34" charset="0"/>
            </a:endParaRPr>
          </a:p>
          <a:p>
            <a:pPr algn="l"/>
            <a:r>
              <a:rPr lang="hi-IN" b="0" i="0" dirty="0">
                <a:solidFill>
                  <a:srgbClr val="222222"/>
                </a:solidFill>
                <a:effectLst/>
                <a:latin typeface="Verdana" panose="020B0604030504040204" pitchFamily="34" charset="0"/>
              </a:rPr>
              <a:t>जब हम साईकिल चलाते हैं तो साईकिल को गतिशील रखने के लिए हमें निरन्तर उसके पैंडल पर दबाव बनाये रखना होता है। यदि हम उस पर से दबाव हटा देते हैं तो वह कुछ समय बाद रूक जाती है।</a:t>
            </a:r>
          </a:p>
          <a:p>
            <a:endParaRPr lang="en-IN" dirty="0"/>
          </a:p>
        </p:txBody>
      </p:sp>
    </p:spTree>
    <p:extLst>
      <p:ext uri="{BB962C8B-B14F-4D97-AF65-F5344CB8AC3E}">
        <p14:creationId xmlns:p14="http://schemas.microsoft.com/office/powerpoint/2010/main" val="185177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BE11-F5CF-4C88-AB34-E4D0F9103A62}"/>
              </a:ext>
            </a:extLst>
          </p:cNvPr>
          <p:cNvSpPr>
            <a:spLocks noGrp="1"/>
          </p:cNvSpPr>
          <p:nvPr>
            <p:ph type="title"/>
          </p:nvPr>
        </p:nvSpPr>
        <p:spPr>
          <a:xfrm>
            <a:off x="1533525" y="1"/>
            <a:ext cx="8886825" cy="1800224"/>
          </a:xfrm>
        </p:spPr>
        <p:txBody>
          <a:bodyPr>
            <a:noAutofit/>
          </a:bodyPr>
          <a:lstStyle/>
          <a:p>
            <a:pPr algn="ctr">
              <a:lnSpc>
                <a:spcPct val="100000"/>
              </a:lnSpc>
            </a:pPr>
            <a:r>
              <a:rPr lang="hi-IN" sz="2800" b="1" i="0" dirty="0">
                <a:solidFill>
                  <a:srgbClr val="0070C0"/>
                </a:solidFill>
                <a:effectLst/>
                <a:latin typeface="Verdana" panose="020B0604030504040204" pitchFamily="34" charset="0"/>
              </a:rPr>
              <a:t>गति का द्वितीय नियम</a:t>
            </a:r>
            <a:br>
              <a:rPr lang="en-US" sz="2800" b="1" i="0" dirty="0">
                <a:solidFill>
                  <a:srgbClr val="0070C0"/>
                </a:solidFill>
                <a:effectLst/>
                <a:latin typeface="-apple-system"/>
              </a:rPr>
            </a:br>
            <a:r>
              <a:rPr lang="hi-IN" sz="2800" b="1" i="0" dirty="0">
                <a:solidFill>
                  <a:srgbClr val="0070C0"/>
                </a:solidFill>
                <a:effectLst/>
                <a:latin typeface="-apple-system"/>
              </a:rPr>
              <a:t> संवेग </a:t>
            </a:r>
            <a:r>
              <a:rPr lang="hi-IN" sz="3200" b="1" i="0" dirty="0">
                <a:solidFill>
                  <a:srgbClr val="0070C0"/>
                </a:solidFill>
                <a:effectLst/>
                <a:latin typeface="-apple-system"/>
              </a:rPr>
              <a:t>का </a:t>
            </a:r>
            <a:r>
              <a:rPr lang="hi-IN" sz="2800" b="1" i="0" dirty="0">
                <a:solidFill>
                  <a:srgbClr val="0070C0"/>
                </a:solidFill>
                <a:effectLst/>
                <a:latin typeface="-apple-system"/>
              </a:rPr>
              <a:t>नियम</a:t>
            </a:r>
            <a:r>
              <a:rPr lang="en-US" sz="4000" b="1" i="0" dirty="0">
                <a:solidFill>
                  <a:srgbClr val="0070C0"/>
                </a:solidFill>
                <a:effectLst/>
                <a:latin typeface="-apple-system"/>
              </a:rPr>
              <a:t> </a:t>
            </a:r>
            <a:r>
              <a:rPr lang="en-US" sz="2400" b="1" i="0" dirty="0">
                <a:solidFill>
                  <a:srgbClr val="0070C0"/>
                </a:solidFill>
                <a:effectLst/>
                <a:latin typeface="Verdana" panose="020B0604030504040204" pitchFamily="34" charset="0"/>
              </a:rPr>
              <a:t>(Law of Momentum)</a:t>
            </a:r>
            <a:r>
              <a:rPr lang="en-US" sz="3200" b="1" i="0" dirty="0">
                <a:solidFill>
                  <a:srgbClr val="0070C0"/>
                </a:solidFill>
                <a:effectLst/>
                <a:latin typeface="-apple-system"/>
              </a:rPr>
              <a:t>/ </a:t>
            </a:r>
            <a:br>
              <a:rPr lang="en-US" sz="3200" b="1" i="0" dirty="0">
                <a:solidFill>
                  <a:srgbClr val="0070C0"/>
                </a:solidFill>
                <a:effectLst/>
                <a:latin typeface="-apple-system"/>
              </a:rPr>
            </a:br>
            <a:r>
              <a:rPr lang="en-US" sz="3200" b="1" i="0" dirty="0">
                <a:solidFill>
                  <a:srgbClr val="0070C0"/>
                </a:solidFill>
                <a:effectLst/>
                <a:latin typeface="-apple-system"/>
              </a:rPr>
              <a:t>Law of </a:t>
            </a:r>
            <a:r>
              <a:rPr lang="en-IN" sz="3200" b="1" i="0" dirty="0">
                <a:solidFill>
                  <a:srgbClr val="0070C0"/>
                </a:solidFill>
                <a:effectLst/>
                <a:latin typeface="-apple-system"/>
              </a:rPr>
              <a:t>Acceleration</a:t>
            </a:r>
            <a:r>
              <a:rPr lang="hi-IN" sz="2800" b="1" i="0" dirty="0">
                <a:solidFill>
                  <a:srgbClr val="0070C0"/>
                </a:solidFill>
                <a:effectLst/>
                <a:latin typeface="Verdana" panose="020B0604030504040204" pitchFamily="34" charset="0"/>
              </a:rPr>
              <a:t>त्वरण</a:t>
            </a:r>
            <a:r>
              <a:rPr lang="hi-IN" sz="1800" b="0" i="0" dirty="0">
                <a:solidFill>
                  <a:srgbClr val="222222"/>
                </a:solidFill>
                <a:effectLst/>
                <a:latin typeface="Verdana" panose="020B0604030504040204" pitchFamily="34" charset="0"/>
              </a:rPr>
              <a:t> </a:t>
            </a:r>
            <a:r>
              <a:rPr lang="hi-IN" sz="3200" b="1" i="0" dirty="0">
                <a:solidFill>
                  <a:srgbClr val="0070C0"/>
                </a:solidFill>
                <a:effectLst/>
                <a:latin typeface="-apple-system"/>
              </a:rPr>
              <a:t>का </a:t>
            </a:r>
            <a:r>
              <a:rPr lang="hi-IN" sz="2800" b="1" i="0" dirty="0">
                <a:solidFill>
                  <a:srgbClr val="0070C0"/>
                </a:solidFill>
                <a:effectLst/>
                <a:latin typeface="-apple-system"/>
              </a:rPr>
              <a:t>नियम</a:t>
            </a:r>
            <a:r>
              <a:rPr lang="en-US" sz="4000" b="1" i="0" dirty="0">
                <a:solidFill>
                  <a:srgbClr val="0070C0"/>
                </a:solidFill>
                <a:effectLst/>
                <a:latin typeface="-apple-system"/>
              </a:rPr>
              <a:t> </a:t>
            </a:r>
            <a:endParaRPr lang="en-IN" sz="6600" b="1" dirty="0">
              <a:solidFill>
                <a:srgbClr val="0070C0"/>
              </a:solidFill>
            </a:endParaRPr>
          </a:p>
        </p:txBody>
      </p:sp>
      <p:sp>
        <p:nvSpPr>
          <p:cNvPr id="3" name="Content Placeholder 2">
            <a:extLst>
              <a:ext uri="{FF2B5EF4-FFF2-40B4-BE49-F238E27FC236}">
                <a16:creationId xmlns:a16="http://schemas.microsoft.com/office/drawing/2014/main" id="{E2FDD6F0-71B4-498D-8433-7A72F19DE913}"/>
              </a:ext>
            </a:extLst>
          </p:cNvPr>
          <p:cNvSpPr>
            <a:spLocks noGrp="1"/>
          </p:cNvSpPr>
          <p:nvPr>
            <p:ph idx="1"/>
          </p:nvPr>
        </p:nvSpPr>
        <p:spPr>
          <a:xfrm>
            <a:off x="85725" y="1943099"/>
            <a:ext cx="11268075" cy="4810125"/>
          </a:xfrm>
        </p:spPr>
        <p:txBody>
          <a:bodyPr>
            <a:normAutofit/>
          </a:bodyPr>
          <a:lstStyle/>
          <a:p>
            <a:pPr algn="l"/>
            <a:r>
              <a:rPr lang="hi-IN" b="0" i="0" dirty="0">
                <a:solidFill>
                  <a:srgbClr val="222222"/>
                </a:solidFill>
                <a:effectLst/>
                <a:latin typeface="Verdana" panose="020B0604030504040204" pitchFamily="34" charset="0"/>
              </a:rPr>
              <a:t>इस नियम के अनुसार </a:t>
            </a:r>
            <a:r>
              <a:rPr lang="hi-IN" b="1" i="1" dirty="0">
                <a:solidFill>
                  <a:srgbClr val="222222"/>
                </a:solidFill>
                <a:effectLst/>
                <a:latin typeface="Verdana" panose="020B0604030504040204" pitchFamily="34" charset="0"/>
              </a:rPr>
              <a:t>“किसी वस्तु के संवेग में परिवर्तन की दर उस पर आरोपित बाह्य असंतुलित बल के समानुपाती होता हैं। तथा संवेग में यह परिवर्तन बल की दिशा में होता हैं।”</a:t>
            </a:r>
            <a:endParaRPr lang="hi-IN" b="0" i="0" dirty="0">
              <a:solidFill>
                <a:srgbClr val="222222"/>
              </a:solidFill>
              <a:effectLst/>
              <a:latin typeface="Verdana" panose="020B0604030504040204" pitchFamily="34" charset="0"/>
            </a:endParaRPr>
          </a:p>
          <a:p>
            <a:pPr algn="l"/>
            <a:r>
              <a:rPr lang="hi-IN" b="0" i="0" dirty="0">
                <a:solidFill>
                  <a:srgbClr val="222222"/>
                </a:solidFill>
                <a:effectLst/>
                <a:latin typeface="Verdana" panose="020B0604030504040204" pitchFamily="34" charset="0"/>
              </a:rPr>
              <a:t>यहाँ </a:t>
            </a:r>
            <a:r>
              <a:rPr lang="en-IN" b="0" i="0" dirty="0">
                <a:solidFill>
                  <a:srgbClr val="222222"/>
                </a:solidFill>
                <a:effectLst/>
                <a:latin typeface="Verdana" panose="020B0604030504040204" pitchFamily="34" charset="0"/>
              </a:rPr>
              <a:t>K </a:t>
            </a:r>
            <a:r>
              <a:rPr lang="hi-IN" b="0" i="0" dirty="0">
                <a:solidFill>
                  <a:srgbClr val="222222"/>
                </a:solidFill>
                <a:effectLst/>
                <a:latin typeface="Verdana" panose="020B0604030504040204" pitchFamily="34" charset="0"/>
              </a:rPr>
              <a:t>समानुपाती नियतनाक है। जिसका मान चयनित मात्रको पर निर्भर करता हैं।मात्रको का चयन इस प्रकार करते हैं की </a:t>
            </a:r>
            <a:r>
              <a:rPr lang="en-IN" b="0" i="0" dirty="0">
                <a:solidFill>
                  <a:srgbClr val="222222"/>
                </a:solidFill>
                <a:effectLst/>
                <a:latin typeface="Verdana" panose="020B0604030504040204" pitchFamily="34" charset="0"/>
              </a:rPr>
              <a:t>K </a:t>
            </a:r>
            <a:r>
              <a:rPr lang="hi-IN" b="0" i="0" dirty="0">
                <a:solidFill>
                  <a:srgbClr val="222222"/>
                </a:solidFill>
                <a:effectLst/>
                <a:latin typeface="Verdana" panose="020B0604030504040204" pitchFamily="34" charset="0"/>
              </a:rPr>
              <a:t>का मान 1 प्राप्त हो।</a:t>
            </a:r>
          </a:p>
          <a:p>
            <a:pPr algn="l"/>
            <a:r>
              <a:rPr lang="en-IN" b="1" i="0" dirty="0">
                <a:solidFill>
                  <a:srgbClr val="222222"/>
                </a:solidFill>
                <a:effectLst/>
                <a:latin typeface="Verdana" panose="020B0604030504040204" pitchFamily="34" charset="0"/>
              </a:rPr>
              <a:t>F = m a</a:t>
            </a:r>
            <a:endParaRPr lang="en-IN" b="0" i="0" dirty="0">
              <a:solidFill>
                <a:srgbClr val="222222"/>
              </a:solidFill>
              <a:effectLst/>
              <a:latin typeface="Verdana" panose="020B0604030504040204" pitchFamily="34" charset="0"/>
            </a:endParaRPr>
          </a:p>
          <a:p>
            <a:pPr algn="l"/>
            <a:r>
              <a:rPr lang="hi-IN" b="0" i="0" dirty="0">
                <a:solidFill>
                  <a:srgbClr val="222222"/>
                </a:solidFill>
                <a:effectLst/>
                <a:latin typeface="Verdana" panose="020B0604030504040204" pitchFamily="34" charset="0"/>
              </a:rPr>
              <a:t>अतः किसी वस्तु का द्रव्यमान तथा उसमें उत्पन्न त्वरण का गुणफल उस पर आरोपित बल के बराबर।</a:t>
            </a:r>
            <a:r>
              <a:rPr lang="en-IN" b="0" i="0" dirty="0">
                <a:solidFill>
                  <a:srgbClr val="333333"/>
                </a:solidFill>
                <a:effectLst/>
                <a:latin typeface="Source Sans Pro" panose="020B0503030403020204" pitchFamily="34" charset="0"/>
              </a:rPr>
              <a:t>newton </a:t>
            </a:r>
            <a:r>
              <a:rPr lang="hi-IN" b="0" i="0" dirty="0">
                <a:solidFill>
                  <a:srgbClr val="333333"/>
                </a:solidFill>
                <a:effectLst/>
                <a:latin typeface="Source Sans Pro" panose="020B0503030403020204" pitchFamily="34" charset="0"/>
              </a:rPr>
              <a:t>का गति का दूसरा नियम दूसरे शब्दों में किसी </a:t>
            </a:r>
            <a:r>
              <a:rPr lang="en-IN" b="0" i="0" dirty="0">
                <a:solidFill>
                  <a:srgbClr val="333333"/>
                </a:solidFill>
                <a:effectLst/>
                <a:latin typeface="Source Sans Pro" panose="020B0503030403020204" pitchFamily="34" charset="0"/>
              </a:rPr>
              <a:t>Object </a:t>
            </a:r>
            <a:r>
              <a:rPr lang="hi-IN" b="0" i="0" dirty="0">
                <a:solidFill>
                  <a:srgbClr val="333333"/>
                </a:solidFill>
                <a:effectLst/>
                <a:latin typeface="Source Sans Pro" panose="020B0503030403020204" pitchFamily="34" charset="0"/>
              </a:rPr>
              <a:t>पर लगाया गया बल उस बस्तु के द्रव्यमान और उसमे उत्पन्न त्वरण के गुणनफल के समानुपाती होती है</a:t>
            </a:r>
            <a:br>
              <a:rPr lang="hi-IN" b="0" i="0" dirty="0">
                <a:solidFill>
                  <a:srgbClr val="222222"/>
                </a:solidFill>
                <a:effectLst/>
                <a:latin typeface="Verdana" panose="020B0604030504040204" pitchFamily="34" charset="0"/>
              </a:rPr>
            </a:br>
            <a:r>
              <a:rPr lang="hi-IN" b="0" i="0" dirty="0">
                <a:solidFill>
                  <a:srgbClr val="222222"/>
                </a:solidFill>
                <a:effectLst/>
                <a:latin typeface="Verdana" panose="020B0604030504040204" pitchFamily="34" charset="0"/>
              </a:rPr>
              <a:t>तथा त्वरण की दिशा बल की दिशा में होती हैं।</a:t>
            </a:r>
          </a:p>
          <a:p>
            <a:endParaRPr lang="en-IN" dirty="0"/>
          </a:p>
        </p:txBody>
      </p:sp>
    </p:spTree>
    <p:extLst>
      <p:ext uri="{BB962C8B-B14F-4D97-AF65-F5344CB8AC3E}">
        <p14:creationId xmlns:p14="http://schemas.microsoft.com/office/powerpoint/2010/main" val="84685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32667-D681-49BF-A64A-0729D7C09747}"/>
              </a:ext>
            </a:extLst>
          </p:cNvPr>
          <p:cNvSpPr>
            <a:spLocks noGrp="1"/>
          </p:cNvSpPr>
          <p:nvPr>
            <p:ph type="title"/>
          </p:nvPr>
        </p:nvSpPr>
        <p:spPr>
          <a:xfrm>
            <a:off x="838199" y="95250"/>
            <a:ext cx="11096625" cy="3333750"/>
          </a:xfrm>
        </p:spPr>
        <p:txBody>
          <a:bodyPr>
            <a:noAutofit/>
          </a:bodyPr>
          <a:lstStyle/>
          <a:p>
            <a:r>
              <a:rPr lang="hi-IN" sz="2400" b="1" i="0" dirty="0">
                <a:solidFill>
                  <a:srgbClr val="222222"/>
                </a:solidFill>
                <a:effectLst/>
                <a:latin typeface="Verdana" panose="020B0604030504040204" pitchFamily="34" charset="0"/>
              </a:rPr>
              <a:t>उदाहरण</a:t>
            </a:r>
            <a:r>
              <a:rPr lang="en-US" sz="2400" b="1" i="0" dirty="0">
                <a:solidFill>
                  <a:srgbClr val="222222"/>
                </a:solidFill>
                <a:effectLst/>
                <a:latin typeface="Verdana" panose="020B0604030504040204" pitchFamily="34" charset="0"/>
              </a:rPr>
              <a:t>1.</a:t>
            </a:r>
            <a:r>
              <a:rPr lang="en-US" sz="2400" b="1" dirty="0">
                <a:solidFill>
                  <a:srgbClr val="222222"/>
                </a:solidFill>
                <a:latin typeface="Verdana" panose="020B0604030504040204" pitchFamily="34" charset="0"/>
              </a:rPr>
              <a:t>:- </a:t>
            </a:r>
            <a:r>
              <a:rPr lang="hi-IN" sz="1400" b="1" i="0" dirty="0">
                <a:solidFill>
                  <a:srgbClr val="222222"/>
                </a:solidFill>
                <a:effectLst/>
                <a:latin typeface="Verdana" panose="020B0604030504040204" pitchFamily="34" charset="0"/>
              </a:rPr>
              <a:t> – 1</a:t>
            </a:r>
            <a:br>
              <a:rPr lang="hi-IN" sz="1400" b="0" i="0" dirty="0">
                <a:solidFill>
                  <a:srgbClr val="222222"/>
                </a:solidFill>
                <a:effectLst/>
                <a:latin typeface="Verdana" panose="020B0604030504040204" pitchFamily="34" charset="0"/>
              </a:rPr>
            </a:br>
            <a:r>
              <a:rPr lang="en-US" sz="1400" b="0" i="0" dirty="0">
                <a:solidFill>
                  <a:srgbClr val="222222"/>
                </a:solidFill>
                <a:effectLst/>
                <a:latin typeface="Verdana" panose="020B0604030504040204" pitchFamily="34" charset="0"/>
              </a:rPr>
              <a:t> </a:t>
            </a:r>
            <a:r>
              <a:rPr lang="en-US" sz="2400" b="0" i="0" dirty="0">
                <a:solidFill>
                  <a:srgbClr val="202124"/>
                </a:solidFill>
                <a:effectLst/>
                <a:latin typeface="arial" panose="020B0604020202020204" pitchFamily="34" charset="0"/>
              </a:rPr>
              <a:t> </a:t>
            </a:r>
            <a:r>
              <a:rPr lang="hi-IN" sz="2400" b="0" i="0" dirty="0">
                <a:solidFill>
                  <a:srgbClr val="202124"/>
                </a:solidFill>
                <a:effectLst/>
                <a:latin typeface="arial" panose="020B0604020202020204" pitchFamily="34" charset="0"/>
              </a:rPr>
              <a:t>आपने क्रिकेट में खिलाड़ी को गेंद पड़ते हुए तो देखा ही होगा। जब वह गेंद को पकड़ता है तो गेंद पकड़ते समय अपने हाथों को भी पीछे खींचता है। जिससे कि गेंद का वेग कम हो और उसको चोट कम लगे।</a:t>
            </a:r>
            <a:br>
              <a:rPr lang="en-US" sz="2400" dirty="0">
                <a:solidFill>
                  <a:srgbClr val="202124"/>
                </a:solidFill>
                <a:latin typeface="arial" panose="020B0604020202020204" pitchFamily="34" charset="0"/>
              </a:rPr>
            </a:br>
            <a:r>
              <a:rPr lang="hi-IN" sz="2400" b="1" i="0" dirty="0">
                <a:solidFill>
                  <a:srgbClr val="222222"/>
                </a:solidFill>
                <a:effectLst/>
                <a:latin typeface="Verdana" panose="020B0604030504040204" pitchFamily="34" charset="0"/>
              </a:rPr>
              <a:t>उदाहरण</a:t>
            </a:r>
            <a:r>
              <a:rPr lang="en-US" sz="2400" b="1" i="0" dirty="0">
                <a:solidFill>
                  <a:srgbClr val="222222"/>
                </a:solidFill>
                <a:effectLst/>
                <a:latin typeface="Verdana" panose="020B0604030504040204" pitchFamily="34" charset="0"/>
              </a:rPr>
              <a:t>2 :-</a:t>
            </a:r>
            <a:br>
              <a:rPr lang="en-US" sz="2400" b="0" i="0" dirty="0">
                <a:solidFill>
                  <a:srgbClr val="202124"/>
                </a:solidFill>
                <a:effectLst/>
                <a:latin typeface="arial" panose="020B0604020202020204" pitchFamily="34" charset="0"/>
              </a:rPr>
            </a:br>
            <a:r>
              <a:rPr lang="hi-IN" sz="2400" b="0" i="0" dirty="0">
                <a:solidFill>
                  <a:srgbClr val="202124"/>
                </a:solidFill>
                <a:effectLst/>
                <a:latin typeface="arial" panose="020B0604020202020204" pitchFamily="34" charset="0"/>
              </a:rPr>
              <a:t> साइकिल की सवारी करना गति के इस नियम का एक अच्छा उदाहरण है। आपकी साइकिल द्रव्यमान है। आपके पैर की मांसपेशियों को आपकी साइकिल के पैडल पर धकेलने वाला बल है।</a:t>
            </a:r>
            <a:endParaRPr lang="en-IN" sz="4000" dirty="0"/>
          </a:p>
        </p:txBody>
      </p:sp>
      <p:pic>
        <p:nvPicPr>
          <p:cNvPr id="4098" name="Picture 2" descr="📚 गति का दूसरा नियम || Second Law Of Motion | Concept with/ Example  Newton's Law न्यूटन का नियम - YouTube">
            <a:extLst>
              <a:ext uri="{FF2B5EF4-FFF2-40B4-BE49-F238E27FC236}">
                <a16:creationId xmlns:a16="http://schemas.microsoft.com/office/drawing/2014/main" id="{5FA81C85-6F13-476B-9418-6907177C029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90550" y="3629025"/>
            <a:ext cx="5405437" cy="28638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Newton's Second Law of Motion - GeeksforGeeks">
            <a:extLst>
              <a:ext uri="{FF2B5EF4-FFF2-40B4-BE49-F238E27FC236}">
                <a16:creationId xmlns:a16="http://schemas.microsoft.com/office/drawing/2014/main" id="{4E1A35A8-12E0-4BC2-AE33-C056D947DE8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96015" y="3629025"/>
            <a:ext cx="5286375" cy="286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47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F585-F5F5-45C5-B374-4E65EF6C36A5}"/>
              </a:ext>
            </a:extLst>
          </p:cNvPr>
          <p:cNvSpPr>
            <a:spLocks noGrp="1"/>
          </p:cNvSpPr>
          <p:nvPr>
            <p:ph type="ctrTitle"/>
          </p:nvPr>
        </p:nvSpPr>
        <p:spPr>
          <a:xfrm>
            <a:off x="504825" y="85725"/>
            <a:ext cx="11382375" cy="4048125"/>
          </a:xfrm>
        </p:spPr>
        <p:txBody>
          <a:bodyPr>
            <a:normAutofit/>
          </a:bodyPr>
          <a:lstStyle/>
          <a:p>
            <a:pPr marL="0" marR="0" lvl="0" indent="0" defTabSz="914400" rtl="0" eaLnBrk="0" fontAlgn="base" latinLnBrk="0" hangingPunct="0">
              <a:lnSpc>
                <a:spcPct val="100000"/>
              </a:lnSpc>
              <a:spcBef>
                <a:spcPct val="0"/>
              </a:spcBef>
              <a:spcAft>
                <a:spcPct val="0"/>
              </a:spcAft>
              <a:tabLst/>
            </a:pPr>
            <a:r>
              <a:rPr lang="hi-IN" sz="2800" i="0" dirty="0">
                <a:solidFill>
                  <a:srgbClr val="0070C0"/>
                </a:solidFill>
                <a:effectLst/>
                <a:latin typeface="Verdana" panose="020B0604030504040204" pitchFamily="34" charset="0"/>
              </a:rPr>
              <a:t>गति का </a:t>
            </a:r>
            <a:r>
              <a:rPr kumimoji="0" lang="hi-IN" altLang="en-US" sz="3100" b="0" i="0" u="none" strike="noStrike" cap="none" normalizeH="0" baseline="0" dirty="0">
                <a:ln>
                  <a:noFill/>
                </a:ln>
                <a:solidFill>
                  <a:srgbClr val="0070C0"/>
                </a:solidFill>
                <a:effectLst/>
                <a:latin typeface="Verdana" panose="020B0604030504040204" pitchFamily="34" charset="0"/>
                <a:cs typeface="Mangal" panose="02040503050203030202" pitchFamily="18" charset="0"/>
              </a:rPr>
              <a:t>तृतीय नियम</a:t>
            </a:r>
            <a:br>
              <a:rPr kumimoji="0" lang="en-US" altLang="en-US" sz="3100" b="0" i="0" u="none" strike="noStrike" cap="none" normalizeH="0" baseline="0" dirty="0">
                <a:ln>
                  <a:noFill/>
                </a:ln>
                <a:solidFill>
                  <a:srgbClr val="0070C0"/>
                </a:solidFill>
                <a:effectLst/>
                <a:latin typeface="Verdana" panose="020B0604030504040204" pitchFamily="34" charset="0"/>
                <a:cs typeface="Mangal" panose="02040503050203030202" pitchFamily="18" charset="0"/>
              </a:rPr>
            </a:br>
            <a:r>
              <a:rPr kumimoji="0" lang="hi-IN" altLang="en-US" sz="3100" b="0" i="0" u="none" strike="noStrike" cap="none" normalizeH="0" baseline="0" dirty="0">
                <a:ln>
                  <a:noFill/>
                </a:ln>
                <a:solidFill>
                  <a:srgbClr val="0070C0"/>
                </a:solidFill>
                <a:effectLst/>
                <a:latin typeface="Verdana" panose="020B0604030504040204" pitchFamily="34" charset="0"/>
                <a:cs typeface="Mangal" panose="02040503050203030202" pitchFamily="18" charset="0"/>
              </a:rPr>
              <a:t> क्रिया प्रतिक्रिया </a:t>
            </a:r>
            <a:r>
              <a:rPr kumimoji="0" lang="hi-IN" altLang="en-US" sz="2700" b="0" i="0" u="none" strike="noStrike" cap="none" normalizeH="0" baseline="0" dirty="0">
                <a:ln>
                  <a:noFill/>
                </a:ln>
                <a:solidFill>
                  <a:srgbClr val="0070C0"/>
                </a:solidFill>
                <a:effectLst/>
                <a:latin typeface="Verdana" panose="020B0604030504040204" pitchFamily="34" charset="0"/>
                <a:cs typeface="Mangal" panose="02040503050203030202" pitchFamily="18" charset="0"/>
              </a:rPr>
              <a:t>नियम </a:t>
            </a:r>
            <a:r>
              <a:rPr lang="hi-IN" sz="2700" b="1" i="0" dirty="0">
                <a:solidFill>
                  <a:srgbClr val="0070C0"/>
                </a:solidFill>
                <a:effectLst/>
                <a:latin typeface="Verdana" panose="020B0604030504040204" pitchFamily="34" charset="0"/>
              </a:rPr>
              <a:t>(</a:t>
            </a:r>
            <a:r>
              <a:rPr lang="en-US" sz="2700" b="1" i="0" dirty="0">
                <a:solidFill>
                  <a:srgbClr val="0070C0"/>
                </a:solidFill>
                <a:effectLst/>
                <a:latin typeface="Verdana" panose="020B0604030504040204" pitchFamily="34" charset="0"/>
              </a:rPr>
              <a:t>Law of </a:t>
            </a:r>
            <a:r>
              <a:rPr lang="en-IN" sz="2700" b="1" i="0" dirty="0">
                <a:solidFill>
                  <a:srgbClr val="0070C0"/>
                </a:solidFill>
                <a:effectLst/>
                <a:latin typeface="Verdana" panose="020B0604030504040204" pitchFamily="34" charset="0"/>
              </a:rPr>
              <a:t>Action Reaction)</a:t>
            </a:r>
            <a:br>
              <a:rPr kumimoji="0" lang="en-US" altLang="en-US" sz="2700" b="0" i="0" u="none" strike="noStrike" cap="none" normalizeH="0" baseline="0" dirty="0">
                <a:ln>
                  <a:noFill/>
                </a:ln>
                <a:solidFill>
                  <a:srgbClr val="0070C0"/>
                </a:solidFill>
                <a:effectLst/>
              </a:rPr>
            </a:br>
            <a:r>
              <a:rPr kumimoji="0" lang="hi-IN" altLang="en-US" sz="2700" b="0" i="0" u="none" strike="noStrike" cap="none" normalizeH="0" baseline="0" dirty="0">
                <a:ln>
                  <a:noFill/>
                </a:ln>
                <a:solidFill>
                  <a:srgbClr val="222222"/>
                </a:solidFill>
                <a:effectLst/>
                <a:latin typeface="Verdana" panose="020B0604030504040204" pitchFamily="34" charset="0"/>
                <a:cs typeface="Mangal" panose="02040503050203030202" pitchFamily="18" charset="0"/>
              </a:rPr>
              <a:t>इस नियम के अनुसार</a:t>
            </a:r>
            <a:r>
              <a:rPr kumimoji="0" lang="en-US" altLang="en-US" sz="2700" b="0" i="0" u="none" strike="noStrike" cap="none" normalizeH="0" baseline="0" dirty="0">
                <a:ln>
                  <a:noFill/>
                </a:ln>
                <a:solidFill>
                  <a:srgbClr val="222222"/>
                </a:solidFill>
                <a:effectLst/>
                <a:latin typeface="Verdana" panose="020B0604030504040204" pitchFamily="34" charset="0"/>
              </a:rPr>
              <a:t> </a:t>
            </a:r>
            <a:r>
              <a:rPr kumimoji="0" lang="en-US" altLang="en-US" sz="2700" b="1" i="1" u="none" strike="noStrike" cap="none" normalizeH="0" baseline="0" dirty="0">
                <a:ln>
                  <a:noFill/>
                </a:ln>
                <a:solidFill>
                  <a:srgbClr val="222222"/>
                </a:solidFill>
                <a:effectLst/>
                <a:latin typeface="Verdana" panose="020B0604030504040204" pitchFamily="34" charset="0"/>
              </a:rPr>
              <a:t>“</a:t>
            </a:r>
            <a:r>
              <a:rPr kumimoji="0" lang="hi-IN" altLang="en-US" sz="2700" b="1" i="1" u="none" strike="noStrike" cap="none" normalizeH="0" baseline="0" dirty="0">
                <a:ln>
                  <a:noFill/>
                </a:ln>
                <a:solidFill>
                  <a:srgbClr val="222222"/>
                </a:solidFill>
                <a:effectLst/>
                <a:latin typeface="Verdana" panose="020B0604030504040204" pitchFamily="34" charset="0"/>
                <a:cs typeface="Mangal" panose="02040503050203030202" pitchFamily="18" charset="0"/>
              </a:rPr>
              <a:t>प्रत्येक क्रिया की समान परिमाण तथा विपरीत दिशा में प्रतिक्रिया होती है तथा क्रिया व प्रतिक्रिया बल भिन्न</a:t>
            </a:r>
            <a:r>
              <a:rPr kumimoji="0" lang="en-US" altLang="en-US" sz="2700" b="1" i="1" u="none" strike="noStrike" cap="none" normalizeH="0" baseline="0" dirty="0">
                <a:ln>
                  <a:noFill/>
                </a:ln>
                <a:solidFill>
                  <a:srgbClr val="222222"/>
                </a:solidFill>
                <a:effectLst/>
                <a:latin typeface="Verdana" panose="020B0604030504040204" pitchFamily="34" charset="0"/>
              </a:rPr>
              <a:t> </a:t>
            </a:r>
            <a:r>
              <a:rPr kumimoji="0" lang="en-US" altLang="en-US" sz="2700" b="0" i="0" u="none" strike="noStrike" cap="none" normalizeH="0" baseline="0" dirty="0">
                <a:ln>
                  <a:noFill/>
                </a:ln>
                <a:solidFill>
                  <a:srgbClr val="222222"/>
                </a:solidFill>
                <a:effectLst/>
                <a:latin typeface="Verdana" panose="020B0604030504040204" pitchFamily="34" charset="0"/>
              </a:rPr>
              <a:t>–</a:t>
            </a:r>
            <a:r>
              <a:rPr kumimoji="0" lang="hi-IN" altLang="en-US" sz="2700" b="1" i="1" u="none" strike="noStrike" cap="none" normalizeH="0" baseline="0" dirty="0">
                <a:ln>
                  <a:noFill/>
                </a:ln>
                <a:solidFill>
                  <a:srgbClr val="222222"/>
                </a:solidFill>
                <a:effectLst/>
                <a:latin typeface="Verdana" panose="020B0604030504040204" pitchFamily="34" charset="0"/>
                <a:cs typeface="Mangal" panose="02040503050203030202" pitchFamily="18" charset="0"/>
              </a:rPr>
              <a:t>भिन्न पिण्डो पर आरोपित होते हैं।</a:t>
            </a:r>
            <a:br>
              <a:rPr kumimoji="0" lang="en-US" altLang="en-US" sz="2700" b="1" i="1" u="none" strike="noStrike" cap="none" normalizeH="0" baseline="0" dirty="0">
                <a:ln>
                  <a:noFill/>
                </a:ln>
                <a:solidFill>
                  <a:srgbClr val="222222"/>
                </a:solidFill>
                <a:effectLst/>
                <a:latin typeface="Verdana" panose="020B0604030504040204" pitchFamily="34" charset="0"/>
                <a:cs typeface="Mangal" panose="02040503050203030202" pitchFamily="18" charset="0"/>
              </a:rPr>
            </a:br>
            <a:br>
              <a:rPr kumimoji="0" lang="en-US" altLang="en-US" sz="2700" b="1" i="1" u="none" strike="noStrike" cap="none" normalizeH="0" baseline="0" dirty="0">
                <a:ln>
                  <a:noFill/>
                </a:ln>
                <a:solidFill>
                  <a:srgbClr val="222222"/>
                </a:solidFill>
                <a:effectLst/>
                <a:latin typeface="Verdana" panose="020B0604030504040204" pitchFamily="34" charset="0"/>
                <a:cs typeface="Mangal" panose="02040503050203030202" pitchFamily="18" charset="0"/>
              </a:rPr>
            </a:br>
            <a:r>
              <a:rPr lang="hi-IN" sz="2700" b="0" i="0" dirty="0">
                <a:solidFill>
                  <a:srgbClr val="222222"/>
                </a:solidFill>
                <a:effectLst/>
                <a:latin typeface="Verdana" panose="020B0604030504040204" pitchFamily="34" charset="0"/>
              </a:rPr>
              <a:t>इस नियम के अनुसार प्रत्येक क्रिया के बराबर था उसके विपरीत दिशा में प्रतिक्रिया होती है। अर्थात् हर क्रिया के लिए एक प्रतिक्रिया होती है जो उस क्रिया के विपरीत दिशा में और बराबर होती है।</a:t>
            </a:r>
            <a:endParaRPr lang="en-IN" dirty="0"/>
          </a:p>
        </p:txBody>
      </p:sp>
      <p:sp>
        <p:nvSpPr>
          <p:cNvPr id="3" name="Subtitle 2">
            <a:extLst>
              <a:ext uri="{FF2B5EF4-FFF2-40B4-BE49-F238E27FC236}">
                <a16:creationId xmlns:a16="http://schemas.microsoft.com/office/drawing/2014/main" id="{F456CFC4-A270-4392-92B8-0D8E73FBD99C}"/>
              </a:ext>
            </a:extLst>
          </p:cNvPr>
          <p:cNvSpPr>
            <a:spLocks noGrp="1"/>
          </p:cNvSpPr>
          <p:nvPr>
            <p:ph type="subTitle" idx="1"/>
          </p:nvPr>
        </p:nvSpPr>
        <p:spPr>
          <a:xfrm>
            <a:off x="1085850" y="4524375"/>
            <a:ext cx="10515600" cy="2056307"/>
          </a:xfrm>
        </p:spPr>
        <p:txBody>
          <a:bodyPr>
            <a:normAutofit/>
          </a:bodyPr>
          <a:lstStyle/>
          <a:p>
            <a:r>
              <a:rPr lang="en-IN" b="0" i="0" dirty="0">
                <a:solidFill>
                  <a:srgbClr val="222222"/>
                </a:solidFill>
                <a:effectLst/>
                <a:latin typeface="Verdana" panose="020B0604030504040204" pitchFamily="34" charset="0"/>
              </a:rPr>
              <a:t>A </a:t>
            </a:r>
            <a:r>
              <a:rPr lang="hi-IN" b="0" i="0" dirty="0">
                <a:solidFill>
                  <a:srgbClr val="222222"/>
                </a:solidFill>
                <a:effectLst/>
                <a:latin typeface="Verdana" panose="020B0604030504040204" pitchFamily="34" charset="0"/>
              </a:rPr>
              <a:t>और </a:t>
            </a:r>
            <a:r>
              <a:rPr lang="en-IN" b="0" i="0" dirty="0">
                <a:solidFill>
                  <a:srgbClr val="222222"/>
                </a:solidFill>
                <a:effectLst/>
                <a:latin typeface="Verdana" panose="020B0604030504040204" pitchFamily="34" charset="0"/>
              </a:rPr>
              <a:t>B </a:t>
            </a:r>
            <a:r>
              <a:rPr lang="hi-IN" b="0" i="0" dirty="0">
                <a:solidFill>
                  <a:srgbClr val="222222"/>
                </a:solidFill>
                <a:effectLst/>
                <a:latin typeface="Verdana" panose="020B0604030504040204" pitchFamily="34" charset="0"/>
              </a:rPr>
              <a:t>दो वस्तुओं की पारस्परिक क्रिया में </a:t>
            </a:r>
            <a:r>
              <a:rPr lang="en-IN" b="0" i="0" dirty="0">
                <a:solidFill>
                  <a:srgbClr val="222222"/>
                </a:solidFill>
                <a:effectLst/>
                <a:latin typeface="Verdana" panose="020B0604030504040204" pitchFamily="34" charset="0"/>
              </a:rPr>
              <a:t>A </a:t>
            </a:r>
            <a:r>
              <a:rPr lang="hi-IN" b="0" i="0" dirty="0">
                <a:solidFill>
                  <a:srgbClr val="222222"/>
                </a:solidFill>
                <a:effectLst/>
                <a:latin typeface="Verdana" panose="020B0604030504040204" pitchFamily="34" charset="0"/>
              </a:rPr>
              <a:t>वस्तु </a:t>
            </a:r>
            <a:r>
              <a:rPr lang="en-IN" b="0" i="0" dirty="0">
                <a:solidFill>
                  <a:srgbClr val="222222"/>
                </a:solidFill>
                <a:effectLst/>
                <a:latin typeface="Verdana" panose="020B0604030504040204" pitchFamily="34" charset="0"/>
              </a:rPr>
              <a:t>B </a:t>
            </a:r>
            <a:r>
              <a:rPr lang="hi-IN" b="0" i="0" dirty="0">
                <a:solidFill>
                  <a:srgbClr val="222222"/>
                </a:solidFill>
                <a:effectLst/>
                <a:latin typeface="Verdana" panose="020B0604030504040204" pitchFamily="34" charset="0"/>
              </a:rPr>
              <a:t>वस्तु पर जितना बल लगाती है उतना ही बल </a:t>
            </a:r>
            <a:r>
              <a:rPr lang="en-IN" b="0" i="0" dirty="0">
                <a:solidFill>
                  <a:srgbClr val="222222"/>
                </a:solidFill>
                <a:effectLst/>
                <a:latin typeface="Verdana" panose="020B0604030504040204" pitchFamily="34" charset="0"/>
              </a:rPr>
              <a:t>B </a:t>
            </a:r>
            <a:r>
              <a:rPr lang="hi-IN" b="0" i="0" dirty="0">
                <a:solidFill>
                  <a:srgbClr val="222222"/>
                </a:solidFill>
                <a:effectLst/>
                <a:latin typeface="Verdana" panose="020B0604030504040204" pitchFamily="34" charset="0"/>
              </a:rPr>
              <a:t>वस्तु </a:t>
            </a:r>
            <a:r>
              <a:rPr lang="en-IN" b="0" i="0" dirty="0">
                <a:solidFill>
                  <a:srgbClr val="222222"/>
                </a:solidFill>
                <a:effectLst/>
                <a:latin typeface="Verdana" panose="020B0604030504040204" pitchFamily="34" charset="0"/>
              </a:rPr>
              <a:t>A </a:t>
            </a:r>
            <a:r>
              <a:rPr lang="hi-IN" b="0" i="0" dirty="0">
                <a:solidFill>
                  <a:srgbClr val="222222"/>
                </a:solidFill>
                <a:effectLst/>
                <a:latin typeface="Verdana" panose="020B0604030504040204" pitchFamily="34" charset="0"/>
              </a:rPr>
              <a:t>वस्तु पर लगाती है। </a:t>
            </a:r>
            <a:r>
              <a:rPr lang="en-IN" b="0" i="0" dirty="0">
                <a:solidFill>
                  <a:srgbClr val="222222"/>
                </a:solidFill>
                <a:effectLst/>
                <a:latin typeface="Verdana" panose="020B0604030504040204" pitchFamily="34" charset="0"/>
              </a:rPr>
              <a:t>A </a:t>
            </a:r>
            <a:r>
              <a:rPr lang="hi-IN" b="0" i="0" dirty="0">
                <a:solidFill>
                  <a:srgbClr val="222222"/>
                </a:solidFill>
                <a:effectLst/>
                <a:latin typeface="Verdana" panose="020B0604030504040204" pitchFamily="34" charset="0"/>
              </a:rPr>
              <a:t>और </a:t>
            </a:r>
            <a:r>
              <a:rPr lang="en-IN" b="0" i="0" dirty="0">
                <a:solidFill>
                  <a:srgbClr val="222222"/>
                </a:solidFill>
                <a:effectLst/>
                <a:latin typeface="Verdana" panose="020B0604030504040204" pitchFamily="34" charset="0"/>
              </a:rPr>
              <a:t>B </a:t>
            </a:r>
            <a:r>
              <a:rPr lang="hi-IN" b="0" i="0" dirty="0">
                <a:solidFill>
                  <a:srgbClr val="222222"/>
                </a:solidFill>
                <a:effectLst/>
                <a:latin typeface="Verdana" panose="020B0604030504040204" pitchFamily="34" charset="0"/>
              </a:rPr>
              <a:t>दोनों द्वारा लगाये गए बल में एक को क्रिया और दूसरे को प्रतिक्रिया कहा जाता है।</a:t>
            </a:r>
            <a:endParaRPr lang="en-IN" dirty="0"/>
          </a:p>
        </p:txBody>
      </p:sp>
    </p:spTree>
    <p:extLst>
      <p:ext uri="{BB962C8B-B14F-4D97-AF65-F5344CB8AC3E}">
        <p14:creationId xmlns:p14="http://schemas.microsoft.com/office/powerpoint/2010/main" val="66435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0731-076B-45EB-9803-98A6AB48E3EB}"/>
              </a:ext>
            </a:extLst>
          </p:cNvPr>
          <p:cNvSpPr>
            <a:spLocks noGrp="1"/>
          </p:cNvSpPr>
          <p:nvPr>
            <p:ph type="title"/>
          </p:nvPr>
        </p:nvSpPr>
        <p:spPr>
          <a:xfrm>
            <a:off x="3533774" y="365126"/>
            <a:ext cx="6257925" cy="730250"/>
          </a:xfrm>
        </p:spPr>
        <p:txBody>
          <a:bodyPr>
            <a:normAutofit/>
          </a:bodyPr>
          <a:lstStyle/>
          <a:p>
            <a:pPr algn="ctr"/>
            <a:r>
              <a:rPr lang="hi-IN" sz="4000" b="0" i="0" dirty="0">
                <a:solidFill>
                  <a:srgbClr val="0070C0"/>
                </a:solidFill>
                <a:effectLst/>
                <a:latin typeface="arial" panose="020B0604020202020204" pitchFamily="34" charset="0"/>
              </a:rPr>
              <a:t>क्रिया-प्रतिक्रिया का </a:t>
            </a:r>
            <a:r>
              <a:rPr lang="hi-IN" sz="4000" i="0" dirty="0">
                <a:solidFill>
                  <a:srgbClr val="0070C0"/>
                </a:solidFill>
                <a:effectLst/>
                <a:latin typeface="arial" panose="020B0604020202020204" pitchFamily="34" charset="0"/>
              </a:rPr>
              <a:t>नियम</a:t>
            </a:r>
            <a:endParaRPr lang="en-IN" sz="4000" dirty="0">
              <a:solidFill>
                <a:srgbClr val="0070C0"/>
              </a:solidFill>
            </a:endParaRPr>
          </a:p>
        </p:txBody>
      </p:sp>
      <p:pic>
        <p:nvPicPr>
          <p:cNvPr id="1027" name="Picture 3" descr="5.5 Newton's Third Law | University Physics Volume 1">
            <a:extLst>
              <a:ext uri="{FF2B5EF4-FFF2-40B4-BE49-F238E27FC236}">
                <a16:creationId xmlns:a16="http://schemas.microsoft.com/office/drawing/2014/main" id="{FE3DE8E3-7C1D-4A22-8784-757CFC24969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52425" y="1974851"/>
            <a:ext cx="5200649" cy="42862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ewton's Laws and Sports - YouTube">
            <a:extLst>
              <a:ext uri="{FF2B5EF4-FFF2-40B4-BE49-F238E27FC236}">
                <a16:creationId xmlns:a16="http://schemas.microsoft.com/office/drawing/2014/main" id="{DD84B57B-0229-4F4E-BCF8-6B383DFAD70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629275" y="1914525"/>
            <a:ext cx="6400799"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770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1014</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-apple-system</vt:lpstr>
      <vt:lpstr>Arial</vt:lpstr>
      <vt:lpstr>Arial</vt:lpstr>
      <vt:lpstr>Calibri</vt:lpstr>
      <vt:lpstr>Calibri Light</vt:lpstr>
      <vt:lpstr>roboto</vt:lpstr>
      <vt:lpstr>Source Sans Pro</vt:lpstr>
      <vt:lpstr>Verdana</vt:lpstr>
      <vt:lpstr>Office Theme</vt:lpstr>
      <vt:lpstr>न्यूटन के गति के नियम Newton’s laws of motion</vt:lpstr>
      <vt:lpstr>There are Three laws of Motion </vt:lpstr>
      <vt:lpstr>जड़त्व का नियम (Law of Inertia)   </vt:lpstr>
      <vt:lpstr>PowerPoint Presentation</vt:lpstr>
      <vt:lpstr>जड़त्व का नियम (Law of Inertia)</vt:lpstr>
      <vt:lpstr>गति का द्वितीय नियम  संवेग का नियम (Law of Momentum)/  Law of Accelerationत्वरण का नियम </vt:lpstr>
      <vt:lpstr>उदाहरण1.:-  – 1   आपने क्रिकेट में खिलाड़ी को गेंद पड़ते हुए तो देखा ही होगा। जब वह गेंद को पकड़ता है तो गेंद पकड़ते समय अपने हाथों को भी पीछे खींचता है। जिससे कि गेंद का वेग कम हो और उसको चोट कम लगे। उदाहरण2 :-  साइकिल की सवारी करना गति के इस नियम का एक अच्छा उदाहरण है। आपकी साइकिल द्रव्यमान है। आपके पैर की मांसपेशियों को आपकी साइकिल के पैडल पर धकेलने वाला बल है।</vt:lpstr>
      <vt:lpstr>गति का तृतीय नियम  क्रिया प्रतिक्रिया नियम (Law of Action Reaction) इस नियम के अनुसार “प्रत्येक क्रिया की समान परिमाण तथा विपरीत दिशा में प्रतिक्रिया होती है तथा क्रिया व प्रतिक्रिया बल भिन्न –भिन्न पिण्डो पर आरोपित होते हैं।  इस नियम के अनुसार प्रत्येक क्रिया के बराबर था उसके विपरीत दिशा में प्रतिक्रिया होती है। अर्थात् हर क्रिया के लिए एक प्रतिक्रिया होती है जो उस क्रिया के विपरीत दिशा में और बराबर होती है।</vt:lpstr>
      <vt:lpstr>क्रिया-प्रतिक्रिया का नियम</vt:lpstr>
      <vt:lpstr>क्रिया-प्रतिक्रिया का नियम उदाहरण </vt:lpstr>
      <vt:lpstr>Some Important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न्यूटन के गति के नियम Newton’s laws of motion</dc:title>
  <dc:creator>priti pandey</dc:creator>
  <cp:lastModifiedBy>priti pandey</cp:lastModifiedBy>
  <cp:revision>3</cp:revision>
  <dcterms:created xsi:type="dcterms:W3CDTF">2022-03-04T16:55:56Z</dcterms:created>
  <dcterms:modified xsi:type="dcterms:W3CDTF">2022-03-10T17:03:24Z</dcterms:modified>
</cp:coreProperties>
</file>