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2" r:id="rId7"/>
    <p:sldId id="261" r:id="rId8"/>
    <p:sldId id="266"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5" autoAdjust="0"/>
    <p:restoredTop sz="94660"/>
  </p:normalViewPr>
  <p:slideViewPr>
    <p:cSldViewPr snapToGrid="0">
      <p:cViewPr varScale="1">
        <p:scale>
          <a:sx n="67" d="100"/>
          <a:sy n="67" d="100"/>
        </p:scale>
        <p:origin x="45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F5250A-7B3D-4325-A672-612BE4A537B8}" type="datetimeFigureOut">
              <a:rPr lang="en-IN" smtClean="0"/>
              <a:t>01-03-2022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0A5F6F-46DE-4945-BFCC-D0585E7E4AEC}" type="slidenum">
              <a:rPr lang="en-IN" smtClean="0"/>
              <a:t>‹#›</a:t>
            </a:fld>
            <a:endParaRPr lang="en-IN"/>
          </a:p>
        </p:txBody>
      </p:sp>
    </p:spTree>
    <p:extLst>
      <p:ext uri="{BB962C8B-B14F-4D97-AF65-F5344CB8AC3E}">
        <p14:creationId xmlns:p14="http://schemas.microsoft.com/office/powerpoint/2010/main" val="3489812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F5250A-7B3D-4325-A672-612BE4A537B8}" type="datetimeFigureOut">
              <a:rPr lang="en-IN" smtClean="0"/>
              <a:t>01-03-2022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0A5F6F-46DE-4945-BFCC-D0585E7E4AEC}" type="slidenum">
              <a:rPr lang="en-IN" smtClean="0"/>
              <a:t>‹#›</a:t>
            </a:fld>
            <a:endParaRPr lang="en-IN"/>
          </a:p>
        </p:txBody>
      </p:sp>
    </p:spTree>
    <p:extLst>
      <p:ext uri="{BB962C8B-B14F-4D97-AF65-F5344CB8AC3E}">
        <p14:creationId xmlns:p14="http://schemas.microsoft.com/office/powerpoint/2010/main" val="1432462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F5250A-7B3D-4325-A672-612BE4A537B8}" type="datetimeFigureOut">
              <a:rPr lang="en-IN" smtClean="0"/>
              <a:t>01-03-2022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0A5F6F-46DE-4945-BFCC-D0585E7E4AEC}"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614283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F5250A-7B3D-4325-A672-612BE4A537B8}" type="datetimeFigureOut">
              <a:rPr lang="en-IN" smtClean="0"/>
              <a:t>01-03-2022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0A5F6F-46DE-4945-BFCC-D0585E7E4AEC}" type="slidenum">
              <a:rPr lang="en-IN" smtClean="0"/>
              <a:t>‹#›</a:t>
            </a:fld>
            <a:endParaRPr lang="en-IN"/>
          </a:p>
        </p:txBody>
      </p:sp>
    </p:spTree>
    <p:extLst>
      <p:ext uri="{BB962C8B-B14F-4D97-AF65-F5344CB8AC3E}">
        <p14:creationId xmlns:p14="http://schemas.microsoft.com/office/powerpoint/2010/main" val="1285602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F5250A-7B3D-4325-A672-612BE4A537B8}" type="datetimeFigureOut">
              <a:rPr lang="en-IN" smtClean="0"/>
              <a:t>01-03-2022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0A5F6F-46DE-4945-BFCC-D0585E7E4AEC}"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488680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F5250A-7B3D-4325-A672-612BE4A537B8}" type="datetimeFigureOut">
              <a:rPr lang="en-IN" smtClean="0"/>
              <a:t>01-03-2022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0A5F6F-46DE-4945-BFCC-D0585E7E4AEC}" type="slidenum">
              <a:rPr lang="en-IN" smtClean="0"/>
              <a:t>‹#›</a:t>
            </a:fld>
            <a:endParaRPr lang="en-IN"/>
          </a:p>
        </p:txBody>
      </p:sp>
    </p:spTree>
    <p:extLst>
      <p:ext uri="{BB962C8B-B14F-4D97-AF65-F5344CB8AC3E}">
        <p14:creationId xmlns:p14="http://schemas.microsoft.com/office/powerpoint/2010/main" val="9991346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F5250A-7B3D-4325-A672-612BE4A537B8}" type="datetimeFigureOut">
              <a:rPr lang="en-IN" smtClean="0"/>
              <a:t>01-03-2022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0A5F6F-46DE-4945-BFCC-D0585E7E4AEC}" type="slidenum">
              <a:rPr lang="en-IN" smtClean="0"/>
              <a:t>‹#›</a:t>
            </a:fld>
            <a:endParaRPr lang="en-IN"/>
          </a:p>
        </p:txBody>
      </p:sp>
    </p:spTree>
    <p:extLst>
      <p:ext uri="{BB962C8B-B14F-4D97-AF65-F5344CB8AC3E}">
        <p14:creationId xmlns:p14="http://schemas.microsoft.com/office/powerpoint/2010/main" val="29174460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F5250A-7B3D-4325-A672-612BE4A537B8}" type="datetimeFigureOut">
              <a:rPr lang="en-IN" smtClean="0"/>
              <a:t>01-03-2022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0A5F6F-46DE-4945-BFCC-D0585E7E4AEC}" type="slidenum">
              <a:rPr lang="en-IN" smtClean="0"/>
              <a:t>‹#›</a:t>
            </a:fld>
            <a:endParaRPr lang="en-IN"/>
          </a:p>
        </p:txBody>
      </p:sp>
    </p:spTree>
    <p:extLst>
      <p:ext uri="{BB962C8B-B14F-4D97-AF65-F5344CB8AC3E}">
        <p14:creationId xmlns:p14="http://schemas.microsoft.com/office/powerpoint/2010/main" val="3889342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F5250A-7B3D-4325-A672-612BE4A537B8}" type="datetimeFigureOut">
              <a:rPr lang="en-IN" smtClean="0"/>
              <a:t>01-03-2022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0A5F6F-46DE-4945-BFCC-D0585E7E4AEC}" type="slidenum">
              <a:rPr lang="en-IN" smtClean="0"/>
              <a:t>‹#›</a:t>
            </a:fld>
            <a:endParaRPr lang="en-IN"/>
          </a:p>
        </p:txBody>
      </p:sp>
    </p:spTree>
    <p:extLst>
      <p:ext uri="{BB962C8B-B14F-4D97-AF65-F5344CB8AC3E}">
        <p14:creationId xmlns:p14="http://schemas.microsoft.com/office/powerpoint/2010/main" val="3881242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F5250A-7B3D-4325-A672-612BE4A537B8}" type="datetimeFigureOut">
              <a:rPr lang="en-IN" smtClean="0"/>
              <a:t>01-03-2022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10A5F6F-46DE-4945-BFCC-D0585E7E4AEC}" type="slidenum">
              <a:rPr lang="en-IN" smtClean="0"/>
              <a:t>‹#›</a:t>
            </a:fld>
            <a:endParaRPr lang="en-IN"/>
          </a:p>
        </p:txBody>
      </p:sp>
    </p:spTree>
    <p:extLst>
      <p:ext uri="{BB962C8B-B14F-4D97-AF65-F5344CB8AC3E}">
        <p14:creationId xmlns:p14="http://schemas.microsoft.com/office/powerpoint/2010/main" val="311125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F5250A-7B3D-4325-A672-612BE4A537B8}" type="datetimeFigureOut">
              <a:rPr lang="en-IN" smtClean="0"/>
              <a:t>01-03-2022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10A5F6F-46DE-4945-BFCC-D0585E7E4AEC}" type="slidenum">
              <a:rPr lang="en-IN" smtClean="0"/>
              <a:t>‹#›</a:t>
            </a:fld>
            <a:endParaRPr lang="en-IN"/>
          </a:p>
        </p:txBody>
      </p:sp>
    </p:spTree>
    <p:extLst>
      <p:ext uri="{BB962C8B-B14F-4D97-AF65-F5344CB8AC3E}">
        <p14:creationId xmlns:p14="http://schemas.microsoft.com/office/powerpoint/2010/main" val="3959182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F5250A-7B3D-4325-A672-612BE4A537B8}" type="datetimeFigureOut">
              <a:rPr lang="en-IN" smtClean="0"/>
              <a:t>01-03-2022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10A5F6F-46DE-4945-BFCC-D0585E7E4AEC}" type="slidenum">
              <a:rPr lang="en-IN" smtClean="0"/>
              <a:t>‹#›</a:t>
            </a:fld>
            <a:endParaRPr lang="en-IN"/>
          </a:p>
        </p:txBody>
      </p:sp>
    </p:spTree>
    <p:extLst>
      <p:ext uri="{BB962C8B-B14F-4D97-AF65-F5344CB8AC3E}">
        <p14:creationId xmlns:p14="http://schemas.microsoft.com/office/powerpoint/2010/main" val="1512987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F5250A-7B3D-4325-A672-612BE4A537B8}" type="datetimeFigureOut">
              <a:rPr lang="en-IN" smtClean="0"/>
              <a:t>01-03-2022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10A5F6F-46DE-4945-BFCC-D0585E7E4AEC}" type="slidenum">
              <a:rPr lang="en-IN" smtClean="0"/>
              <a:t>‹#›</a:t>
            </a:fld>
            <a:endParaRPr lang="en-IN"/>
          </a:p>
        </p:txBody>
      </p:sp>
    </p:spTree>
    <p:extLst>
      <p:ext uri="{BB962C8B-B14F-4D97-AF65-F5344CB8AC3E}">
        <p14:creationId xmlns:p14="http://schemas.microsoft.com/office/powerpoint/2010/main" val="1026146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F5250A-7B3D-4325-A672-612BE4A537B8}" type="datetimeFigureOut">
              <a:rPr lang="en-IN" smtClean="0"/>
              <a:t>01-03-2022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10A5F6F-46DE-4945-BFCC-D0585E7E4AEC}" type="slidenum">
              <a:rPr lang="en-IN" smtClean="0"/>
              <a:t>‹#›</a:t>
            </a:fld>
            <a:endParaRPr lang="en-IN"/>
          </a:p>
        </p:txBody>
      </p:sp>
    </p:spTree>
    <p:extLst>
      <p:ext uri="{BB962C8B-B14F-4D97-AF65-F5344CB8AC3E}">
        <p14:creationId xmlns:p14="http://schemas.microsoft.com/office/powerpoint/2010/main" val="462536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F5250A-7B3D-4325-A672-612BE4A537B8}" type="datetimeFigureOut">
              <a:rPr lang="en-IN" smtClean="0"/>
              <a:t>01-03-2022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10A5F6F-46DE-4945-BFCC-D0585E7E4AEC}" type="slidenum">
              <a:rPr lang="en-IN" smtClean="0"/>
              <a:t>‹#›</a:t>
            </a:fld>
            <a:endParaRPr lang="en-IN"/>
          </a:p>
        </p:txBody>
      </p:sp>
    </p:spTree>
    <p:extLst>
      <p:ext uri="{BB962C8B-B14F-4D97-AF65-F5344CB8AC3E}">
        <p14:creationId xmlns:p14="http://schemas.microsoft.com/office/powerpoint/2010/main" val="1150317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10A5F6F-46DE-4945-BFCC-D0585E7E4AEC}" type="slidenum">
              <a:rPr lang="en-IN" smtClean="0"/>
              <a:t>‹#›</a:t>
            </a:fld>
            <a:endParaRPr lang="en-IN"/>
          </a:p>
        </p:txBody>
      </p:sp>
      <p:sp>
        <p:nvSpPr>
          <p:cNvPr id="5" name="Date Placeholder 4"/>
          <p:cNvSpPr>
            <a:spLocks noGrp="1"/>
          </p:cNvSpPr>
          <p:nvPr>
            <p:ph type="dt" sz="half" idx="10"/>
          </p:nvPr>
        </p:nvSpPr>
        <p:spPr/>
        <p:txBody>
          <a:bodyPr/>
          <a:lstStyle/>
          <a:p>
            <a:fld id="{FAF5250A-7B3D-4325-A672-612BE4A537B8}" type="datetimeFigureOut">
              <a:rPr lang="en-IN" smtClean="0"/>
              <a:t>01-03-2022</a:t>
            </a:fld>
            <a:endParaRPr lang="en-IN"/>
          </a:p>
        </p:txBody>
      </p:sp>
    </p:spTree>
    <p:extLst>
      <p:ext uri="{BB962C8B-B14F-4D97-AF65-F5344CB8AC3E}">
        <p14:creationId xmlns:p14="http://schemas.microsoft.com/office/powerpoint/2010/main" val="425398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AF5250A-7B3D-4325-A672-612BE4A537B8}" type="datetimeFigureOut">
              <a:rPr lang="en-IN" smtClean="0"/>
              <a:t>01-03-2022</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10A5F6F-46DE-4945-BFCC-D0585E7E4AEC}" type="slidenum">
              <a:rPr lang="en-IN" smtClean="0"/>
              <a:t>‹#›</a:t>
            </a:fld>
            <a:endParaRPr lang="en-IN"/>
          </a:p>
        </p:txBody>
      </p:sp>
    </p:spTree>
    <p:extLst>
      <p:ext uri="{BB962C8B-B14F-4D97-AF65-F5344CB8AC3E}">
        <p14:creationId xmlns:p14="http://schemas.microsoft.com/office/powerpoint/2010/main" val="79027534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290830-D214-4F05-9AC9-A51F1621EF4C}"/>
              </a:ext>
            </a:extLst>
          </p:cNvPr>
          <p:cNvSpPr>
            <a:spLocks noGrp="1"/>
          </p:cNvSpPr>
          <p:nvPr>
            <p:ph type="ctrTitle"/>
          </p:nvPr>
        </p:nvSpPr>
        <p:spPr>
          <a:xfrm>
            <a:off x="0" y="200024"/>
            <a:ext cx="7486650" cy="1762126"/>
          </a:xfrm>
        </p:spPr>
        <p:txBody>
          <a:bodyPr>
            <a:normAutofit fontScale="90000"/>
          </a:bodyPr>
          <a:lstStyle/>
          <a:p>
            <a:pPr algn="ctr"/>
            <a:br>
              <a:rPr lang="en-US" dirty="0"/>
            </a:br>
            <a:br>
              <a:rPr lang="en-US" dirty="0"/>
            </a:br>
            <a:br>
              <a:rPr lang="en-US" dirty="0"/>
            </a:br>
            <a:br>
              <a:rPr lang="en-US" dirty="0"/>
            </a:br>
            <a:r>
              <a:rPr lang="en-US" sz="3600" dirty="0">
                <a:solidFill>
                  <a:schemeClr val="tx1"/>
                </a:solidFill>
              </a:rPr>
              <a:t>Kinesiology and Biomechanics </a:t>
            </a:r>
            <a:br>
              <a:rPr lang="en-US" sz="4400" dirty="0">
                <a:solidFill>
                  <a:schemeClr val="tx1"/>
                </a:solidFill>
              </a:rPr>
            </a:br>
            <a:r>
              <a:rPr lang="en-US" sz="4400" dirty="0">
                <a:solidFill>
                  <a:schemeClr val="tx1"/>
                </a:solidFill>
              </a:rPr>
              <a:t>LEVER /</a:t>
            </a:r>
            <a:r>
              <a:rPr lang="hi-IN" sz="1600" dirty="0">
                <a:solidFill>
                  <a:schemeClr val="tx1"/>
                </a:solidFill>
              </a:rPr>
              <a:t> </a:t>
            </a:r>
            <a:r>
              <a:rPr lang="hi-IN" sz="4400" dirty="0">
                <a:solidFill>
                  <a:schemeClr val="tx1"/>
                </a:solidFill>
              </a:rPr>
              <a:t>उत्तोलक</a:t>
            </a:r>
            <a:br>
              <a:rPr lang="en-US" sz="4400" dirty="0"/>
            </a:br>
            <a:endParaRPr lang="en-IN" dirty="0"/>
          </a:p>
        </p:txBody>
      </p:sp>
      <p:sp>
        <p:nvSpPr>
          <p:cNvPr id="3" name="Subtitle 2">
            <a:extLst>
              <a:ext uri="{FF2B5EF4-FFF2-40B4-BE49-F238E27FC236}">
                <a16:creationId xmlns:a16="http://schemas.microsoft.com/office/drawing/2014/main" id="{DB06B58C-5223-4F27-A460-C6385ECEF4B4}"/>
              </a:ext>
            </a:extLst>
          </p:cNvPr>
          <p:cNvSpPr>
            <a:spLocks noGrp="1"/>
          </p:cNvSpPr>
          <p:nvPr>
            <p:ph type="subTitle" idx="1"/>
          </p:nvPr>
        </p:nvSpPr>
        <p:spPr>
          <a:xfrm>
            <a:off x="914400" y="1724024"/>
            <a:ext cx="10029824" cy="4791075"/>
          </a:xfrm>
        </p:spPr>
        <p:txBody>
          <a:bodyPr>
            <a:normAutofit fontScale="92500" lnSpcReduction="10000"/>
          </a:bodyPr>
          <a:lstStyle/>
          <a:p>
            <a:pPr algn="l"/>
            <a:r>
              <a:rPr lang="en-US" dirty="0"/>
              <a:t> </a:t>
            </a:r>
            <a:r>
              <a:rPr lang="hi-IN" sz="3600" dirty="0">
                <a:solidFill>
                  <a:srgbClr val="FF0000"/>
                </a:solidFill>
              </a:rPr>
              <a:t>अर्थ एवं परिभाषा</a:t>
            </a:r>
            <a:r>
              <a:rPr lang="en-US" sz="3600" dirty="0">
                <a:solidFill>
                  <a:srgbClr val="FF0000"/>
                </a:solidFill>
              </a:rPr>
              <a:t> </a:t>
            </a:r>
            <a:endParaRPr lang="en-US" dirty="0">
              <a:solidFill>
                <a:srgbClr val="FF0000"/>
              </a:solidFill>
            </a:endParaRPr>
          </a:p>
          <a:p>
            <a:pPr algn="just"/>
            <a:r>
              <a:rPr lang="hi-IN" sz="2800" dirty="0">
                <a:solidFill>
                  <a:schemeClr val="tx1"/>
                </a:solidFill>
              </a:rPr>
              <a:t>उत्तोलक एक सीधी या टेढ़ी-मेढ़ी छड़ होती है जो कि किसी बिंदु के चारों ओर स्वतंत्रता पूर्वक घूम सकती है</a:t>
            </a:r>
            <a:r>
              <a:rPr lang="en-US" sz="2800" dirty="0">
                <a:solidFill>
                  <a:schemeClr val="tx1"/>
                </a:solidFill>
              </a:rPr>
              <a:t>,</a:t>
            </a:r>
            <a:r>
              <a:rPr lang="hi-IN" sz="2800" dirty="0">
                <a:solidFill>
                  <a:schemeClr val="tx1"/>
                </a:solidFill>
              </a:rPr>
              <a:t>अर्थात एक सीधी या टेढ़ी</a:t>
            </a:r>
            <a:r>
              <a:rPr lang="en-US" sz="2800" dirty="0">
                <a:solidFill>
                  <a:schemeClr val="tx1"/>
                </a:solidFill>
              </a:rPr>
              <a:t> </a:t>
            </a:r>
            <a:r>
              <a:rPr lang="hi-IN" sz="2800" dirty="0">
                <a:solidFill>
                  <a:schemeClr val="tx1"/>
                </a:solidFill>
              </a:rPr>
              <a:t>छड़ जो किसी निश्चित बिंदु पर स्वतंत्र अवस्था में उसके</a:t>
            </a:r>
            <a:r>
              <a:rPr lang="en-US" sz="2800" dirty="0">
                <a:solidFill>
                  <a:schemeClr val="tx1"/>
                </a:solidFill>
              </a:rPr>
              <a:t> </a:t>
            </a:r>
            <a:r>
              <a:rPr lang="hi-IN" sz="2800" dirty="0">
                <a:solidFill>
                  <a:schemeClr val="tx1"/>
                </a:solidFill>
              </a:rPr>
              <a:t>चारों ओर घूम सके उसे उत्तोलक लीवर कहते हैं </a:t>
            </a:r>
            <a:r>
              <a:rPr lang="hi-IN" sz="2800" b="0" i="0" u="none" strike="noStrike" dirty="0">
                <a:solidFill>
                  <a:srgbClr val="000000"/>
                </a:solidFill>
                <a:effectLst/>
                <a:latin typeface="Roboto" panose="02000000000000000000" pitchFamily="2" charset="0"/>
              </a:rPr>
              <a:t>।</a:t>
            </a:r>
          </a:p>
          <a:p>
            <a:pPr algn="just"/>
            <a:r>
              <a:rPr lang="hi-IN" sz="2800" dirty="0">
                <a:solidFill>
                  <a:schemeClr val="tx1"/>
                </a:solidFill>
              </a:rPr>
              <a:t>यह आघूर्ण के सिद्धांत </a:t>
            </a:r>
            <a:r>
              <a:rPr lang="en-IN" sz="2800" b="1" i="0" u="none" strike="noStrike" dirty="0">
                <a:solidFill>
                  <a:srgbClr val="7030A0"/>
                </a:solidFill>
                <a:effectLst/>
                <a:latin typeface="mangal" panose="02040503050203030202" pitchFamily="18" charset="0"/>
              </a:rPr>
              <a:t>(</a:t>
            </a:r>
            <a:r>
              <a:rPr lang="en-IN" sz="2800" b="1" i="0" u="none" strike="noStrike" dirty="0">
                <a:solidFill>
                  <a:srgbClr val="002060"/>
                </a:solidFill>
                <a:effectLst/>
                <a:latin typeface="calibri" panose="020F0502020204030204" pitchFamily="34" charset="0"/>
              </a:rPr>
              <a:t>theory of momentum</a:t>
            </a:r>
            <a:r>
              <a:rPr lang="en-IN" sz="2800" b="1" i="0" u="none" strike="noStrike" dirty="0">
                <a:solidFill>
                  <a:srgbClr val="7030A0"/>
                </a:solidFill>
                <a:effectLst/>
                <a:latin typeface="calibri" panose="020F0502020204030204" pitchFamily="34" charset="0"/>
              </a:rPr>
              <a:t>)</a:t>
            </a:r>
            <a:r>
              <a:rPr lang="hi-IN" sz="2800" dirty="0">
                <a:solidFill>
                  <a:schemeClr val="tx1"/>
                </a:solidFill>
              </a:rPr>
              <a:t>पर काम करता है</a:t>
            </a:r>
            <a:r>
              <a:rPr lang="hi-IN" sz="2800" i="0" u="none" strike="noStrike" dirty="0">
                <a:solidFill>
                  <a:schemeClr val="tx1"/>
                </a:solidFill>
                <a:effectLst/>
                <a:latin typeface="mangal" panose="02040503050203030202" pitchFamily="18" charset="0"/>
              </a:rPr>
              <a:t> ।</a:t>
            </a:r>
            <a:endParaRPr lang="en-US" sz="2800" dirty="0">
              <a:solidFill>
                <a:schemeClr val="tx1"/>
              </a:solidFill>
            </a:endParaRPr>
          </a:p>
          <a:p>
            <a:pPr algn="just"/>
            <a:r>
              <a:rPr lang="hi-IN" sz="2800" i="0" u="none" strike="noStrike" dirty="0">
                <a:solidFill>
                  <a:schemeClr val="tx1"/>
                </a:solidFill>
                <a:effectLst/>
                <a:latin typeface="mangal" panose="02040503050203030202" pitchFamily="18" charset="0"/>
              </a:rPr>
              <a:t>दैनिक जीवन के बहुत से कार्य इसकी सहायता से बहुत </a:t>
            </a:r>
            <a:r>
              <a:rPr lang="en-US" sz="2800" i="0" u="none" strike="noStrike" dirty="0">
                <a:solidFill>
                  <a:schemeClr val="tx1"/>
                </a:solidFill>
                <a:effectLst/>
                <a:latin typeface="mangal" panose="02040503050203030202" pitchFamily="18" charset="0"/>
              </a:rPr>
              <a:t> </a:t>
            </a:r>
            <a:r>
              <a:rPr lang="hi-IN" sz="2800" i="0" u="none" strike="noStrike" dirty="0">
                <a:solidFill>
                  <a:schemeClr val="tx1"/>
                </a:solidFill>
                <a:effectLst/>
                <a:latin typeface="mangal" panose="02040503050203030202" pitchFamily="18" charset="0"/>
              </a:rPr>
              <a:t>सरलता से किए जाते हैं । </a:t>
            </a:r>
            <a:endParaRPr lang="hi-IN" sz="2800" i="0" u="none" strike="noStrike" dirty="0">
              <a:solidFill>
                <a:schemeClr val="tx1"/>
              </a:solidFill>
              <a:effectLst/>
              <a:latin typeface="Poppins" panose="00000500000000000000" pitchFamily="2" charset="0"/>
            </a:endParaRPr>
          </a:p>
          <a:p>
            <a:pPr algn="just"/>
            <a:r>
              <a:rPr lang="hi-IN" sz="2800" dirty="0">
                <a:solidFill>
                  <a:schemeClr val="tx1"/>
                </a:solidFill>
              </a:rPr>
              <a:t> उत्तोलक के तीन बिंदु या उत्तोलक तीन भाग से मिलकर बनताहै </a:t>
            </a:r>
            <a:r>
              <a:rPr lang="hi-IN" sz="2800" b="0" i="0" u="none" strike="noStrike" dirty="0">
                <a:solidFill>
                  <a:srgbClr val="000000"/>
                </a:solidFill>
                <a:effectLst/>
                <a:latin typeface="Roboto" panose="02000000000000000000" pitchFamily="2" charset="0"/>
              </a:rPr>
              <a:t>।</a:t>
            </a:r>
            <a:r>
              <a:rPr lang="hi-IN" sz="2800" dirty="0">
                <a:solidFill>
                  <a:schemeClr val="tx1"/>
                </a:solidFill>
              </a:rPr>
              <a:t>जिसमें पहला </a:t>
            </a:r>
            <a:r>
              <a:rPr lang="hi-IN" sz="2800" i="0" u="none" strike="noStrike" dirty="0">
                <a:solidFill>
                  <a:schemeClr val="tx1"/>
                </a:solidFill>
                <a:effectLst/>
                <a:latin typeface="Roboto" panose="02000000000000000000" pitchFamily="2" charset="0"/>
              </a:rPr>
              <a:t>आलंब</a:t>
            </a:r>
            <a:r>
              <a:rPr lang="en-US" sz="2800" dirty="0">
                <a:solidFill>
                  <a:schemeClr val="tx1"/>
                </a:solidFill>
              </a:rPr>
              <a:t>/</a:t>
            </a:r>
            <a:r>
              <a:rPr lang="hi-IN" sz="2800" dirty="0">
                <a:solidFill>
                  <a:schemeClr val="tx1"/>
                </a:solidFill>
              </a:rPr>
              <a:t>फलक्रम</a:t>
            </a:r>
            <a:r>
              <a:rPr lang="en-US" sz="2800" dirty="0">
                <a:solidFill>
                  <a:schemeClr val="tx1"/>
                </a:solidFill>
              </a:rPr>
              <a:t>(Fulcrum),</a:t>
            </a:r>
            <a:r>
              <a:rPr lang="hi-IN" sz="2800" dirty="0">
                <a:solidFill>
                  <a:schemeClr val="tx1"/>
                </a:solidFill>
              </a:rPr>
              <a:t> दूसरा भाग भार</a:t>
            </a:r>
            <a:r>
              <a:rPr lang="en-US" sz="2800" dirty="0">
                <a:solidFill>
                  <a:schemeClr val="tx1"/>
                </a:solidFill>
              </a:rPr>
              <a:t>/Load or Weight </a:t>
            </a:r>
            <a:r>
              <a:rPr lang="hi-IN" sz="2800" dirty="0">
                <a:solidFill>
                  <a:schemeClr val="tx1"/>
                </a:solidFill>
              </a:rPr>
              <a:t> , तीसरा आयास</a:t>
            </a:r>
            <a:r>
              <a:rPr lang="en-US" sz="2800" dirty="0">
                <a:solidFill>
                  <a:schemeClr val="tx1"/>
                </a:solidFill>
              </a:rPr>
              <a:t>/Effort</a:t>
            </a:r>
            <a:r>
              <a:rPr lang="hi-IN" sz="2800" dirty="0">
                <a:solidFill>
                  <a:schemeClr val="tx1"/>
                </a:solidFill>
              </a:rPr>
              <a:t> होता है</a:t>
            </a:r>
            <a:r>
              <a:rPr lang="hi-IN" sz="2800" i="0" u="none" strike="noStrike" dirty="0">
                <a:solidFill>
                  <a:schemeClr val="tx1"/>
                </a:solidFill>
                <a:effectLst/>
                <a:latin typeface="mangal" panose="02040503050203030202" pitchFamily="18" charset="0"/>
              </a:rPr>
              <a:t> ।</a:t>
            </a:r>
            <a:endParaRPr lang="en-IN" sz="2800" dirty="0">
              <a:solidFill>
                <a:schemeClr val="tx1"/>
              </a:solidFill>
            </a:endParaRPr>
          </a:p>
        </p:txBody>
      </p:sp>
      <p:pic>
        <p:nvPicPr>
          <p:cNvPr id="6146" name="Picture 2" descr="Levers - Science">
            <a:extLst>
              <a:ext uri="{FF2B5EF4-FFF2-40B4-BE49-F238E27FC236}">
                <a16:creationId xmlns:a16="http://schemas.microsoft.com/office/drawing/2014/main" id="{9A243F6C-34CA-4C1B-AF20-CF8A4A9C36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7050" y="171449"/>
            <a:ext cx="5143500"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108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4B757-7F10-40CE-A562-D22D70ACA3AE}"/>
              </a:ext>
            </a:extLst>
          </p:cNvPr>
          <p:cNvSpPr>
            <a:spLocks noGrp="1"/>
          </p:cNvSpPr>
          <p:nvPr>
            <p:ph type="title"/>
          </p:nvPr>
        </p:nvSpPr>
        <p:spPr>
          <a:xfrm>
            <a:off x="677334" y="238125"/>
            <a:ext cx="8596668" cy="457200"/>
          </a:xfrm>
        </p:spPr>
        <p:txBody>
          <a:bodyPr>
            <a:normAutofit fontScale="90000"/>
          </a:bodyPr>
          <a:lstStyle/>
          <a:p>
            <a:pPr algn="ctr"/>
            <a:r>
              <a:rPr lang="hi-IN" sz="3600" dirty="0">
                <a:solidFill>
                  <a:schemeClr val="tx1"/>
                </a:solidFill>
              </a:rPr>
              <a:t>उत्तोलक तीन भाग</a:t>
            </a:r>
            <a:endParaRPr lang="en-IN" dirty="0"/>
          </a:p>
        </p:txBody>
      </p:sp>
      <p:sp>
        <p:nvSpPr>
          <p:cNvPr id="3" name="Content Placeholder 2">
            <a:extLst>
              <a:ext uri="{FF2B5EF4-FFF2-40B4-BE49-F238E27FC236}">
                <a16:creationId xmlns:a16="http://schemas.microsoft.com/office/drawing/2014/main" id="{51B3ED87-1C5B-445D-82FA-EDEE08694ED4}"/>
              </a:ext>
            </a:extLst>
          </p:cNvPr>
          <p:cNvSpPr>
            <a:spLocks noGrp="1"/>
          </p:cNvSpPr>
          <p:nvPr>
            <p:ph sz="half" idx="1"/>
          </p:nvPr>
        </p:nvSpPr>
        <p:spPr>
          <a:xfrm>
            <a:off x="161926" y="904875"/>
            <a:ext cx="6248400" cy="5562600"/>
          </a:xfrm>
        </p:spPr>
        <p:txBody>
          <a:bodyPr>
            <a:normAutofit lnSpcReduction="10000"/>
          </a:bodyPr>
          <a:lstStyle/>
          <a:p>
            <a:pPr algn="l" fontAlgn="base"/>
            <a:r>
              <a:rPr lang="hi-IN" sz="2400" b="1" i="0" u="none" strike="noStrike" dirty="0">
                <a:effectLst/>
                <a:latin typeface="Roboto" panose="02000000000000000000" pitchFamily="2" charset="0"/>
              </a:rPr>
              <a:t>उत्तोलक में तीन बिन्दु</a:t>
            </a:r>
            <a:r>
              <a:rPr lang="en-US" sz="2400" b="1" i="0" u="none" strike="noStrike" dirty="0">
                <a:effectLst/>
                <a:latin typeface="Roboto" panose="02000000000000000000" pitchFamily="2" charset="0"/>
              </a:rPr>
              <a:t>/</a:t>
            </a:r>
            <a:r>
              <a:rPr lang="hi-IN" sz="2400" dirty="0">
                <a:solidFill>
                  <a:schemeClr val="tx1"/>
                </a:solidFill>
              </a:rPr>
              <a:t> </a:t>
            </a:r>
            <a:r>
              <a:rPr lang="hi-IN" sz="2400" b="1" dirty="0">
                <a:solidFill>
                  <a:schemeClr val="tx1"/>
                </a:solidFill>
              </a:rPr>
              <a:t>भाग</a:t>
            </a:r>
            <a:r>
              <a:rPr lang="hi-IN" sz="2400" b="1" i="0" u="none" strike="noStrike" dirty="0">
                <a:effectLst/>
                <a:latin typeface="Roboto" panose="02000000000000000000" pitchFamily="2" charset="0"/>
              </a:rPr>
              <a:t> होते हैं :-</a:t>
            </a:r>
          </a:p>
          <a:p>
            <a:pPr algn="l" fontAlgn="base"/>
            <a:r>
              <a:rPr lang="hi-IN" sz="2400" i="0" u="none" strike="noStrike" dirty="0">
                <a:effectLst/>
                <a:latin typeface="Roboto" panose="02000000000000000000" pitchFamily="2" charset="0"/>
              </a:rPr>
              <a:t>1. आलंब (</a:t>
            </a:r>
            <a:r>
              <a:rPr lang="en-IN" sz="2400" i="0" u="none" strike="noStrike" dirty="0">
                <a:effectLst/>
                <a:latin typeface="Roboto" panose="02000000000000000000" pitchFamily="2" charset="0"/>
              </a:rPr>
              <a:t>Fulcrum /Axis) :- (F /A)</a:t>
            </a:r>
          </a:p>
          <a:p>
            <a:pPr algn="just" fontAlgn="base"/>
            <a:r>
              <a:rPr lang="en-IN" sz="2400" i="0" u="none" strike="noStrike" dirty="0">
                <a:solidFill>
                  <a:srgbClr val="000000"/>
                </a:solidFill>
                <a:effectLst/>
                <a:latin typeface="Roboto" panose="02000000000000000000" pitchFamily="2" charset="0"/>
              </a:rPr>
              <a:t>► </a:t>
            </a:r>
            <a:r>
              <a:rPr lang="hi-IN" sz="2400" i="0" u="none" strike="noStrike" dirty="0">
                <a:solidFill>
                  <a:srgbClr val="000000"/>
                </a:solidFill>
                <a:effectLst/>
                <a:latin typeface="Roboto" panose="02000000000000000000" pitchFamily="2" charset="0"/>
              </a:rPr>
              <a:t>जिस निश्चित बिन्दु के चारों ओर उत्तोलक की छड़ स्वतंत्रतापूर्वक घूम सकती है, उसे आलंब कहते हैं।</a:t>
            </a:r>
          </a:p>
          <a:p>
            <a:pPr algn="l" fontAlgn="base"/>
            <a:r>
              <a:rPr lang="hi-IN" sz="2400" i="0" u="none" strike="noStrike" dirty="0">
                <a:effectLst/>
                <a:latin typeface="Roboto" panose="02000000000000000000" pitchFamily="2" charset="0"/>
              </a:rPr>
              <a:t>2. आयास </a:t>
            </a:r>
            <a:r>
              <a:rPr lang="en-US" sz="2400" i="0" u="none" strike="noStrike" dirty="0">
                <a:effectLst/>
                <a:latin typeface="Roboto" panose="02000000000000000000" pitchFamily="2" charset="0"/>
              </a:rPr>
              <a:t> (Pressure/  </a:t>
            </a:r>
            <a:r>
              <a:rPr lang="en-IN" sz="2400" i="0" u="none" strike="noStrike" dirty="0">
                <a:effectLst/>
                <a:latin typeface="Roboto" panose="02000000000000000000" pitchFamily="2" charset="0"/>
              </a:rPr>
              <a:t>Effort) :- ( P / E)</a:t>
            </a:r>
          </a:p>
          <a:p>
            <a:pPr algn="just" fontAlgn="base"/>
            <a:r>
              <a:rPr lang="en-IN" sz="2400" i="0" u="none" strike="noStrike" dirty="0">
                <a:solidFill>
                  <a:srgbClr val="000000"/>
                </a:solidFill>
                <a:effectLst/>
                <a:latin typeface="Roboto" panose="02000000000000000000" pitchFamily="2" charset="0"/>
              </a:rPr>
              <a:t>► </a:t>
            </a:r>
            <a:r>
              <a:rPr lang="hi-IN" sz="2400" i="0" u="none" strike="noStrike" dirty="0">
                <a:solidFill>
                  <a:srgbClr val="000000"/>
                </a:solidFill>
                <a:effectLst/>
                <a:latin typeface="Roboto" panose="02000000000000000000" pitchFamily="2" charset="0"/>
              </a:rPr>
              <a:t>उत्तोलक को उपयोग में लाने के लिए उस पर जो बल लगाया जाता है, उसे आयास कहते हैं।</a:t>
            </a:r>
          </a:p>
          <a:p>
            <a:pPr algn="l" fontAlgn="base"/>
            <a:r>
              <a:rPr lang="hi-IN" sz="2400" i="0" u="none" strike="noStrike" dirty="0">
                <a:effectLst/>
                <a:latin typeface="Roboto" panose="02000000000000000000" pitchFamily="2" charset="0"/>
              </a:rPr>
              <a:t>3. भार </a:t>
            </a:r>
            <a:r>
              <a:rPr lang="en-US" sz="2400" i="0" u="none" strike="noStrike" dirty="0">
                <a:effectLst/>
                <a:latin typeface="Roboto" panose="02000000000000000000" pitchFamily="2" charset="0"/>
              </a:rPr>
              <a:t> (Weight /</a:t>
            </a:r>
            <a:r>
              <a:rPr lang="en-IN" sz="2400" i="0" u="none" strike="noStrike" dirty="0">
                <a:effectLst/>
                <a:latin typeface="Roboto" panose="02000000000000000000" pitchFamily="2" charset="0"/>
              </a:rPr>
              <a:t>Load) :- </a:t>
            </a:r>
            <a:r>
              <a:rPr lang="en-IN" sz="2400" dirty="0">
                <a:latin typeface="Roboto" panose="02000000000000000000" pitchFamily="2" charset="0"/>
                <a:sym typeface="Wingdings" panose="05000000000000000000" pitchFamily="2" charset="2"/>
              </a:rPr>
              <a:t>(</a:t>
            </a:r>
            <a:r>
              <a:rPr lang="en-IN" sz="2400" i="0" u="none" strike="noStrike" dirty="0">
                <a:effectLst/>
                <a:latin typeface="Roboto" panose="02000000000000000000" pitchFamily="2" charset="0"/>
                <a:sym typeface="Wingdings" panose="05000000000000000000" pitchFamily="2" charset="2"/>
              </a:rPr>
              <a:t>L/W)</a:t>
            </a:r>
            <a:endParaRPr lang="en-IN" sz="2400" i="0" u="none" strike="noStrike" dirty="0">
              <a:effectLst/>
              <a:latin typeface="Roboto" panose="02000000000000000000" pitchFamily="2" charset="0"/>
            </a:endParaRPr>
          </a:p>
          <a:p>
            <a:pPr algn="just" fontAlgn="base"/>
            <a:r>
              <a:rPr lang="en-IN" sz="2400" i="0" u="none" strike="noStrike" dirty="0">
                <a:solidFill>
                  <a:srgbClr val="000000"/>
                </a:solidFill>
                <a:effectLst/>
                <a:latin typeface="Roboto" panose="02000000000000000000" pitchFamily="2" charset="0"/>
              </a:rPr>
              <a:t>► </a:t>
            </a:r>
            <a:r>
              <a:rPr lang="hi-IN" sz="2400" i="0" u="none" strike="noStrike" dirty="0">
                <a:solidFill>
                  <a:srgbClr val="000000"/>
                </a:solidFill>
                <a:effectLst/>
                <a:latin typeface="Roboto" panose="02000000000000000000" pitchFamily="2" charset="0"/>
              </a:rPr>
              <a:t>उत्तोलक के द्वारा जो बोझ उठाया जाता है अथवा रुकावट हटायी जाती है, उसे भार कहते हैं।</a:t>
            </a:r>
          </a:p>
          <a:p>
            <a:endParaRPr lang="en-IN" dirty="0"/>
          </a:p>
        </p:txBody>
      </p:sp>
      <p:pic>
        <p:nvPicPr>
          <p:cNvPr id="5" name="Picture 4">
            <a:extLst>
              <a:ext uri="{FF2B5EF4-FFF2-40B4-BE49-F238E27FC236}">
                <a16:creationId xmlns:a16="http://schemas.microsoft.com/office/drawing/2014/main" id="{225FCCD5-7851-4AA2-BA2B-A8AC24A43C29}"/>
              </a:ext>
            </a:extLst>
          </p:cNvPr>
          <p:cNvPicPr>
            <a:picLocks noChangeAspect="1"/>
          </p:cNvPicPr>
          <p:nvPr/>
        </p:nvPicPr>
        <p:blipFill>
          <a:blip r:embed="rId2"/>
          <a:stretch>
            <a:fillRect/>
          </a:stretch>
        </p:blipFill>
        <p:spPr>
          <a:xfrm>
            <a:off x="6334125" y="1014412"/>
            <a:ext cx="5314950" cy="5605463"/>
          </a:xfrm>
          <a:prstGeom prst="rect">
            <a:avLst/>
          </a:prstGeom>
        </p:spPr>
      </p:pic>
      <p:sp>
        <p:nvSpPr>
          <p:cNvPr id="6" name="Content Placeholder 5">
            <a:extLst>
              <a:ext uri="{FF2B5EF4-FFF2-40B4-BE49-F238E27FC236}">
                <a16:creationId xmlns:a16="http://schemas.microsoft.com/office/drawing/2014/main" id="{5DBBEA17-4E61-41FF-8ACE-57BD01748788}"/>
              </a:ext>
            </a:extLst>
          </p:cNvPr>
          <p:cNvSpPr>
            <a:spLocks noGrp="1"/>
          </p:cNvSpPr>
          <p:nvPr>
            <p:ph sz="half" idx="2"/>
          </p:nvPr>
        </p:nvSpPr>
        <p:spPr>
          <a:xfrm>
            <a:off x="6696075" y="1014411"/>
            <a:ext cx="5238749" cy="5605463"/>
          </a:xfrm>
        </p:spPr>
        <p:txBody>
          <a:bodyPr>
            <a:normAutofit lnSpcReduction="10000"/>
          </a:bodyPr>
          <a:lstStyle/>
          <a:p>
            <a:endParaRPr lang="en-IN" dirty="0"/>
          </a:p>
        </p:txBody>
      </p:sp>
    </p:spTree>
    <p:extLst>
      <p:ext uri="{BB962C8B-B14F-4D97-AF65-F5344CB8AC3E}">
        <p14:creationId xmlns:p14="http://schemas.microsoft.com/office/powerpoint/2010/main" val="157124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031B8-85DF-49DB-8D49-BC404BA3127F}"/>
              </a:ext>
            </a:extLst>
          </p:cNvPr>
          <p:cNvSpPr>
            <a:spLocks noGrp="1"/>
          </p:cNvSpPr>
          <p:nvPr>
            <p:ph type="title"/>
          </p:nvPr>
        </p:nvSpPr>
        <p:spPr>
          <a:xfrm>
            <a:off x="677334" y="85726"/>
            <a:ext cx="8596668" cy="1181100"/>
          </a:xfrm>
        </p:spPr>
        <p:txBody>
          <a:bodyPr>
            <a:normAutofit fontScale="90000"/>
          </a:bodyPr>
          <a:lstStyle/>
          <a:p>
            <a:pPr algn="ctr"/>
            <a:r>
              <a:rPr lang="hi-IN" b="1" i="0" u="none" strike="noStrike" dirty="0">
                <a:solidFill>
                  <a:srgbClr val="FF0000"/>
                </a:solidFill>
                <a:effectLst/>
                <a:latin typeface="var(--title-font)"/>
              </a:rPr>
              <a:t>उत्तोलक के प्रकार(</a:t>
            </a:r>
            <a:r>
              <a:rPr lang="en-IN" b="1" i="0" u="none" strike="noStrike" dirty="0">
                <a:solidFill>
                  <a:srgbClr val="FF0000"/>
                </a:solidFill>
                <a:effectLst/>
                <a:latin typeface="var(--title-font)"/>
              </a:rPr>
              <a:t>Types of Levers)</a:t>
            </a:r>
            <a:br>
              <a:rPr lang="en-IN" b="1" i="0" u="none" strike="noStrike" dirty="0">
                <a:solidFill>
                  <a:srgbClr val="FF0000"/>
                </a:solidFill>
                <a:effectLst/>
                <a:latin typeface="var(--title-font)"/>
              </a:rPr>
            </a:br>
            <a:r>
              <a:rPr lang="hi-IN" b="0" i="0" dirty="0">
                <a:solidFill>
                  <a:srgbClr val="202124"/>
                </a:solidFill>
                <a:effectLst/>
                <a:latin typeface="arial" panose="020B0604020202020204" pitchFamily="34" charset="0"/>
              </a:rPr>
              <a:t>प्रथम श्रेणी का </a:t>
            </a:r>
            <a:r>
              <a:rPr lang="hi-IN" b="1" i="0" dirty="0">
                <a:solidFill>
                  <a:srgbClr val="202124"/>
                </a:solidFill>
                <a:effectLst/>
                <a:latin typeface="arial" panose="020B0604020202020204" pitchFamily="34" charset="0"/>
              </a:rPr>
              <a:t>उत्तोलक</a:t>
            </a:r>
            <a:r>
              <a:rPr lang="en-US" b="1" i="0" dirty="0">
                <a:solidFill>
                  <a:srgbClr val="202124"/>
                </a:solidFill>
                <a:effectLst/>
                <a:latin typeface="arial" panose="020B0604020202020204" pitchFamily="34" charset="0"/>
              </a:rPr>
              <a:t> (</a:t>
            </a:r>
            <a:r>
              <a:rPr lang="en-IN" b="1" i="0" u="none" strike="noStrike" dirty="0">
                <a:solidFill>
                  <a:srgbClr val="FF0000"/>
                </a:solidFill>
                <a:effectLst/>
                <a:latin typeface="var(--title-font)"/>
              </a:rPr>
              <a:t>First Class Lever)</a:t>
            </a:r>
            <a:endParaRPr lang="en-IN" dirty="0">
              <a:solidFill>
                <a:srgbClr val="FF0000"/>
              </a:solidFill>
            </a:endParaRPr>
          </a:p>
        </p:txBody>
      </p:sp>
      <p:sp>
        <p:nvSpPr>
          <p:cNvPr id="3" name="Content Placeholder 2">
            <a:extLst>
              <a:ext uri="{FF2B5EF4-FFF2-40B4-BE49-F238E27FC236}">
                <a16:creationId xmlns:a16="http://schemas.microsoft.com/office/drawing/2014/main" id="{88F2A495-2216-46F9-B76D-FC4C8E3D953E}"/>
              </a:ext>
            </a:extLst>
          </p:cNvPr>
          <p:cNvSpPr>
            <a:spLocks noGrp="1"/>
          </p:cNvSpPr>
          <p:nvPr>
            <p:ph sz="half" idx="1"/>
          </p:nvPr>
        </p:nvSpPr>
        <p:spPr>
          <a:xfrm>
            <a:off x="0" y="1266826"/>
            <a:ext cx="4861369" cy="5505449"/>
          </a:xfrm>
        </p:spPr>
        <p:txBody>
          <a:bodyPr>
            <a:normAutofit/>
          </a:bodyPr>
          <a:lstStyle/>
          <a:p>
            <a:endParaRPr lang="en-US" b="0" i="0" dirty="0">
              <a:solidFill>
                <a:srgbClr val="000000"/>
              </a:solidFill>
              <a:effectLst/>
              <a:latin typeface="Roboto" panose="02000000000000000000" pitchFamily="2" charset="0"/>
            </a:endParaRPr>
          </a:p>
          <a:p>
            <a:r>
              <a:rPr lang="hi-IN" sz="2400" b="0" i="0" dirty="0">
                <a:solidFill>
                  <a:srgbClr val="000000"/>
                </a:solidFill>
                <a:effectLst/>
                <a:latin typeface="Roboto" panose="02000000000000000000" pitchFamily="2" charset="0"/>
              </a:rPr>
              <a:t>इस वर्ग के उत्तोलकों में आलंब </a:t>
            </a:r>
            <a:r>
              <a:rPr lang="en-IN" sz="2400" b="0" i="0" dirty="0">
                <a:solidFill>
                  <a:srgbClr val="000000"/>
                </a:solidFill>
                <a:effectLst/>
                <a:latin typeface="Roboto" panose="02000000000000000000" pitchFamily="2" charset="0"/>
              </a:rPr>
              <a:t>F, </a:t>
            </a:r>
            <a:r>
              <a:rPr lang="hi-IN" sz="2400" b="0" i="0" dirty="0">
                <a:solidFill>
                  <a:srgbClr val="000000"/>
                </a:solidFill>
                <a:effectLst/>
                <a:latin typeface="Roboto" panose="02000000000000000000" pitchFamily="2" charset="0"/>
              </a:rPr>
              <a:t>आयास </a:t>
            </a:r>
            <a:r>
              <a:rPr lang="en-IN" sz="2400" b="0" i="0" dirty="0">
                <a:solidFill>
                  <a:srgbClr val="000000"/>
                </a:solidFill>
                <a:effectLst/>
                <a:latin typeface="Roboto" panose="02000000000000000000" pitchFamily="2" charset="0"/>
              </a:rPr>
              <a:t>E </a:t>
            </a:r>
            <a:r>
              <a:rPr lang="hi-IN" sz="2400" b="0" i="0" dirty="0">
                <a:solidFill>
                  <a:srgbClr val="000000"/>
                </a:solidFill>
                <a:effectLst/>
                <a:latin typeface="Roboto" panose="02000000000000000000" pitchFamily="2" charset="0"/>
              </a:rPr>
              <a:t>तथा भार </a:t>
            </a:r>
            <a:r>
              <a:rPr lang="en-IN" sz="2400" b="0" i="0" dirty="0">
                <a:solidFill>
                  <a:srgbClr val="000000"/>
                </a:solidFill>
                <a:effectLst/>
                <a:latin typeface="Roboto" panose="02000000000000000000" pitchFamily="2" charset="0"/>
              </a:rPr>
              <a:t>W </a:t>
            </a:r>
            <a:r>
              <a:rPr lang="hi-IN" sz="2400" b="0" i="0" dirty="0">
                <a:solidFill>
                  <a:srgbClr val="000000"/>
                </a:solidFill>
                <a:effectLst/>
                <a:latin typeface="Roboto" panose="02000000000000000000" pitchFamily="2" charset="0"/>
              </a:rPr>
              <a:t>के बीच में स्थित होता है इस प्रकार के उत्तोलकों में यांत्रिक लाभ 1 से अधिक, 1 के बराबर तथा 1 से कम भी हो सकता है।</a:t>
            </a:r>
            <a:endParaRPr lang="en-US" sz="2400" b="0" i="0" u="none" strike="noStrike" dirty="0">
              <a:solidFill>
                <a:srgbClr val="FF5500"/>
              </a:solidFill>
              <a:effectLst/>
              <a:latin typeface="Baloo 2"/>
            </a:endParaRPr>
          </a:p>
          <a:p>
            <a:r>
              <a:rPr lang="hi-IN" sz="2400" b="0" i="0" u="none" strike="noStrike" dirty="0">
                <a:solidFill>
                  <a:srgbClr val="FF5500"/>
                </a:solidFill>
                <a:effectLst/>
                <a:latin typeface="Baloo 2"/>
              </a:rPr>
              <a:t>उदाहरण</a:t>
            </a:r>
            <a:endParaRPr lang="en-US" sz="2400" b="0" i="0" u="none" strike="noStrike" dirty="0">
              <a:solidFill>
                <a:srgbClr val="FF5500"/>
              </a:solidFill>
              <a:effectLst/>
              <a:latin typeface="Baloo 2"/>
            </a:endParaRPr>
          </a:p>
          <a:p>
            <a:r>
              <a:rPr lang="hi-IN" sz="2400" b="0" i="0" dirty="0">
                <a:solidFill>
                  <a:srgbClr val="1F2024"/>
                </a:solidFill>
                <a:effectLst/>
                <a:latin typeface="Mukta"/>
              </a:rPr>
              <a:t>बच्चों के झूलने का झूला(</a:t>
            </a:r>
            <a:r>
              <a:rPr lang="en-IN" sz="2400" b="0" i="0" dirty="0">
                <a:solidFill>
                  <a:srgbClr val="1F2024"/>
                </a:solidFill>
                <a:effectLst/>
                <a:latin typeface="Mukta"/>
              </a:rPr>
              <a:t>see-saw)</a:t>
            </a:r>
            <a:r>
              <a:rPr lang="en-IN" sz="2400" b="0" i="0" u="none" strike="noStrike" dirty="0">
                <a:solidFill>
                  <a:srgbClr val="FF5500"/>
                </a:solidFill>
                <a:effectLst/>
                <a:latin typeface="Baloo 2"/>
              </a:rPr>
              <a:t>,</a:t>
            </a:r>
            <a:r>
              <a:rPr lang="en-IN" sz="2400" b="0" i="0" dirty="0">
                <a:solidFill>
                  <a:srgbClr val="1F2024"/>
                </a:solidFill>
                <a:effectLst/>
                <a:latin typeface="Mukta"/>
              </a:rPr>
              <a:t> </a:t>
            </a:r>
            <a:r>
              <a:rPr lang="hi-IN" sz="2400" b="0" i="0" dirty="0">
                <a:solidFill>
                  <a:srgbClr val="1F2024"/>
                </a:solidFill>
                <a:effectLst/>
                <a:latin typeface="Mukta"/>
              </a:rPr>
              <a:t>साधारण तुला की डण्डी, कील उखाड़नें की हथौड़ी, भार उठाने की मुड़ी छड़(क्रो बार), मिट्टी उठाने लिए बेलचा इत्यादि</a:t>
            </a:r>
            <a:endParaRPr lang="en-IN" sz="2400" dirty="0"/>
          </a:p>
        </p:txBody>
      </p:sp>
      <p:pic>
        <p:nvPicPr>
          <p:cNvPr id="5122" name="Picture 2" descr="Chapter 7 :Dynamics: CHAPTER 10 SIMPLE MACHINES">
            <a:extLst>
              <a:ext uri="{FF2B5EF4-FFF2-40B4-BE49-F238E27FC236}">
                <a16:creationId xmlns:a16="http://schemas.microsoft.com/office/drawing/2014/main" id="{FB795774-D394-4677-826B-98ED493D185B}"/>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8791574" y="1367633"/>
            <a:ext cx="3299269" cy="5166518"/>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उत्तोलक के प्रकार(Types of Levers)- परिभाषा, प्रकार, उत्तोलक का यांत्रिक  लाभ तथा उदाहरण - Science PK">
            <a:extLst>
              <a:ext uri="{FF2B5EF4-FFF2-40B4-BE49-F238E27FC236}">
                <a16:creationId xmlns:a16="http://schemas.microsoft.com/office/drawing/2014/main" id="{49070EA0-597A-48B1-9532-30F7E8D8CD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1369" y="1352550"/>
            <a:ext cx="3739706" cy="51665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1615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32B20-20B7-4B55-86FA-AEEFDE5D794B}"/>
              </a:ext>
            </a:extLst>
          </p:cNvPr>
          <p:cNvSpPr>
            <a:spLocks noGrp="1"/>
          </p:cNvSpPr>
          <p:nvPr>
            <p:ph type="title"/>
          </p:nvPr>
        </p:nvSpPr>
        <p:spPr>
          <a:xfrm>
            <a:off x="677334" y="171450"/>
            <a:ext cx="8596668" cy="1758950"/>
          </a:xfrm>
        </p:spPr>
        <p:txBody>
          <a:bodyPr/>
          <a:lstStyle/>
          <a:p>
            <a:r>
              <a:rPr lang="hi-IN" b="0" i="0" dirty="0">
                <a:solidFill>
                  <a:srgbClr val="202124"/>
                </a:solidFill>
                <a:effectLst/>
                <a:latin typeface="arial" panose="020B0604020202020204" pitchFamily="34" charset="0"/>
              </a:rPr>
              <a:t>द्वितीय श्रेणी का </a:t>
            </a:r>
            <a:r>
              <a:rPr lang="hi-IN" b="1" i="0" dirty="0">
                <a:solidFill>
                  <a:srgbClr val="202124"/>
                </a:solidFill>
                <a:effectLst/>
                <a:latin typeface="arial" panose="020B0604020202020204" pitchFamily="34" charset="0"/>
              </a:rPr>
              <a:t>उत्तोलक</a:t>
            </a:r>
            <a:r>
              <a:rPr lang="en-US" b="1" i="0" dirty="0">
                <a:solidFill>
                  <a:srgbClr val="202124"/>
                </a:solidFill>
                <a:effectLst/>
                <a:latin typeface="arial" panose="020B0604020202020204" pitchFamily="34" charset="0"/>
              </a:rPr>
              <a:t> </a:t>
            </a:r>
            <a:br>
              <a:rPr lang="en-US" b="1" i="0" dirty="0">
                <a:solidFill>
                  <a:srgbClr val="202124"/>
                </a:solidFill>
                <a:effectLst/>
                <a:latin typeface="arial" panose="020B0604020202020204" pitchFamily="34" charset="0"/>
              </a:rPr>
            </a:br>
            <a:r>
              <a:rPr lang="en-US" b="1" i="0" dirty="0">
                <a:solidFill>
                  <a:srgbClr val="202124"/>
                </a:solidFill>
                <a:effectLst/>
                <a:latin typeface="arial" panose="020B0604020202020204" pitchFamily="34" charset="0"/>
              </a:rPr>
              <a:t>(</a:t>
            </a:r>
            <a:r>
              <a:rPr lang="en-IN" b="1" i="0" u="none" strike="noStrike" dirty="0">
                <a:solidFill>
                  <a:srgbClr val="FF0000"/>
                </a:solidFill>
                <a:effectLst/>
                <a:latin typeface="var(--title-font)"/>
              </a:rPr>
              <a:t>Second  Class Lever)</a:t>
            </a:r>
            <a:endParaRPr lang="en-IN" dirty="0"/>
          </a:p>
        </p:txBody>
      </p:sp>
      <p:sp>
        <p:nvSpPr>
          <p:cNvPr id="3" name="Content Placeholder 2">
            <a:extLst>
              <a:ext uri="{FF2B5EF4-FFF2-40B4-BE49-F238E27FC236}">
                <a16:creationId xmlns:a16="http://schemas.microsoft.com/office/drawing/2014/main" id="{10E707E1-CA41-49A6-ADB5-D0D5EB14A967}"/>
              </a:ext>
            </a:extLst>
          </p:cNvPr>
          <p:cNvSpPr>
            <a:spLocks noGrp="1"/>
          </p:cNvSpPr>
          <p:nvPr>
            <p:ph sz="half" idx="1"/>
          </p:nvPr>
        </p:nvSpPr>
        <p:spPr>
          <a:xfrm>
            <a:off x="677334" y="1447800"/>
            <a:ext cx="4184035" cy="5238750"/>
          </a:xfrm>
        </p:spPr>
        <p:txBody>
          <a:bodyPr>
            <a:normAutofit fontScale="92500" lnSpcReduction="10000"/>
          </a:bodyPr>
          <a:lstStyle/>
          <a:p>
            <a:pPr algn="just"/>
            <a:r>
              <a:rPr lang="hi-IN" sz="2400" i="0" dirty="0">
                <a:solidFill>
                  <a:srgbClr val="1F2024"/>
                </a:solidFill>
                <a:effectLst/>
                <a:latin typeface="Mukta"/>
              </a:rPr>
              <a:t>इस वर्ग के उत्तोलकों में एक सिरे पर आलम्ब </a:t>
            </a:r>
            <a:r>
              <a:rPr lang="en-IN" sz="2400" i="0" dirty="0">
                <a:solidFill>
                  <a:srgbClr val="1F2024"/>
                </a:solidFill>
                <a:effectLst/>
                <a:latin typeface="Mukta"/>
              </a:rPr>
              <a:t>F, </a:t>
            </a:r>
            <a:r>
              <a:rPr lang="hi-IN" sz="2400" i="0" dirty="0">
                <a:solidFill>
                  <a:srgbClr val="1F2024"/>
                </a:solidFill>
                <a:effectLst/>
                <a:latin typeface="Mukta"/>
              </a:rPr>
              <a:t>दूसरे सिरे पर आयास </a:t>
            </a:r>
            <a:r>
              <a:rPr lang="en-IN" sz="2400" i="0" dirty="0">
                <a:solidFill>
                  <a:srgbClr val="1F2024"/>
                </a:solidFill>
                <a:effectLst/>
                <a:latin typeface="Mukta"/>
              </a:rPr>
              <a:t>P </a:t>
            </a:r>
            <a:r>
              <a:rPr lang="hi-IN" sz="2400" i="0" dirty="0">
                <a:solidFill>
                  <a:srgbClr val="1F2024"/>
                </a:solidFill>
                <a:effectLst/>
                <a:latin typeface="Mukta"/>
              </a:rPr>
              <a:t>तथा बीच में भार </a:t>
            </a:r>
            <a:r>
              <a:rPr lang="en-IN" sz="2400" i="0" dirty="0">
                <a:solidFill>
                  <a:srgbClr val="1F2024"/>
                </a:solidFill>
                <a:effectLst/>
                <a:latin typeface="Mukta"/>
              </a:rPr>
              <a:t>W </a:t>
            </a:r>
            <a:r>
              <a:rPr lang="hi-IN" sz="2400" i="0" dirty="0">
                <a:solidFill>
                  <a:srgbClr val="1F2024"/>
                </a:solidFill>
                <a:effectLst/>
                <a:latin typeface="Mukta"/>
              </a:rPr>
              <a:t>होता है | यहाँ बल एवं भार विपरीत दिशा में कार्य करते हैं ।इस वर्ग के उत्तोलकों का यांत्रिक लाभ सदैव 1 से अधिक होगा अर्थात अधिक यांत्रिक लाभ के लिए भार को आलम्ब के निकट होना चाहिए ।</a:t>
            </a:r>
            <a:endParaRPr lang="en-US" sz="2400" i="0" dirty="0">
              <a:solidFill>
                <a:srgbClr val="1F2024"/>
              </a:solidFill>
              <a:effectLst/>
              <a:latin typeface="Mukta"/>
            </a:endParaRPr>
          </a:p>
          <a:p>
            <a:pPr algn="just"/>
            <a:r>
              <a:rPr lang="hi-IN" sz="2400" i="0" u="none" strike="noStrike" dirty="0">
                <a:solidFill>
                  <a:srgbClr val="FF5500"/>
                </a:solidFill>
                <a:effectLst/>
                <a:latin typeface="Baloo 2"/>
              </a:rPr>
              <a:t>उदाहरण ---</a:t>
            </a:r>
            <a:r>
              <a:rPr lang="hi-IN" sz="2400" i="0" dirty="0">
                <a:solidFill>
                  <a:srgbClr val="333333"/>
                </a:solidFill>
                <a:effectLst/>
                <a:latin typeface="Mukta"/>
              </a:rPr>
              <a:t> सरौता, कूड़ा ढोने की एक पहिया गाड़ी(</a:t>
            </a:r>
            <a:r>
              <a:rPr lang="en-IN" sz="2400" i="0" dirty="0">
                <a:solidFill>
                  <a:srgbClr val="333333"/>
                </a:solidFill>
                <a:effectLst/>
                <a:latin typeface="Mukta"/>
              </a:rPr>
              <a:t>wheel barrow), </a:t>
            </a:r>
            <a:r>
              <a:rPr lang="hi-IN" sz="2400" i="0" dirty="0">
                <a:solidFill>
                  <a:srgbClr val="333333"/>
                </a:solidFill>
                <a:effectLst/>
                <a:latin typeface="Mukta"/>
              </a:rPr>
              <a:t>पंचिंग मशीन (</a:t>
            </a:r>
            <a:r>
              <a:rPr lang="en-IN" sz="2400" i="0" dirty="0">
                <a:solidFill>
                  <a:srgbClr val="333333"/>
                </a:solidFill>
                <a:effectLst/>
                <a:latin typeface="Mukta"/>
              </a:rPr>
              <a:t>punching machine), </a:t>
            </a:r>
            <a:r>
              <a:rPr lang="hi-IN" sz="2400" i="0" dirty="0">
                <a:solidFill>
                  <a:srgbClr val="333333"/>
                </a:solidFill>
                <a:effectLst/>
                <a:latin typeface="Mukta"/>
              </a:rPr>
              <a:t>नींबू निचोड़ने की मशीन आदि </a:t>
            </a:r>
            <a:r>
              <a:rPr lang="hi-IN" sz="2000" b="0" i="0" dirty="0">
                <a:solidFill>
                  <a:srgbClr val="333333"/>
                </a:solidFill>
                <a:effectLst/>
                <a:latin typeface="Mukta"/>
              </a:rPr>
              <a:t>।</a:t>
            </a:r>
            <a:endParaRPr lang="en-IN" sz="2000" dirty="0"/>
          </a:p>
        </p:txBody>
      </p:sp>
      <p:pic>
        <p:nvPicPr>
          <p:cNvPr id="2050" name="Picture 2" descr="In the First class lever will be in the middle.">
            <a:extLst>
              <a:ext uri="{FF2B5EF4-FFF2-40B4-BE49-F238E27FC236}">
                <a16:creationId xmlns:a16="http://schemas.microsoft.com/office/drawing/2014/main" id="{2CC589A7-D926-417F-BDE7-06CE09CD7682}"/>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8467724" y="1504148"/>
            <a:ext cx="3612536" cy="52387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E4E12620-7518-4D2E-BED9-F9C74B642329}"/>
              </a:ext>
            </a:extLst>
          </p:cNvPr>
          <p:cNvPicPr>
            <a:picLocks noChangeAspect="1"/>
          </p:cNvPicPr>
          <p:nvPr/>
        </p:nvPicPr>
        <p:blipFill>
          <a:blip r:embed="rId3"/>
          <a:stretch>
            <a:fillRect/>
          </a:stretch>
        </p:blipFill>
        <p:spPr>
          <a:xfrm>
            <a:off x="5181599" y="1476376"/>
            <a:ext cx="3286125" cy="5238750"/>
          </a:xfrm>
          <a:prstGeom prst="rect">
            <a:avLst/>
          </a:prstGeom>
        </p:spPr>
      </p:pic>
    </p:spTree>
    <p:extLst>
      <p:ext uri="{BB962C8B-B14F-4D97-AF65-F5344CB8AC3E}">
        <p14:creationId xmlns:p14="http://schemas.microsoft.com/office/powerpoint/2010/main" val="1924634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FC952-C8C2-47BF-B695-131B96F33334}"/>
              </a:ext>
            </a:extLst>
          </p:cNvPr>
          <p:cNvSpPr>
            <a:spLocks noGrp="1"/>
          </p:cNvSpPr>
          <p:nvPr>
            <p:ph type="title"/>
          </p:nvPr>
        </p:nvSpPr>
        <p:spPr>
          <a:xfrm>
            <a:off x="677334" y="219076"/>
            <a:ext cx="8596668" cy="895350"/>
          </a:xfrm>
        </p:spPr>
        <p:txBody>
          <a:bodyPr/>
          <a:lstStyle/>
          <a:p>
            <a:r>
              <a:rPr lang="hi-IN" b="0" i="0" dirty="0">
                <a:solidFill>
                  <a:srgbClr val="202124"/>
                </a:solidFill>
                <a:effectLst/>
                <a:latin typeface="arial" panose="020B0604020202020204" pitchFamily="34" charset="0"/>
              </a:rPr>
              <a:t>तृतीय श्रेणी का </a:t>
            </a:r>
            <a:r>
              <a:rPr lang="hi-IN" b="1" i="0" dirty="0">
                <a:solidFill>
                  <a:srgbClr val="202124"/>
                </a:solidFill>
                <a:effectLst/>
                <a:latin typeface="arial" panose="020B0604020202020204" pitchFamily="34" charset="0"/>
              </a:rPr>
              <a:t>उत्तोलक</a:t>
            </a:r>
            <a:r>
              <a:rPr lang="en-US" b="1" i="0" dirty="0">
                <a:solidFill>
                  <a:srgbClr val="202124"/>
                </a:solidFill>
                <a:effectLst/>
                <a:latin typeface="arial" panose="020B0604020202020204" pitchFamily="34" charset="0"/>
              </a:rPr>
              <a:t> (</a:t>
            </a:r>
            <a:r>
              <a:rPr lang="en-IN" b="1" i="0" u="none" strike="noStrike" dirty="0">
                <a:solidFill>
                  <a:srgbClr val="FF0000"/>
                </a:solidFill>
                <a:effectLst/>
                <a:latin typeface="var(--title-font)"/>
              </a:rPr>
              <a:t>Third  Class Lever)</a:t>
            </a:r>
            <a:endParaRPr lang="en-IN" dirty="0"/>
          </a:p>
        </p:txBody>
      </p:sp>
      <p:sp>
        <p:nvSpPr>
          <p:cNvPr id="3" name="Content Placeholder 2">
            <a:extLst>
              <a:ext uri="{FF2B5EF4-FFF2-40B4-BE49-F238E27FC236}">
                <a16:creationId xmlns:a16="http://schemas.microsoft.com/office/drawing/2014/main" id="{983F5D57-3BC8-44E4-BFF6-F5FADF4FADC7}"/>
              </a:ext>
            </a:extLst>
          </p:cNvPr>
          <p:cNvSpPr>
            <a:spLocks noGrp="1"/>
          </p:cNvSpPr>
          <p:nvPr>
            <p:ph sz="half" idx="1"/>
          </p:nvPr>
        </p:nvSpPr>
        <p:spPr>
          <a:xfrm>
            <a:off x="0" y="1114426"/>
            <a:ext cx="3838575" cy="5524498"/>
          </a:xfrm>
        </p:spPr>
        <p:txBody>
          <a:bodyPr>
            <a:normAutofit/>
          </a:bodyPr>
          <a:lstStyle/>
          <a:p>
            <a:pPr algn="just" fontAlgn="base"/>
            <a:r>
              <a:rPr lang="hi-IN" sz="2000" b="0" i="0" dirty="0">
                <a:solidFill>
                  <a:srgbClr val="1F2024"/>
                </a:solidFill>
                <a:effectLst/>
                <a:latin typeface="Mukta"/>
              </a:rPr>
              <a:t>इस वर्ग के उत्तोलक में आयास </a:t>
            </a:r>
            <a:r>
              <a:rPr lang="en-IN" sz="2000" b="0" i="0" dirty="0">
                <a:solidFill>
                  <a:srgbClr val="1F2024"/>
                </a:solidFill>
                <a:effectLst/>
                <a:latin typeface="Mukta"/>
              </a:rPr>
              <a:t>P, </a:t>
            </a:r>
            <a:r>
              <a:rPr lang="hi-IN" sz="2000" b="0" i="0" dirty="0">
                <a:solidFill>
                  <a:srgbClr val="1F2024"/>
                </a:solidFill>
                <a:effectLst/>
                <a:latin typeface="Mukta"/>
              </a:rPr>
              <a:t>आलम्ब </a:t>
            </a:r>
            <a:r>
              <a:rPr lang="en-IN" sz="2000" b="0" i="0" dirty="0">
                <a:solidFill>
                  <a:srgbClr val="1F2024"/>
                </a:solidFill>
                <a:effectLst/>
                <a:latin typeface="Mukta"/>
              </a:rPr>
              <a:t>F </a:t>
            </a:r>
            <a:r>
              <a:rPr lang="hi-IN" sz="2000" b="0" i="0" dirty="0">
                <a:solidFill>
                  <a:srgbClr val="1F2024"/>
                </a:solidFill>
                <a:effectLst/>
                <a:latin typeface="Mukta"/>
              </a:rPr>
              <a:t>तथा भर </a:t>
            </a:r>
            <a:r>
              <a:rPr lang="en-IN" sz="2000" b="0" i="0" dirty="0">
                <a:solidFill>
                  <a:srgbClr val="1F2024"/>
                </a:solidFill>
                <a:effectLst/>
                <a:latin typeface="Mukta"/>
              </a:rPr>
              <a:t>W </a:t>
            </a:r>
            <a:r>
              <a:rPr lang="hi-IN" sz="2000" b="0" i="0" dirty="0">
                <a:solidFill>
                  <a:srgbClr val="1F2024"/>
                </a:solidFill>
                <a:effectLst/>
                <a:latin typeface="Mukta"/>
              </a:rPr>
              <a:t>के बीच में होता है । इसमें भर तथा बल, आलम्ब के एक ही ओर परंतु विपरीत दिशा में कार्य करते हैं ।</a:t>
            </a:r>
            <a:r>
              <a:rPr lang="hi-IN" sz="2000" b="0" i="0" dirty="0">
                <a:solidFill>
                  <a:srgbClr val="333333"/>
                </a:solidFill>
                <a:effectLst/>
                <a:latin typeface="Mukta"/>
              </a:rPr>
              <a:t>यांत्रिक लाभ सदैव 1 से कम होता है ।</a:t>
            </a:r>
            <a:r>
              <a:rPr lang="hi-IN" sz="2000" b="0" i="0" u="none" strike="noStrike" dirty="0">
                <a:solidFill>
                  <a:srgbClr val="333333"/>
                </a:solidFill>
                <a:effectLst/>
                <a:latin typeface="Mukta"/>
              </a:rPr>
              <a:t>अर्थात इनमें यांत्रिक हानि होती है । यहाँ कम भार को उठाने के लिए भी अधिक आयास लगाना पड़ता है ।  इस वर्ग के उत्तोलकों का उपयोग धीमी गति को तीव्र करने में किया जाता है ।</a:t>
            </a:r>
          </a:p>
          <a:p>
            <a:pPr algn="just" fontAlgn="base"/>
            <a:r>
              <a:rPr lang="hi-IN" sz="2000" b="0" i="0" u="none" strike="noStrike" dirty="0">
                <a:solidFill>
                  <a:srgbClr val="333333"/>
                </a:solidFill>
                <a:effectLst/>
                <a:latin typeface="Mukta"/>
              </a:rPr>
              <a:t>    </a:t>
            </a:r>
            <a:r>
              <a:rPr lang="hi-IN" sz="2000" b="0" i="0" u="none" strike="noStrike" dirty="0">
                <a:solidFill>
                  <a:srgbClr val="FF5500"/>
                </a:solidFill>
                <a:effectLst/>
                <a:latin typeface="Baloo 2"/>
              </a:rPr>
              <a:t> उदाहरण</a:t>
            </a:r>
            <a:r>
              <a:rPr lang="hi-IN" sz="2000" b="0" i="0" u="none" strike="noStrike" dirty="0">
                <a:solidFill>
                  <a:srgbClr val="333333"/>
                </a:solidFill>
                <a:effectLst/>
                <a:latin typeface="Mukta"/>
              </a:rPr>
              <a:t> - मनुष्य की भुजा (</a:t>
            </a:r>
            <a:r>
              <a:rPr lang="en-IN" sz="2000" b="0" i="0" u="none" strike="noStrike" dirty="0">
                <a:solidFill>
                  <a:srgbClr val="333333"/>
                </a:solidFill>
                <a:effectLst/>
                <a:latin typeface="Mukta"/>
              </a:rPr>
              <a:t>forearm), </a:t>
            </a:r>
            <a:r>
              <a:rPr lang="hi-IN" sz="2000" b="0" i="0" u="none" strike="noStrike" dirty="0">
                <a:solidFill>
                  <a:srgbClr val="333333"/>
                </a:solidFill>
                <a:effectLst/>
                <a:latin typeface="Mukta"/>
              </a:rPr>
              <a:t>सीढ़ी, चिमटा, चाकू, किसान का हल इत्यादि ।</a:t>
            </a:r>
          </a:p>
          <a:p>
            <a:endParaRPr lang="en-IN" dirty="0"/>
          </a:p>
        </p:txBody>
      </p:sp>
      <p:pic>
        <p:nvPicPr>
          <p:cNvPr id="4098" name="Picture 2" descr="In a third class of lever, load arm is 10cm and effort is given at a  distance 500cm away from the load on the opposite side of the fulcrum. So,  the mechanical">
            <a:extLst>
              <a:ext uri="{FF2B5EF4-FFF2-40B4-BE49-F238E27FC236}">
                <a16:creationId xmlns:a16="http://schemas.microsoft.com/office/drawing/2014/main" id="{591727EC-48A9-444E-9E41-C0D7F61B75B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014787" y="1314451"/>
            <a:ext cx="3062288" cy="47815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DA8C2016-9FA0-43FE-9227-9318C274B1D7}"/>
              </a:ext>
            </a:extLst>
          </p:cNvPr>
          <p:cNvPicPr>
            <a:picLocks noChangeAspect="1"/>
          </p:cNvPicPr>
          <p:nvPr/>
        </p:nvPicPr>
        <p:blipFill>
          <a:blip r:embed="rId3"/>
          <a:stretch>
            <a:fillRect/>
          </a:stretch>
        </p:blipFill>
        <p:spPr>
          <a:xfrm>
            <a:off x="7077075" y="1314450"/>
            <a:ext cx="5114926" cy="4981575"/>
          </a:xfrm>
          <a:prstGeom prst="rect">
            <a:avLst/>
          </a:prstGeom>
        </p:spPr>
      </p:pic>
    </p:spTree>
    <p:extLst>
      <p:ext uri="{BB962C8B-B14F-4D97-AF65-F5344CB8AC3E}">
        <p14:creationId xmlns:p14="http://schemas.microsoft.com/office/powerpoint/2010/main" val="1143186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77712-F0A8-4446-87E8-3488AA412BD8}"/>
              </a:ext>
            </a:extLst>
          </p:cNvPr>
          <p:cNvSpPr>
            <a:spLocks noGrp="1"/>
          </p:cNvSpPr>
          <p:nvPr>
            <p:ph type="title"/>
          </p:nvPr>
        </p:nvSpPr>
        <p:spPr>
          <a:xfrm>
            <a:off x="677334" y="609600"/>
            <a:ext cx="8596668" cy="704850"/>
          </a:xfrm>
        </p:spPr>
        <p:txBody>
          <a:bodyPr/>
          <a:lstStyle/>
          <a:p>
            <a:pPr algn="ctr"/>
            <a:r>
              <a:rPr lang="en-US" dirty="0">
                <a:solidFill>
                  <a:schemeClr val="tx1"/>
                </a:solidFill>
              </a:rPr>
              <a:t>FWP make the Level Three </a:t>
            </a:r>
            <a:endParaRPr lang="en-IN" dirty="0">
              <a:solidFill>
                <a:schemeClr val="tx1"/>
              </a:solidFill>
            </a:endParaRPr>
          </a:p>
        </p:txBody>
      </p:sp>
      <p:sp>
        <p:nvSpPr>
          <p:cNvPr id="3" name="Content Placeholder 2">
            <a:extLst>
              <a:ext uri="{FF2B5EF4-FFF2-40B4-BE49-F238E27FC236}">
                <a16:creationId xmlns:a16="http://schemas.microsoft.com/office/drawing/2014/main" id="{F5882A42-1F9B-4CCA-B3CF-F93BCCF767A2}"/>
              </a:ext>
            </a:extLst>
          </p:cNvPr>
          <p:cNvSpPr>
            <a:spLocks noGrp="1"/>
          </p:cNvSpPr>
          <p:nvPr>
            <p:ph idx="1"/>
          </p:nvPr>
        </p:nvSpPr>
        <p:spPr>
          <a:xfrm>
            <a:off x="677334" y="1314450"/>
            <a:ext cx="8596668" cy="5543549"/>
          </a:xfrm>
        </p:spPr>
        <p:txBody>
          <a:bodyPr>
            <a:normAutofit/>
          </a:bodyPr>
          <a:lstStyle/>
          <a:p>
            <a:pPr algn="just" fontAlgn="base"/>
            <a:r>
              <a:rPr lang="hi-IN" sz="2000" b="0" i="0" u="none" strike="noStrike" dirty="0">
                <a:solidFill>
                  <a:srgbClr val="333333"/>
                </a:solidFill>
                <a:effectLst/>
                <a:latin typeface="Mukta"/>
              </a:rPr>
              <a:t>तीनों वर्गों के उत्तोलकों को याद रखने के लिए</a:t>
            </a:r>
            <a:r>
              <a:rPr lang="hi-IN" sz="2000" b="0" i="0" u="none" strike="noStrike" dirty="0">
                <a:solidFill>
                  <a:srgbClr val="FF5500"/>
                </a:solidFill>
                <a:effectLst/>
                <a:latin typeface="Baloo 2"/>
              </a:rPr>
              <a:t> </a:t>
            </a:r>
            <a:r>
              <a:rPr lang="en-IN" sz="2000" b="0" i="0" u="none" strike="noStrike" dirty="0">
                <a:solidFill>
                  <a:srgbClr val="FF5500"/>
                </a:solidFill>
                <a:effectLst/>
                <a:latin typeface="Baloo 2"/>
              </a:rPr>
              <a:t>FWP</a:t>
            </a:r>
            <a:r>
              <a:rPr lang="en-IN" sz="2000" b="0" i="0" u="none" strike="noStrike" dirty="0">
                <a:solidFill>
                  <a:srgbClr val="333333"/>
                </a:solidFill>
                <a:effectLst/>
                <a:latin typeface="Mukta"/>
              </a:rPr>
              <a:t> </a:t>
            </a:r>
            <a:r>
              <a:rPr lang="hi-IN" sz="2000" b="0" i="0" u="none" strike="noStrike" dirty="0">
                <a:solidFill>
                  <a:srgbClr val="333333"/>
                </a:solidFill>
                <a:effectLst/>
                <a:latin typeface="Mukta"/>
              </a:rPr>
              <a:t>बारी -बारी से बीच में आयेंगे; जैसे-</a:t>
            </a:r>
          </a:p>
          <a:p>
            <a:pPr algn="l" fontAlgn="base">
              <a:buFont typeface="Arial" panose="020B0604020202020204" pitchFamily="34" charset="0"/>
              <a:buChar char="•"/>
            </a:pPr>
            <a:r>
              <a:rPr lang="hi-IN" sz="2000" b="0" i="0" u="none" strike="noStrike" dirty="0">
                <a:solidFill>
                  <a:srgbClr val="333333"/>
                </a:solidFill>
                <a:effectLst/>
                <a:latin typeface="Mukta"/>
              </a:rPr>
              <a:t>प्रथम वर्ग के उत्तोलक में</a:t>
            </a:r>
            <a:r>
              <a:rPr lang="hi-IN" sz="2000" b="0" i="1" u="none" strike="noStrike" dirty="0">
                <a:solidFill>
                  <a:srgbClr val="FF5500"/>
                </a:solidFill>
                <a:effectLst/>
                <a:latin typeface="Baloo 2"/>
              </a:rPr>
              <a:t> </a:t>
            </a:r>
            <a:r>
              <a:rPr lang="en-IN" sz="2000" b="0" i="1" u="none" strike="noStrike" dirty="0">
                <a:solidFill>
                  <a:srgbClr val="FF5500"/>
                </a:solidFill>
                <a:effectLst/>
                <a:latin typeface="Baloo 2"/>
              </a:rPr>
              <a:t>F (</a:t>
            </a:r>
            <a:r>
              <a:rPr lang="hi-IN" sz="2000" b="0" i="1" u="none" strike="noStrike" dirty="0">
                <a:solidFill>
                  <a:srgbClr val="FF5500"/>
                </a:solidFill>
                <a:effectLst/>
                <a:latin typeface="Baloo 2"/>
              </a:rPr>
              <a:t>आलम्ब)</a:t>
            </a:r>
            <a:r>
              <a:rPr lang="hi-IN" sz="2000" b="0" i="0" u="none" strike="noStrike" dirty="0">
                <a:solidFill>
                  <a:srgbClr val="333333"/>
                </a:solidFill>
                <a:effectLst/>
                <a:latin typeface="Mukta"/>
              </a:rPr>
              <a:t> बीच में ।</a:t>
            </a:r>
          </a:p>
          <a:p>
            <a:pPr algn="l" fontAlgn="base">
              <a:buFont typeface="Arial" panose="020B0604020202020204" pitchFamily="34" charset="0"/>
              <a:buChar char="•"/>
            </a:pPr>
            <a:r>
              <a:rPr lang="hi-IN" sz="2000" b="0" i="0" u="none" strike="noStrike" dirty="0">
                <a:solidFill>
                  <a:srgbClr val="333333"/>
                </a:solidFill>
                <a:effectLst/>
                <a:latin typeface="Mukta"/>
              </a:rPr>
              <a:t>व्दितीय वर्ग के उत्तोलक में</a:t>
            </a:r>
            <a:r>
              <a:rPr lang="hi-IN" sz="2000" b="0" i="1" u="none" strike="noStrike" dirty="0">
                <a:solidFill>
                  <a:srgbClr val="FF5500"/>
                </a:solidFill>
                <a:effectLst/>
                <a:latin typeface="Baloo 2"/>
              </a:rPr>
              <a:t> </a:t>
            </a:r>
            <a:r>
              <a:rPr lang="en-IN" sz="2000" b="0" i="1" u="none" strike="noStrike" dirty="0">
                <a:solidFill>
                  <a:srgbClr val="FF5500"/>
                </a:solidFill>
                <a:effectLst/>
                <a:latin typeface="Baloo 2"/>
              </a:rPr>
              <a:t>W (</a:t>
            </a:r>
            <a:r>
              <a:rPr lang="hi-IN" sz="2000" b="0" i="1" u="none" strike="noStrike" dirty="0">
                <a:solidFill>
                  <a:srgbClr val="FF5500"/>
                </a:solidFill>
                <a:effectLst/>
                <a:latin typeface="Baloo 2"/>
              </a:rPr>
              <a:t>भार)</a:t>
            </a:r>
            <a:r>
              <a:rPr lang="hi-IN" sz="2000" b="0" i="0" u="none" strike="noStrike" dirty="0">
                <a:solidFill>
                  <a:srgbClr val="333333"/>
                </a:solidFill>
                <a:effectLst/>
                <a:latin typeface="Mukta"/>
              </a:rPr>
              <a:t> बीच में ।</a:t>
            </a:r>
          </a:p>
          <a:p>
            <a:pPr algn="l" fontAlgn="base">
              <a:buFont typeface="Arial" panose="020B0604020202020204" pitchFamily="34" charset="0"/>
              <a:buChar char="•"/>
            </a:pPr>
            <a:r>
              <a:rPr lang="hi-IN" sz="2000" b="0" i="0" u="none" strike="noStrike" dirty="0">
                <a:solidFill>
                  <a:srgbClr val="333333"/>
                </a:solidFill>
                <a:effectLst/>
                <a:latin typeface="Mukta"/>
              </a:rPr>
              <a:t>तृतीय वर्ग के उत्तोलक में</a:t>
            </a:r>
            <a:r>
              <a:rPr lang="hi-IN" sz="2000" b="0" i="1" u="none" strike="noStrike" dirty="0">
                <a:solidFill>
                  <a:srgbClr val="FF5500"/>
                </a:solidFill>
                <a:effectLst/>
                <a:latin typeface="Baloo 2"/>
              </a:rPr>
              <a:t> </a:t>
            </a:r>
            <a:r>
              <a:rPr lang="en-IN" sz="2000" b="0" i="1" u="none" strike="noStrike" dirty="0">
                <a:solidFill>
                  <a:srgbClr val="FF5500"/>
                </a:solidFill>
                <a:effectLst/>
                <a:latin typeface="Baloo 2"/>
              </a:rPr>
              <a:t>P (</a:t>
            </a:r>
            <a:r>
              <a:rPr lang="hi-IN" sz="2000" b="0" i="1" u="none" strike="noStrike" dirty="0">
                <a:solidFill>
                  <a:srgbClr val="FF5500"/>
                </a:solidFill>
                <a:effectLst/>
                <a:latin typeface="Baloo 2"/>
              </a:rPr>
              <a:t>आयास)</a:t>
            </a:r>
            <a:r>
              <a:rPr lang="hi-IN" sz="2000" b="0" i="0" u="none" strike="noStrike" dirty="0">
                <a:solidFill>
                  <a:srgbClr val="333333"/>
                </a:solidFill>
                <a:effectLst/>
                <a:latin typeface="Mukta"/>
              </a:rPr>
              <a:t> बीच में </a:t>
            </a:r>
            <a:r>
              <a:rPr lang="hi-IN" sz="2000" b="0" i="0" u="none" strike="noStrike" dirty="0">
                <a:solidFill>
                  <a:srgbClr val="FF5500"/>
                </a:solidFill>
                <a:effectLst/>
                <a:latin typeface="Baloo 2"/>
              </a:rPr>
              <a:t>।</a:t>
            </a:r>
            <a:endParaRPr lang="hi-IN" sz="2000" b="0" i="0" u="none" strike="noStrike" dirty="0">
              <a:solidFill>
                <a:srgbClr val="333333"/>
              </a:solidFill>
              <a:effectLst/>
              <a:latin typeface="Mukta"/>
            </a:endParaRPr>
          </a:p>
          <a:p>
            <a:pPr algn="l" fontAlgn="base"/>
            <a:r>
              <a:rPr lang="hi-IN" sz="2000" b="0" i="0" u="none" strike="noStrike" dirty="0">
                <a:solidFill>
                  <a:srgbClr val="FF5500"/>
                </a:solidFill>
                <a:effectLst/>
                <a:latin typeface="Baloo 2"/>
              </a:rPr>
              <a:t>उत्तोलक का यांत्रिक लाभ (</a:t>
            </a:r>
            <a:r>
              <a:rPr lang="en-IN" sz="2000" b="0" i="0" u="none" strike="noStrike" dirty="0">
                <a:solidFill>
                  <a:srgbClr val="FF5500"/>
                </a:solidFill>
                <a:effectLst/>
                <a:latin typeface="Baloo 2"/>
              </a:rPr>
              <a:t>Mechanical advantage of lever)</a:t>
            </a:r>
            <a:endParaRPr lang="en-IN" sz="2000" b="0" i="0" u="none" strike="noStrike" dirty="0">
              <a:solidFill>
                <a:srgbClr val="333333"/>
              </a:solidFill>
              <a:effectLst/>
              <a:latin typeface="Mukta"/>
            </a:endParaRPr>
          </a:p>
          <a:p>
            <a:pPr algn="l" fontAlgn="base"/>
            <a:r>
              <a:rPr lang="hi-IN" sz="2000" b="0" i="0" u="none" strike="noStrike" dirty="0">
                <a:solidFill>
                  <a:srgbClr val="333333"/>
                </a:solidFill>
                <a:effectLst/>
                <a:latin typeface="Mukta"/>
              </a:rPr>
              <a:t>उत्तोलक से उठाए गए भार तथा उस पर लगाए गए आयास के अनुपात को उत्तोलक का यांत्रिक लाभ कहते हैं । </a:t>
            </a:r>
          </a:p>
          <a:p>
            <a:pPr algn="ctr" fontAlgn="base"/>
            <a:r>
              <a:rPr lang="hi-IN" sz="2000" b="0" i="0" u="none" strike="noStrike" dirty="0">
                <a:solidFill>
                  <a:srgbClr val="FF5500"/>
                </a:solidFill>
                <a:effectLst/>
                <a:latin typeface="Baloo 2"/>
              </a:rPr>
              <a:t>यांत्रिक लाभ (</a:t>
            </a:r>
            <a:r>
              <a:rPr lang="en-IN" sz="2000" b="0" i="0" u="none" strike="noStrike" dirty="0">
                <a:solidFill>
                  <a:srgbClr val="FF5500"/>
                </a:solidFill>
                <a:effectLst/>
                <a:latin typeface="Baloo 2"/>
              </a:rPr>
              <a:t>A) = </a:t>
            </a:r>
            <a:r>
              <a:rPr lang="hi-IN" sz="2000" b="0" i="0" u="none" strike="noStrike" dirty="0">
                <a:solidFill>
                  <a:srgbClr val="FF5500"/>
                </a:solidFill>
                <a:effectLst/>
                <a:latin typeface="Baloo 2"/>
              </a:rPr>
              <a:t>भार(</a:t>
            </a:r>
            <a:r>
              <a:rPr lang="en-IN" sz="2000" b="0" i="0" u="none" strike="noStrike" dirty="0">
                <a:solidFill>
                  <a:srgbClr val="FF5500"/>
                </a:solidFill>
                <a:effectLst/>
                <a:latin typeface="Baloo 2"/>
              </a:rPr>
              <a:t>W) / </a:t>
            </a:r>
            <a:r>
              <a:rPr lang="hi-IN" sz="2000" b="0" i="0" u="none" strike="noStrike" dirty="0">
                <a:solidFill>
                  <a:srgbClr val="FF5500"/>
                </a:solidFill>
                <a:effectLst/>
                <a:latin typeface="Baloo 2"/>
              </a:rPr>
              <a:t>आयास (</a:t>
            </a:r>
            <a:r>
              <a:rPr lang="en-IN" sz="2000" b="0" i="0" u="none" strike="noStrike" dirty="0">
                <a:solidFill>
                  <a:srgbClr val="FF5500"/>
                </a:solidFill>
                <a:effectLst/>
                <a:latin typeface="Baloo 2"/>
              </a:rPr>
              <a:t>E)</a:t>
            </a:r>
            <a:endParaRPr lang="en-IN" sz="2000" b="0" i="0" u="none" strike="noStrike" dirty="0">
              <a:solidFill>
                <a:srgbClr val="333333"/>
              </a:solidFill>
              <a:effectLst/>
              <a:latin typeface="Mukta"/>
            </a:endParaRPr>
          </a:p>
          <a:p>
            <a:pPr algn="l" fontAlgn="base"/>
            <a:r>
              <a:rPr lang="hi-IN" sz="2000" b="0" i="0" u="none" strike="noStrike" dirty="0">
                <a:solidFill>
                  <a:srgbClr val="FF5500"/>
                </a:solidFill>
                <a:effectLst/>
                <a:latin typeface="Baloo 2"/>
              </a:rPr>
              <a:t>उत्तोलक का सिद्धान्त</a:t>
            </a:r>
            <a:endParaRPr lang="hi-IN" sz="2000" b="0" i="0" u="none" strike="noStrike" dirty="0">
              <a:solidFill>
                <a:srgbClr val="333333"/>
              </a:solidFill>
              <a:effectLst/>
              <a:latin typeface="Mukta"/>
            </a:endParaRPr>
          </a:p>
          <a:p>
            <a:pPr algn="ctr" fontAlgn="base"/>
            <a:r>
              <a:rPr lang="hi-IN" sz="2000" b="0" i="0" u="none" strike="noStrike" dirty="0">
                <a:solidFill>
                  <a:srgbClr val="FF5500"/>
                </a:solidFill>
                <a:effectLst/>
                <a:latin typeface="Baloo 2"/>
              </a:rPr>
              <a:t>आयास × आयास भुजा = भार × भार भुजा</a:t>
            </a:r>
            <a:endParaRPr lang="hi-IN" sz="2000" b="0" i="0" u="none" strike="noStrike" dirty="0">
              <a:solidFill>
                <a:srgbClr val="333333"/>
              </a:solidFill>
              <a:effectLst/>
              <a:latin typeface="Mukta"/>
            </a:endParaRPr>
          </a:p>
          <a:p>
            <a:endParaRPr lang="en-IN" dirty="0"/>
          </a:p>
        </p:txBody>
      </p:sp>
    </p:spTree>
    <p:extLst>
      <p:ext uri="{BB962C8B-B14F-4D97-AF65-F5344CB8AC3E}">
        <p14:creationId xmlns:p14="http://schemas.microsoft.com/office/powerpoint/2010/main" val="3076744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CAC37-C09A-43B6-8B0C-D08E12E4B2ED}"/>
              </a:ext>
            </a:extLst>
          </p:cNvPr>
          <p:cNvSpPr>
            <a:spLocks noGrp="1"/>
          </p:cNvSpPr>
          <p:nvPr>
            <p:ph type="title"/>
          </p:nvPr>
        </p:nvSpPr>
        <p:spPr/>
        <p:txBody>
          <a:bodyPr/>
          <a:lstStyle/>
          <a:p>
            <a:pPr algn="ctr"/>
            <a:r>
              <a:rPr lang="hi-IN" b="1" i="0" dirty="0">
                <a:solidFill>
                  <a:srgbClr val="202124"/>
                </a:solidFill>
                <a:effectLst/>
                <a:latin typeface="arial" panose="020B0604020202020204" pitchFamily="34" charset="0"/>
              </a:rPr>
              <a:t>उत्तोलक</a:t>
            </a:r>
            <a:r>
              <a:rPr lang="hi-IN" b="0" i="0" dirty="0">
                <a:solidFill>
                  <a:srgbClr val="202124"/>
                </a:solidFill>
                <a:effectLst/>
                <a:latin typeface="arial" panose="020B0604020202020204" pitchFamily="34" charset="0"/>
              </a:rPr>
              <a:t> का सिद्धान्त</a:t>
            </a:r>
            <a:endParaRPr lang="en-IN" dirty="0"/>
          </a:p>
        </p:txBody>
      </p:sp>
      <p:sp>
        <p:nvSpPr>
          <p:cNvPr id="3" name="Content Placeholder 2">
            <a:extLst>
              <a:ext uri="{FF2B5EF4-FFF2-40B4-BE49-F238E27FC236}">
                <a16:creationId xmlns:a16="http://schemas.microsoft.com/office/drawing/2014/main" id="{798A09F9-F130-4FAA-AB47-EAF57F58B809}"/>
              </a:ext>
            </a:extLst>
          </p:cNvPr>
          <p:cNvSpPr>
            <a:spLocks noGrp="1"/>
          </p:cNvSpPr>
          <p:nvPr>
            <p:ph sz="half" idx="1"/>
          </p:nvPr>
        </p:nvSpPr>
        <p:spPr>
          <a:xfrm>
            <a:off x="677334" y="1428750"/>
            <a:ext cx="4184035" cy="4612611"/>
          </a:xfrm>
        </p:spPr>
        <p:txBody>
          <a:bodyPr>
            <a:normAutofit fontScale="92500" lnSpcReduction="10000"/>
          </a:bodyPr>
          <a:lstStyle/>
          <a:p>
            <a:r>
              <a:rPr lang="hi-IN" sz="2400" b="1" i="0" dirty="0">
                <a:solidFill>
                  <a:srgbClr val="202124"/>
                </a:solidFill>
                <a:effectLst/>
                <a:latin typeface="arial" panose="020B0604020202020204" pitchFamily="34" charset="0"/>
              </a:rPr>
              <a:t>उत्तोलक</a:t>
            </a:r>
            <a:r>
              <a:rPr lang="hi-IN" sz="2400" b="0" i="0" dirty="0">
                <a:solidFill>
                  <a:srgbClr val="202124"/>
                </a:solidFill>
                <a:effectLst/>
                <a:latin typeface="arial" panose="020B0604020202020204" pitchFamily="34" charset="0"/>
              </a:rPr>
              <a:t> का सिद्धान्त–“सन्तुलन की प्रत्येक अवस्था में 'भार तथा भार भुजा का गुणनफल', 'आयास तथा आयास भुजा के गुणनफल' के समान होता है।” इसे निम्नानुसार </a:t>
            </a:r>
            <a:r>
              <a:rPr lang="hi-IN" sz="2400" b="1" i="0" dirty="0">
                <a:solidFill>
                  <a:srgbClr val="202124"/>
                </a:solidFill>
                <a:effectLst/>
                <a:latin typeface="arial" panose="020B0604020202020204" pitchFamily="34" charset="0"/>
              </a:rPr>
              <a:t>सूत्र</a:t>
            </a:r>
            <a:r>
              <a:rPr lang="hi-IN" sz="2400" b="0" i="0" dirty="0">
                <a:solidFill>
                  <a:srgbClr val="202124"/>
                </a:solidFill>
                <a:effectLst/>
                <a:latin typeface="arial" panose="020B0604020202020204" pitchFamily="34" charset="0"/>
              </a:rPr>
              <a:t> के रूप में व्यक्त किया जा सकता है</a:t>
            </a:r>
            <a:r>
              <a:rPr lang="en-US" sz="2400" b="0" i="0" dirty="0">
                <a:solidFill>
                  <a:srgbClr val="202124"/>
                </a:solidFill>
                <a:effectLst/>
                <a:latin typeface="arial" panose="020B0604020202020204" pitchFamily="34" charset="0"/>
              </a:rPr>
              <a:t> </a:t>
            </a:r>
            <a:r>
              <a:rPr lang="hi-IN" sz="2400" b="0" i="0" dirty="0">
                <a:solidFill>
                  <a:srgbClr val="202124"/>
                </a:solidFill>
                <a:effectLst/>
                <a:latin typeface="arial" panose="020B0604020202020204" pitchFamily="34" charset="0"/>
              </a:rPr>
              <a:t>यही </a:t>
            </a:r>
            <a:r>
              <a:rPr lang="hi-IN" sz="2400" b="1" i="0" dirty="0">
                <a:solidFill>
                  <a:srgbClr val="202124"/>
                </a:solidFill>
                <a:effectLst/>
                <a:latin typeface="arial" panose="020B0604020202020204" pitchFamily="34" charset="0"/>
              </a:rPr>
              <a:t>उत्तोलक</a:t>
            </a:r>
            <a:r>
              <a:rPr lang="hi-IN" sz="2400" b="0" i="0" dirty="0">
                <a:solidFill>
                  <a:srgbClr val="202124"/>
                </a:solidFill>
                <a:effectLst/>
                <a:latin typeface="arial" panose="020B0604020202020204" pitchFamily="34" charset="0"/>
              </a:rPr>
              <a:t> का सिद्धान्त है। आयास भुजा की लम्बाई अधिक होने से निश्चित भार (</a:t>
            </a:r>
            <a:r>
              <a:rPr lang="en-IN" sz="2400" b="0" i="0" dirty="0">
                <a:solidFill>
                  <a:srgbClr val="202124"/>
                </a:solidFill>
                <a:effectLst/>
                <a:latin typeface="arial" panose="020B0604020202020204" pitchFamily="34" charset="0"/>
              </a:rPr>
              <a:t>W) </a:t>
            </a:r>
            <a:r>
              <a:rPr lang="hi-IN" sz="2400" b="0" i="0" dirty="0">
                <a:solidFill>
                  <a:srgbClr val="202124"/>
                </a:solidFill>
                <a:effectLst/>
                <a:latin typeface="arial" panose="020B0604020202020204" pitchFamily="34" charset="0"/>
              </a:rPr>
              <a:t>को उठाने के लिए व्यक्ति को कम आयास की आवश्यकता होती है।</a:t>
            </a:r>
            <a:endParaRPr lang="en-IN" sz="2400" dirty="0"/>
          </a:p>
        </p:txBody>
      </p:sp>
      <p:sp>
        <p:nvSpPr>
          <p:cNvPr id="5" name="Content Placeholder 4">
            <a:extLst>
              <a:ext uri="{FF2B5EF4-FFF2-40B4-BE49-F238E27FC236}">
                <a16:creationId xmlns:a16="http://schemas.microsoft.com/office/drawing/2014/main" id="{87A6BA5A-BC62-4881-91E3-AA6E290786F8}"/>
              </a:ext>
            </a:extLst>
          </p:cNvPr>
          <p:cNvSpPr>
            <a:spLocks noGrp="1"/>
          </p:cNvSpPr>
          <p:nvPr>
            <p:ph sz="half" idx="2"/>
          </p:nvPr>
        </p:nvSpPr>
        <p:spPr>
          <a:xfrm>
            <a:off x="5089969" y="1552575"/>
            <a:ext cx="6806755" cy="4488787"/>
          </a:xfrm>
        </p:spPr>
        <p:txBody>
          <a:bodyPr>
            <a:normAutofit fontScale="92500" lnSpcReduction="10000"/>
          </a:bodyPr>
          <a:lstStyle/>
          <a:p>
            <a:r>
              <a:rPr lang="en-US" sz="3000" b="0" i="0" u="none" strike="noStrike" dirty="0">
                <a:solidFill>
                  <a:srgbClr val="FF5500"/>
                </a:solidFill>
                <a:effectLst/>
                <a:latin typeface="Baloo 2"/>
              </a:rPr>
              <a:t>1</a:t>
            </a:r>
            <a:r>
              <a:rPr lang="en-US" sz="3000" b="0" i="0" u="none" strike="noStrike" baseline="30000" dirty="0">
                <a:solidFill>
                  <a:srgbClr val="FF5500"/>
                </a:solidFill>
                <a:effectLst/>
                <a:latin typeface="Baloo 2"/>
              </a:rPr>
              <a:t>st</a:t>
            </a:r>
            <a:r>
              <a:rPr lang="en-US" sz="3000" b="0" i="0" u="none" strike="noStrike" dirty="0">
                <a:solidFill>
                  <a:srgbClr val="FF5500"/>
                </a:solidFill>
                <a:effectLst/>
                <a:latin typeface="Baloo 2"/>
              </a:rPr>
              <a:t>  </a:t>
            </a:r>
            <a:r>
              <a:rPr lang="en-US" sz="3900" b="0" i="0" baseline="30000" dirty="0">
                <a:solidFill>
                  <a:srgbClr val="FF0000"/>
                </a:solidFill>
                <a:effectLst/>
                <a:latin typeface="Mukta"/>
              </a:rPr>
              <a:t>class lever </a:t>
            </a:r>
            <a:r>
              <a:rPr lang="en-US" sz="3900" b="0" i="0" dirty="0">
                <a:solidFill>
                  <a:srgbClr val="FF0000"/>
                </a:solidFill>
                <a:effectLst/>
                <a:latin typeface="Mukta"/>
              </a:rPr>
              <a:t> </a:t>
            </a:r>
            <a:endParaRPr lang="en-US" sz="3900" b="0" i="0" u="none" strike="noStrike" dirty="0">
              <a:solidFill>
                <a:srgbClr val="FF0000"/>
              </a:solidFill>
              <a:effectLst/>
              <a:latin typeface="Baloo 2"/>
            </a:endParaRPr>
          </a:p>
          <a:p>
            <a:r>
              <a:rPr lang="hi-IN" sz="2200" b="0" i="0" dirty="0">
                <a:solidFill>
                  <a:srgbClr val="FF0000"/>
                </a:solidFill>
                <a:effectLst/>
                <a:latin typeface="Mukta"/>
              </a:rPr>
              <a:t>यांत्रिक लाभ</a:t>
            </a:r>
            <a:r>
              <a:rPr lang="en-US" sz="2800" b="0" i="0" dirty="0">
                <a:solidFill>
                  <a:srgbClr val="FF0000"/>
                </a:solidFill>
                <a:effectLst/>
                <a:latin typeface="Mukta"/>
              </a:rPr>
              <a:t>-</a:t>
            </a:r>
            <a:r>
              <a:rPr lang="hi-IN" sz="2800" b="0" i="0" dirty="0">
                <a:solidFill>
                  <a:srgbClr val="FF0000"/>
                </a:solidFill>
                <a:effectLst/>
                <a:latin typeface="Mukta"/>
              </a:rPr>
              <a:t> </a:t>
            </a:r>
            <a:endParaRPr lang="en-US" sz="2800" b="0" i="0" dirty="0">
              <a:solidFill>
                <a:srgbClr val="FF0000"/>
              </a:solidFill>
              <a:effectLst/>
              <a:latin typeface="Mukta"/>
            </a:endParaRPr>
          </a:p>
          <a:p>
            <a:r>
              <a:rPr lang="hi-IN" sz="2600" b="0" i="0" u="none" strike="noStrike" dirty="0">
                <a:solidFill>
                  <a:srgbClr val="FF5500"/>
                </a:solidFill>
                <a:effectLst/>
                <a:latin typeface="Baloo 2"/>
              </a:rPr>
              <a:t>आयास </a:t>
            </a:r>
            <a:r>
              <a:rPr lang="hi-IN" sz="2600" b="0" i="0" u="none" strike="noStrike" dirty="0">
                <a:solidFill>
                  <a:srgbClr val="333333"/>
                </a:solidFill>
                <a:effectLst/>
                <a:latin typeface="Mukta"/>
              </a:rPr>
              <a:t>×</a:t>
            </a:r>
            <a:r>
              <a:rPr lang="hi-IN" sz="2600" b="0" i="0" u="none" strike="noStrike" dirty="0">
                <a:solidFill>
                  <a:srgbClr val="FF5500"/>
                </a:solidFill>
                <a:effectLst/>
                <a:latin typeface="Baloo 2"/>
              </a:rPr>
              <a:t> आयास भुजा  =  भार </a:t>
            </a:r>
            <a:r>
              <a:rPr lang="hi-IN" sz="2600" b="0" i="0" u="none" strike="noStrike" dirty="0">
                <a:solidFill>
                  <a:srgbClr val="333333"/>
                </a:solidFill>
                <a:effectLst/>
                <a:latin typeface="Mukta"/>
              </a:rPr>
              <a:t>×</a:t>
            </a:r>
            <a:r>
              <a:rPr lang="hi-IN" sz="2600" b="0" i="0" u="none" strike="noStrike" dirty="0">
                <a:solidFill>
                  <a:srgbClr val="FF5500"/>
                </a:solidFill>
                <a:effectLst/>
                <a:latin typeface="Baloo 2"/>
              </a:rPr>
              <a:t> भार भुजा</a:t>
            </a:r>
            <a:endParaRPr lang="en-US" sz="2600" b="0" i="0" u="none" strike="noStrike" dirty="0">
              <a:solidFill>
                <a:srgbClr val="FF5500"/>
              </a:solidFill>
              <a:effectLst/>
              <a:latin typeface="Baloo 2"/>
            </a:endParaRPr>
          </a:p>
          <a:p>
            <a:r>
              <a:rPr lang="en-US" sz="3000" b="0" i="0" dirty="0">
                <a:solidFill>
                  <a:srgbClr val="FF0000"/>
                </a:solidFill>
                <a:effectLst/>
                <a:latin typeface="Mukta"/>
              </a:rPr>
              <a:t>2</a:t>
            </a:r>
            <a:r>
              <a:rPr lang="en-US" sz="3000" b="0" i="0" baseline="30000" dirty="0">
                <a:solidFill>
                  <a:srgbClr val="FF0000"/>
                </a:solidFill>
                <a:effectLst/>
                <a:latin typeface="Mukta"/>
              </a:rPr>
              <a:t>n</a:t>
            </a:r>
            <a:r>
              <a:rPr lang="en-US" sz="3500" b="0" i="0" baseline="30000" dirty="0">
                <a:solidFill>
                  <a:srgbClr val="FF0000"/>
                </a:solidFill>
                <a:effectLst/>
                <a:latin typeface="Mukta"/>
              </a:rPr>
              <a:t>d</a:t>
            </a:r>
            <a:r>
              <a:rPr lang="en-US" sz="3500" b="0" i="0" dirty="0">
                <a:solidFill>
                  <a:srgbClr val="FF0000"/>
                </a:solidFill>
                <a:effectLst/>
                <a:latin typeface="Mukta"/>
              </a:rPr>
              <a:t> </a:t>
            </a:r>
            <a:r>
              <a:rPr lang="en-US" sz="3500" b="0" i="0" baseline="30000" dirty="0">
                <a:solidFill>
                  <a:srgbClr val="FF0000"/>
                </a:solidFill>
                <a:effectLst/>
                <a:latin typeface="Mukta"/>
              </a:rPr>
              <a:t>class lever </a:t>
            </a:r>
            <a:r>
              <a:rPr lang="en-US" sz="3500" b="0" i="0" dirty="0">
                <a:solidFill>
                  <a:srgbClr val="FF0000"/>
                </a:solidFill>
                <a:effectLst/>
                <a:latin typeface="Mukta"/>
              </a:rPr>
              <a:t> </a:t>
            </a:r>
          </a:p>
          <a:p>
            <a:r>
              <a:rPr lang="hi-IN" sz="2200" b="0" i="0" dirty="0">
                <a:solidFill>
                  <a:srgbClr val="1F2024"/>
                </a:solidFill>
                <a:effectLst/>
                <a:latin typeface="Mukta"/>
              </a:rPr>
              <a:t> </a:t>
            </a:r>
            <a:r>
              <a:rPr lang="hi-IN" sz="2200" b="0" i="0" dirty="0">
                <a:solidFill>
                  <a:srgbClr val="FF0000"/>
                </a:solidFill>
                <a:effectLst/>
                <a:latin typeface="Mukta"/>
              </a:rPr>
              <a:t>यांत्रिक लाभ </a:t>
            </a:r>
            <a:r>
              <a:rPr lang="en-US" sz="2200" b="0" i="0" dirty="0">
                <a:solidFill>
                  <a:srgbClr val="FF0000"/>
                </a:solidFill>
                <a:effectLst/>
                <a:latin typeface="Mukta"/>
              </a:rPr>
              <a:t>– </a:t>
            </a:r>
          </a:p>
          <a:p>
            <a:r>
              <a:rPr lang="en-IN" sz="2200" b="0" i="0" dirty="0">
                <a:solidFill>
                  <a:srgbClr val="FF0000"/>
                </a:solidFill>
                <a:effectLst/>
                <a:latin typeface="Mukta"/>
              </a:rPr>
              <a:t>A = W / P = a / b =  </a:t>
            </a:r>
            <a:r>
              <a:rPr lang="hi-IN" sz="2200" b="0" i="0" dirty="0">
                <a:solidFill>
                  <a:srgbClr val="FF0000"/>
                </a:solidFill>
                <a:effectLst/>
                <a:latin typeface="Mukta"/>
              </a:rPr>
              <a:t>आयास भुजा / भार भुजा</a:t>
            </a:r>
            <a:endParaRPr lang="en-US" sz="2200" dirty="0">
              <a:solidFill>
                <a:srgbClr val="FF0000"/>
              </a:solidFill>
              <a:latin typeface="Baloo 2"/>
            </a:endParaRPr>
          </a:p>
          <a:p>
            <a:r>
              <a:rPr lang="en-US" sz="2600" b="0" i="0" dirty="0">
                <a:solidFill>
                  <a:srgbClr val="FF0000"/>
                </a:solidFill>
                <a:effectLst/>
                <a:latin typeface="Mukta"/>
              </a:rPr>
              <a:t>3</a:t>
            </a:r>
            <a:r>
              <a:rPr lang="en-US" sz="2600" b="0" i="0" baseline="30000" dirty="0">
                <a:solidFill>
                  <a:srgbClr val="FF0000"/>
                </a:solidFill>
                <a:effectLst/>
                <a:latin typeface="Mukta"/>
              </a:rPr>
              <a:t>rd </a:t>
            </a:r>
            <a:r>
              <a:rPr lang="en-US" sz="3500" b="0" i="0" baseline="30000" dirty="0">
                <a:solidFill>
                  <a:srgbClr val="FF0000"/>
                </a:solidFill>
                <a:effectLst/>
                <a:latin typeface="Mukta"/>
              </a:rPr>
              <a:t>class lever </a:t>
            </a:r>
            <a:r>
              <a:rPr lang="en-US" sz="3500" b="0" i="0" dirty="0">
                <a:solidFill>
                  <a:srgbClr val="FF0000"/>
                </a:solidFill>
                <a:effectLst/>
                <a:latin typeface="Mukta"/>
              </a:rPr>
              <a:t> </a:t>
            </a:r>
            <a:endParaRPr lang="en-US" sz="2600" b="0" i="0" dirty="0">
              <a:solidFill>
                <a:srgbClr val="FF0000"/>
              </a:solidFill>
              <a:effectLst/>
              <a:latin typeface="Mukta"/>
            </a:endParaRPr>
          </a:p>
          <a:p>
            <a:r>
              <a:rPr lang="hi-IN" sz="2200" b="0" i="0" dirty="0">
                <a:solidFill>
                  <a:srgbClr val="FF0000"/>
                </a:solidFill>
                <a:effectLst/>
                <a:latin typeface="Mukta"/>
              </a:rPr>
              <a:t>यांत्रिक लाभ   </a:t>
            </a:r>
            <a:r>
              <a:rPr lang="en-US" sz="2200" b="0" i="0" dirty="0">
                <a:solidFill>
                  <a:srgbClr val="FF0000"/>
                </a:solidFill>
                <a:effectLst/>
                <a:latin typeface="Mukta"/>
              </a:rPr>
              <a:t>-</a:t>
            </a:r>
            <a:r>
              <a:rPr lang="hi-IN" sz="2200" b="0" i="0" dirty="0">
                <a:solidFill>
                  <a:srgbClr val="FF0000"/>
                </a:solidFill>
                <a:effectLst/>
                <a:latin typeface="Mukta"/>
              </a:rPr>
              <a:t>  </a:t>
            </a:r>
            <a:endParaRPr lang="en-US" sz="2200" b="0" i="0" dirty="0">
              <a:solidFill>
                <a:srgbClr val="FF0000"/>
              </a:solidFill>
              <a:effectLst/>
              <a:latin typeface="Mukta"/>
            </a:endParaRPr>
          </a:p>
          <a:p>
            <a:r>
              <a:rPr lang="hi-IN" sz="2200" b="0" i="0" dirty="0">
                <a:solidFill>
                  <a:srgbClr val="FF0000"/>
                </a:solidFill>
                <a:effectLst/>
                <a:latin typeface="Mukta"/>
              </a:rPr>
              <a:t> </a:t>
            </a:r>
            <a:r>
              <a:rPr lang="en-IN" sz="2200" b="0" i="0" dirty="0">
                <a:solidFill>
                  <a:srgbClr val="FF0000"/>
                </a:solidFill>
                <a:effectLst/>
                <a:latin typeface="Mukta"/>
              </a:rPr>
              <a:t>A = W  /  P  = a / b =  </a:t>
            </a:r>
            <a:r>
              <a:rPr lang="hi-IN" sz="2200" b="0" i="0" dirty="0">
                <a:solidFill>
                  <a:srgbClr val="FF0000"/>
                </a:solidFill>
                <a:effectLst/>
                <a:latin typeface="Mukta"/>
              </a:rPr>
              <a:t>आयास भुजा / भार भुजा </a:t>
            </a:r>
            <a:endParaRPr lang="en-IN" sz="2200" dirty="0">
              <a:solidFill>
                <a:srgbClr val="FF0000"/>
              </a:solidFill>
            </a:endParaRPr>
          </a:p>
        </p:txBody>
      </p:sp>
    </p:spTree>
    <p:extLst>
      <p:ext uri="{BB962C8B-B14F-4D97-AF65-F5344CB8AC3E}">
        <p14:creationId xmlns:p14="http://schemas.microsoft.com/office/powerpoint/2010/main" val="2736004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CCE16-8CC6-4DA6-A322-2BC78060C51F}"/>
              </a:ext>
            </a:extLst>
          </p:cNvPr>
          <p:cNvSpPr>
            <a:spLocks noGrp="1"/>
          </p:cNvSpPr>
          <p:nvPr>
            <p:ph type="title"/>
          </p:nvPr>
        </p:nvSpPr>
        <p:spPr>
          <a:xfrm>
            <a:off x="677333" y="1"/>
            <a:ext cx="10552641" cy="914400"/>
          </a:xfrm>
        </p:spPr>
        <p:txBody>
          <a:bodyPr>
            <a:normAutofit fontScale="90000"/>
          </a:bodyPr>
          <a:lstStyle/>
          <a:p>
            <a:r>
              <a:rPr lang="en-US" dirty="0">
                <a:solidFill>
                  <a:schemeClr val="tx1"/>
                </a:solidFill>
              </a:rPr>
              <a:t>Pictorial Representation of all three kinds of Lever </a:t>
            </a:r>
            <a:endParaRPr lang="en-IN" dirty="0">
              <a:solidFill>
                <a:schemeClr val="tx1"/>
              </a:solidFill>
            </a:endParaRPr>
          </a:p>
        </p:txBody>
      </p:sp>
      <p:pic>
        <p:nvPicPr>
          <p:cNvPr id="7170" name="Picture 2" descr="Solved] प्रथम श्रेणी के उत्तोलक में ______ केंद्र पर होत�">
            <a:extLst>
              <a:ext uri="{FF2B5EF4-FFF2-40B4-BE49-F238E27FC236}">
                <a16:creationId xmlns:a16="http://schemas.microsoft.com/office/drawing/2014/main" id="{82A1F659-D8C5-426E-BB53-5AEB7AD8B9D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304924"/>
            <a:ext cx="11877675" cy="5362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5654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E2914-2E66-4EA0-86A7-1F1FD7C163D2}"/>
              </a:ext>
            </a:extLst>
          </p:cNvPr>
          <p:cNvSpPr>
            <a:spLocks noGrp="1"/>
          </p:cNvSpPr>
          <p:nvPr>
            <p:ph type="title"/>
          </p:nvPr>
        </p:nvSpPr>
        <p:spPr>
          <a:xfrm>
            <a:off x="677333" y="257175"/>
            <a:ext cx="10285941" cy="1495425"/>
          </a:xfrm>
        </p:spPr>
        <p:txBody>
          <a:bodyPr/>
          <a:lstStyle/>
          <a:p>
            <a:pPr algn="ctr"/>
            <a:r>
              <a:rPr lang="hi-IN" dirty="0">
                <a:solidFill>
                  <a:schemeClr val="tx1"/>
                </a:solidFill>
              </a:rPr>
              <a:t>अंगों की गति में उत्तोलक  का प्रयोग</a:t>
            </a:r>
            <a:r>
              <a:rPr lang="en-US" dirty="0">
                <a:solidFill>
                  <a:schemeClr val="tx1"/>
                </a:solidFill>
              </a:rPr>
              <a:t> </a:t>
            </a:r>
            <a:r>
              <a:rPr lang="hi-IN" dirty="0">
                <a:solidFill>
                  <a:schemeClr val="tx1"/>
                </a:solidFill>
              </a:rPr>
              <a:t>एवं उदाहरण</a:t>
            </a:r>
            <a:endParaRPr lang="en-IN" dirty="0">
              <a:solidFill>
                <a:schemeClr val="tx1"/>
              </a:solidFill>
            </a:endParaRPr>
          </a:p>
        </p:txBody>
      </p:sp>
      <p:pic>
        <p:nvPicPr>
          <p:cNvPr id="4" name="Picture 2" descr="Classes Of Lever Infographic Diagram Showing Parts And Types Including Fulcrum  Load And Effort With Examples Of Human Body Joints Bones And Muscles Daily  Lives For Physics Science Education Royalty Free Cliparts,">
            <a:extLst>
              <a:ext uri="{FF2B5EF4-FFF2-40B4-BE49-F238E27FC236}">
                <a16:creationId xmlns:a16="http://schemas.microsoft.com/office/drawing/2014/main" id="{D90D3E41-E59C-4542-BBCB-446DF4CCCB8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77334" y="1752600"/>
            <a:ext cx="11066991"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76729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142</TotalTime>
  <Words>812</Words>
  <Application>Microsoft Office PowerPoint</Application>
  <PresentationFormat>Widescreen</PresentationFormat>
  <Paragraphs>48</Paragraphs>
  <Slides>9</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9</vt:i4>
      </vt:variant>
    </vt:vector>
  </HeadingPairs>
  <TitlesOfParts>
    <vt:vector size="21" baseType="lpstr">
      <vt:lpstr>Arial</vt:lpstr>
      <vt:lpstr>Arial</vt:lpstr>
      <vt:lpstr>Baloo 2</vt:lpstr>
      <vt:lpstr>calibri</vt:lpstr>
      <vt:lpstr>mangal</vt:lpstr>
      <vt:lpstr>Mukta</vt:lpstr>
      <vt:lpstr>Poppins</vt:lpstr>
      <vt:lpstr>Roboto</vt:lpstr>
      <vt:lpstr>Trebuchet MS</vt:lpstr>
      <vt:lpstr>var(--title-font)</vt:lpstr>
      <vt:lpstr>Wingdings 3</vt:lpstr>
      <vt:lpstr>Facet</vt:lpstr>
      <vt:lpstr>    Kinesiology and Biomechanics  LEVER / उत्तोलक </vt:lpstr>
      <vt:lpstr>उत्तोलक तीन भाग</vt:lpstr>
      <vt:lpstr>उत्तोलक के प्रकार(Types of Levers) प्रथम श्रेणी का उत्तोलक (First Class Lever)</vt:lpstr>
      <vt:lpstr>द्वितीय श्रेणी का उत्तोलक  (Second  Class Lever)</vt:lpstr>
      <vt:lpstr>तृतीय श्रेणी का उत्तोलक (Third  Class Lever)</vt:lpstr>
      <vt:lpstr>FWP make the Level Three </vt:lpstr>
      <vt:lpstr>उत्तोलक का सिद्धान्त</vt:lpstr>
      <vt:lpstr>Pictorial Representation of all three kinds of Lever </vt:lpstr>
      <vt:lpstr>अंगों की गति में उत्तोलक  का प्रयोग एवं उदाहरण</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Kinesiology and Biomechanics  LEVER </dc:title>
  <dc:creator>priti pandey</dc:creator>
  <cp:lastModifiedBy>priti pandey</cp:lastModifiedBy>
  <cp:revision>4</cp:revision>
  <dcterms:created xsi:type="dcterms:W3CDTF">2022-03-01T14:04:04Z</dcterms:created>
  <dcterms:modified xsi:type="dcterms:W3CDTF">2022-03-01T16:55:07Z</dcterms:modified>
</cp:coreProperties>
</file>