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92" r:id="rId3"/>
    <p:sldId id="293"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128" autoAdjust="0"/>
  </p:normalViewPr>
  <p:slideViewPr>
    <p:cSldViewPr>
      <p:cViewPr>
        <p:scale>
          <a:sx n="90" d="100"/>
          <a:sy n="90" d="100"/>
        </p:scale>
        <p:origin x="-1410"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CC4203-9C7E-4A50-87CF-F23C50810C88}" type="datetimeFigureOut">
              <a:rPr lang="en-IN" smtClean="0"/>
              <a:pPr/>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1699EF-67B7-4BF9-B817-F26D778B305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CC4203-9C7E-4A50-87CF-F23C50810C88}" type="datetimeFigureOut">
              <a:rPr lang="en-IN" smtClean="0"/>
              <a:pPr/>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1699EF-67B7-4BF9-B817-F26D778B305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CC4203-9C7E-4A50-87CF-F23C50810C88}" type="datetimeFigureOut">
              <a:rPr lang="en-IN" smtClean="0"/>
              <a:pPr/>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1699EF-67B7-4BF9-B817-F26D778B305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CC4203-9C7E-4A50-87CF-F23C50810C88}" type="datetimeFigureOut">
              <a:rPr lang="en-IN" smtClean="0"/>
              <a:pPr/>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1699EF-67B7-4BF9-B817-F26D778B305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8CC4203-9C7E-4A50-87CF-F23C50810C88}" type="datetimeFigureOut">
              <a:rPr lang="en-IN" smtClean="0"/>
              <a:pPr/>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1699EF-67B7-4BF9-B817-F26D778B305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CC4203-9C7E-4A50-87CF-F23C50810C88}" type="datetimeFigureOut">
              <a:rPr lang="en-IN" smtClean="0"/>
              <a:pPr/>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1699EF-67B7-4BF9-B817-F26D778B305D}" type="slidenum">
              <a:rPr lang="en-IN" smtClean="0"/>
              <a:pPr/>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CC4203-9C7E-4A50-87CF-F23C50810C88}" type="datetimeFigureOut">
              <a:rPr lang="en-IN" smtClean="0"/>
              <a:pPr/>
              <a:t>04-05-2022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E1699EF-67B7-4BF9-B817-F26D778B305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CC4203-9C7E-4A50-87CF-F23C50810C88}" type="datetimeFigureOut">
              <a:rPr lang="en-IN" smtClean="0"/>
              <a:pPr/>
              <a:t>04-05-2022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E1699EF-67B7-4BF9-B817-F26D778B305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C4203-9C7E-4A50-87CF-F23C50810C88}" type="datetimeFigureOut">
              <a:rPr lang="en-IN" smtClean="0"/>
              <a:pPr/>
              <a:t>04-05-2022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E1699EF-67B7-4BF9-B817-F26D778B305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8CC4203-9C7E-4A50-87CF-F23C50810C88}" type="datetimeFigureOut">
              <a:rPr lang="en-IN" smtClean="0"/>
              <a:pPr/>
              <a:t>04-05-2022</a:t>
            </a:fld>
            <a:endParaRPr lang="en-IN"/>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E1699EF-67B7-4BF9-B817-F26D778B305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CC4203-9C7E-4A50-87CF-F23C50810C88}" type="datetimeFigureOut">
              <a:rPr lang="en-IN" smtClean="0"/>
              <a:pPr/>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1699EF-67B7-4BF9-B817-F26D778B305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8CC4203-9C7E-4A50-87CF-F23C50810C88}" type="datetimeFigureOut">
              <a:rPr lang="en-IN" smtClean="0"/>
              <a:pPr/>
              <a:t>04-05-2022</a:t>
            </a:fld>
            <a:endParaRPr lang="en-IN"/>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IN"/>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E1699EF-67B7-4BF9-B817-F26D778B305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92" y="116632"/>
            <a:ext cx="8434139" cy="1089427"/>
          </a:xfrm>
        </p:spPr>
        <p:txBody>
          <a:bodyPr/>
          <a:lstStyle/>
          <a:p>
            <a:r>
              <a:rPr lang="en-IN" dirty="0" smtClean="0">
                <a:sym typeface="Wingdings" pitchFamily="2" charset="2"/>
              </a:rPr>
              <a:t> </a:t>
            </a:r>
            <a:r>
              <a:rPr lang="en-IN" dirty="0" smtClean="0">
                <a:sym typeface="Wingdings" pitchFamily="2" charset="2"/>
              </a:rPr>
              <a:t>lowest</a:t>
            </a:r>
            <a:r>
              <a:rPr lang="en-IN" dirty="0" smtClean="0"/>
              <a:t>-Cost entry</a:t>
            </a:r>
            <a:r>
              <a:rPr lang="en-IN" dirty="0" smtClean="0">
                <a:sym typeface="Wingdings" pitchFamily="2" charset="2"/>
              </a:rPr>
              <a:t> </a:t>
            </a:r>
            <a:r>
              <a:rPr lang="en-IN" dirty="0" smtClean="0"/>
              <a:t>Method</a:t>
            </a:r>
            <a:endParaRPr lang="en-IN" dirty="0"/>
          </a:p>
        </p:txBody>
      </p:sp>
      <p:sp>
        <p:nvSpPr>
          <p:cNvPr id="3" name="Content Placeholder 2"/>
          <p:cNvSpPr>
            <a:spLocks noGrp="1"/>
          </p:cNvSpPr>
          <p:nvPr>
            <p:ph idx="1"/>
          </p:nvPr>
        </p:nvSpPr>
        <p:spPr>
          <a:xfrm>
            <a:off x="179512" y="1916832"/>
            <a:ext cx="8784976" cy="4824536"/>
          </a:xfrm>
        </p:spPr>
        <p:txBody>
          <a:bodyPr>
            <a:noAutofit/>
          </a:bodyPr>
          <a:lstStyle/>
          <a:p>
            <a:pPr algn="just"/>
            <a:r>
              <a:rPr lang="en-US" sz="2800" b="0" dirty="0"/>
              <a:t>The minimum-cost method finds a better starting solution by concentrating on the cheapest routes. The method starts by assigning as much as possible to the cell with the smallest unit cost .Next, the satisfied row or column is crossed out and the amounts of supply and demand are adjusted accordingly. If both a row and a column are satisfied simultaneously, only one is crossed out, the same as in the northwest –corner method .Next ,look for the uncrossed-out cell with the smallest unit cost and repeat the process until exactly one row or column is left uncrossed out .</a:t>
            </a:r>
            <a:endParaRPr lang="en-IN" sz="2800" b="0" dirty="0"/>
          </a:p>
        </p:txBody>
      </p:sp>
    </p:spTree>
    <p:extLst>
      <p:ext uri="{BB962C8B-B14F-4D97-AF65-F5344CB8AC3E}">
        <p14:creationId xmlns:p14="http://schemas.microsoft.com/office/powerpoint/2010/main" xmlns="" val="651865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76672"/>
            <a:ext cx="8136904" cy="5760640"/>
          </a:xfrm>
        </p:spPr>
        <p:txBody>
          <a:bodyPr/>
          <a:lstStyle/>
          <a:p>
            <a:r>
              <a:rPr lang="en-IN" dirty="0" smtClean="0"/>
              <a:t>Step-6</a:t>
            </a:r>
          </a:p>
          <a:p>
            <a:r>
              <a:rPr lang="en-IN" dirty="0" smtClean="0"/>
              <a:t>            D</a:t>
            </a:r>
            <a:r>
              <a:rPr lang="en-IN" baseline="-25000" dirty="0" smtClean="0"/>
              <a:t>1           </a:t>
            </a:r>
            <a:r>
              <a:rPr lang="en-IN" dirty="0"/>
              <a:t> </a:t>
            </a:r>
            <a:r>
              <a:rPr lang="en-IN" dirty="0" smtClean="0"/>
              <a:t>  D</a:t>
            </a:r>
            <a:r>
              <a:rPr lang="en-IN" baseline="-25000" dirty="0" smtClean="0"/>
              <a:t>2</a:t>
            </a:r>
            <a:r>
              <a:rPr lang="en-IN" dirty="0" smtClean="0"/>
              <a:t>           D</a:t>
            </a:r>
            <a:r>
              <a:rPr lang="en-IN" baseline="-25000" dirty="0" smtClean="0"/>
              <a:t>3</a:t>
            </a:r>
            <a:r>
              <a:rPr lang="en-IN" dirty="0" smtClean="0"/>
              <a:t>          D</a:t>
            </a:r>
            <a:r>
              <a:rPr lang="en-IN" baseline="-25000" dirty="0" smtClean="0"/>
              <a:t>4</a:t>
            </a:r>
            <a:r>
              <a:rPr lang="en-IN" dirty="0" smtClean="0"/>
              <a:t>          </a:t>
            </a:r>
            <a:r>
              <a:rPr lang="en-IN" dirty="0" err="1" smtClean="0"/>
              <a:t>a</a:t>
            </a:r>
            <a:r>
              <a:rPr lang="en-IN" baseline="-25000" dirty="0" err="1" smtClean="0"/>
              <a:t>i</a:t>
            </a:r>
            <a:endParaRPr lang="en-IN" baseline="-25000" dirty="0" smtClean="0"/>
          </a:p>
          <a:p>
            <a:endParaRPr lang="en-IN" baseline="-25000" dirty="0"/>
          </a:p>
          <a:p>
            <a:r>
              <a:rPr lang="en-IN" dirty="0"/>
              <a:t> </a:t>
            </a:r>
            <a:r>
              <a:rPr lang="en-IN" dirty="0" smtClean="0"/>
              <a:t>  O</a:t>
            </a:r>
            <a:r>
              <a:rPr lang="en-IN" baseline="-25000" dirty="0" smtClean="0"/>
              <a:t>1								</a:t>
            </a:r>
            <a:r>
              <a:rPr lang="en-IN" dirty="0" smtClean="0"/>
              <a:t>14</a:t>
            </a:r>
          </a:p>
          <a:p>
            <a:endParaRPr lang="en-IN" dirty="0"/>
          </a:p>
          <a:p>
            <a:r>
              <a:rPr lang="en-IN" dirty="0" smtClean="0"/>
              <a:t>  O</a:t>
            </a:r>
            <a:r>
              <a:rPr lang="en-IN" baseline="-25000" dirty="0" smtClean="0"/>
              <a:t>2								</a:t>
            </a:r>
            <a:r>
              <a:rPr lang="en-IN" dirty="0" smtClean="0"/>
              <a:t>16</a:t>
            </a:r>
          </a:p>
          <a:p>
            <a:endParaRPr lang="en-IN" dirty="0"/>
          </a:p>
          <a:p>
            <a:r>
              <a:rPr lang="en-IN" dirty="0" smtClean="0"/>
              <a:t>   O</a:t>
            </a:r>
            <a:r>
              <a:rPr lang="en-IN" baseline="-25000" dirty="0" smtClean="0"/>
              <a:t>3</a:t>
            </a:r>
            <a:r>
              <a:rPr lang="en-IN" dirty="0" smtClean="0"/>
              <a:t>                                                                  5</a:t>
            </a:r>
          </a:p>
          <a:p>
            <a:r>
              <a:rPr lang="en-IN" dirty="0"/>
              <a:t> </a:t>
            </a:r>
            <a:r>
              <a:rPr lang="en-IN" dirty="0" smtClean="0"/>
              <a:t>   </a:t>
            </a:r>
          </a:p>
          <a:p>
            <a:r>
              <a:rPr lang="en-IN" dirty="0"/>
              <a:t> </a:t>
            </a:r>
            <a:r>
              <a:rPr lang="en-IN" dirty="0" smtClean="0"/>
              <a:t>   </a:t>
            </a:r>
            <a:r>
              <a:rPr lang="en-IN" dirty="0" err="1" smtClean="0"/>
              <a:t>b</a:t>
            </a:r>
            <a:r>
              <a:rPr lang="en-IN" baseline="-25000" dirty="0" err="1" smtClean="0"/>
              <a:t>j</a:t>
            </a:r>
            <a:r>
              <a:rPr lang="en-IN" dirty="0" smtClean="0"/>
              <a:t>       6             10            15          4</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xmlns="" val="985075598"/>
              </p:ext>
            </p:extLst>
          </p:nvPr>
        </p:nvGraphicFramePr>
        <p:xfrm>
          <a:off x="1547664" y="1916832"/>
          <a:ext cx="6096000" cy="2968104"/>
        </p:xfrm>
        <a:graphic>
          <a:graphicData uri="http://schemas.openxmlformats.org/drawingml/2006/table">
            <a:tbl>
              <a:tblPr firstRow="1" bandRow="1">
                <a:tableStyleId>{18603FDC-E32A-4AB5-989C-0864C3EAD2B8}</a:tableStyleId>
              </a:tblPr>
              <a:tblGrid>
                <a:gridCol w="1524000"/>
                <a:gridCol w="1524000"/>
                <a:gridCol w="1524000"/>
                <a:gridCol w="1524000"/>
              </a:tblGrid>
              <a:tr h="989368">
                <a:tc>
                  <a:txBody>
                    <a:bodyPr/>
                    <a:lstStyle/>
                    <a:p>
                      <a:pPr algn="ctr"/>
                      <a:r>
                        <a:rPr lang="en-IN" sz="3200" dirty="0" smtClean="0"/>
                        <a:t>    6</a:t>
                      </a:r>
                      <a:r>
                        <a:rPr lang="en-IN" sz="3200" baseline="-25000" dirty="0" smtClean="0"/>
                        <a:t>     </a:t>
                      </a:r>
                      <a:r>
                        <a:rPr lang="en-IN" sz="3200" baseline="-25000" dirty="0" smtClean="0">
                          <a:solidFill>
                            <a:srgbClr val="C00000"/>
                          </a:solidFill>
                        </a:rPr>
                        <a:t>6</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     4</a:t>
                      </a:r>
                      <a:r>
                        <a:rPr lang="en-IN" sz="3200" baseline="-25000" dirty="0" smtClean="0"/>
                        <a:t>     </a:t>
                      </a:r>
                      <a:r>
                        <a:rPr lang="en-IN" sz="3200" baseline="-25000" dirty="0" smtClean="0">
                          <a:solidFill>
                            <a:srgbClr val="C00000"/>
                          </a:solidFill>
                        </a:rPr>
                        <a:t>8</a:t>
                      </a:r>
                      <a:r>
                        <a:rPr lang="en-IN" sz="3200" baseline="-25000" dirty="0" smtClean="0"/>
                        <a:t> </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1</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5</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989368">
                <a:tc>
                  <a:txBody>
                    <a:bodyPr/>
                    <a:lstStyle/>
                    <a:p>
                      <a:pPr algn="ctr"/>
                      <a:r>
                        <a:rPr lang="en-IN" sz="3200" dirty="0" smtClean="0"/>
                        <a:t>     8    </a:t>
                      </a:r>
                      <a:r>
                        <a:rPr lang="en-IN" sz="3200" baseline="-25000" dirty="0" smtClean="0">
                          <a:solidFill>
                            <a:srgbClr val="C00000"/>
                          </a:solidFill>
                        </a:rPr>
                        <a:t>2</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9</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    2   </a:t>
                      </a:r>
                      <a:r>
                        <a:rPr lang="en-IN" sz="3200" baseline="-25000" dirty="0" smtClean="0">
                          <a:solidFill>
                            <a:srgbClr val="C00000"/>
                          </a:solidFill>
                        </a:rPr>
                        <a:t>14</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7</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989368">
                <a:tc>
                  <a:txBody>
                    <a:bodyPr/>
                    <a:lstStyle/>
                    <a:p>
                      <a:pPr algn="ctr"/>
                      <a:r>
                        <a:rPr lang="en-IN" sz="3200" dirty="0" smtClean="0"/>
                        <a:t>    4   </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3</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    6</a:t>
                      </a:r>
                      <a:r>
                        <a:rPr lang="en-IN" sz="3200" baseline="-25000" dirty="0" smtClean="0"/>
                        <a:t>       </a:t>
                      </a:r>
                      <a:r>
                        <a:rPr lang="en-IN" sz="3200" baseline="-25000" dirty="0" smtClean="0">
                          <a:solidFill>
                            <a:srgbClr val="C00000"/>
                          </a:solidFill>
                        </a:rPr>
                        <a:t>1</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     2    </a:t>
                      </a:r>
                      <a:r>
                        <a:rPr lang="en-IN" sz="3200" baseline="-25000" dirty="0" smtClean="0">
                          <a:solidFill>
                            <a:srgbClr val="C00000"/>
                          </a:solidFill>
                        </a:rPr>
                        <a:t>4</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4122115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76672"/>
            <a:ext cx="7945771" cy="5760640"/>
          </a:xfrm>
        </p:spPr>
        <p:txBody>
          <a:bodyPr/>
          <a:lstStyle/>
          <a:p>
            <a:r>
              <a:rPr lang="en-IN" dirty="0" smtClean="0"/>
              <a:t>Step-7</a:t>
            </a:r>
          </a:p>
          <a:p>
            <a:endParaRPr lang="en-IN" dirty="0"/>
          </a:p>
          <a:p>
            <a:pPr algn="ctr"/>
            <a:r>
              <a:rPr lang="en-IN" dirty="0" smtClean="0"/>
              <a:t>     Z=6</a:t>
            </a:r>
            <a:r>
              <a:rPr lang="en-IN" dirty="0" smtClean="0">
                <a:solidFill>
                  <a:srgbClr val="C00000"/>
                </a:solidFill>
              </a:rPr>
              <a:t>*6</a:t>
            </a:r>
            <a:r>
              <a:rPr lang="en-IN" dirty="0" smtClean="0"/>
              <a:t>+4</a:t>
            </a:r>
            <a:r>
              <a:rPr lang="en-IN" dirty="0" smtClean="0">
                <a:solidFill>
                  <a:srgbClr val="C00000"/>
                </a:solidFill>
              </a:rPr>
              <a:t>*8</a:t>
            </a:r>
            <a:r>
              <a:rPr lang="en-IN" dirty="0" smtClean="0"/>
              <a:t>+8</a:t>
            </a:r>
            <a:r>
              <a:rPr lang="en-IN" dirty="0" smtClean="0">
                <a:solidFill>
                  <a:srgbClr val="C00000"/>
                </a:solidFill>
              </a:rPr>
              <a:t>*2</a:t>
            </a:r>
            <a:r>
              <a:rPr lang="en-IN" dirty="0" smtClean="0"/>
              <a:t>+2</a:t>
            </a:r>
            <a:r>
              <a:rPr lang="en-IN" dirty="0" smtClean="0">
                <a:solidFill>
                  <a:srgbClr val="C00000"/>
                </a:solidFill>
              </a:rPr>
              <a:t>*14</a:t>
            </a:r>
            <a:r>
              <a:rPr lang="en-IN" dirty="0" smtClean="0"/>
              <a:t>+6</a:t>
            </a:r>
            <a:r>
              <a:rPr lang="en-IN" dirty="0" smtClean="0">
                <a:solidFill>
                  <a:srgbClr val="C00000"/>
                </a:solidFill>
              </a:rPr>
              <a:t>*1</a:t>
            </a:r>
            <a:r>
              <a:rPr lang="en-IN" dirty="0" smtClean="0"/>
              <a:t>+2</a:t>
            </a:r>
            <a:r>
              <a:rPr lang="en-IN" dirty="0" smtClean="0">
                <a:solidFill>
                  <a:srgbClr val="C00000"/>
                </a:solidFill>
              </a:rPr>
              <a:t>*4</a:t>
            </a:r>
          </a:p>
          <a:p>
            <a:pPr algn="ctr"/>
            <a:r>
              <a:rPr lang="en-IN" dirty="0" smtClean="0"/>
              <a:t>Z=126</a:t>
            </a:r>
          </a:p>
          <a:p>
            <a:endParaRPr lang="en-IN" dirty="0" smtClean="0">
              <a:solidFill>
                <a:srgbClr val="C00000"/>
              </a:solidFill>
            </a:endParaRPr>
          </a:p>
          <a:p>
            <a:r>
              <a:rPr lang="en-IN" dirty="0" smtClean="0"/>
              <a:t>The total cost of transportation is </a:t>
            </a:r>
            <a:r>
              <a:rPr lang="en-IN" dirty="0" smtClean="0">
                <a:solidFill>
                  <a:srgbClr val="FF0000"/>
                </a:solidFill>
              </a:rPr>
              <a:t>126 </a:t>
            </a:r>
            <a:r>
              <a:rPr lang="en-IN" dirty="0" err="1" smtClean="0"/>
              <a:t>Rs</a:t>
            </a:r>
            <a:r>
              <a:rPr lang="en-IN" dirty="0" smtClean="0"/>
              <a:t>.</a:t>
            </a:r>
            <a:endParaRPr lang="en-IN" dirty="0"/>
          </a:p>
          <a:p>
            <a:endParaRPr lang="en-IN" dirty="0" smtClean="0">
              <a:solidFill>
                <a:srgbClr val="C00000"/>
              </a:solidFill>
            </a:endParaRPr>
          </a:p>
          <a:p>
            <a:pPr algn="ctr"/>
            <a:endParaRPr lang="en-IN" dirty="0"/>
          </a:p>
        </p:txBody>
      </p:sp>
    </p:spTree>
    <p:extLst>
      <p:ext uri="{BB962C8B-B14F-4D97-AF65-F5344CB8AC3E}">
        <p14:creationId xmlns:p14="http://schemas.microsoft.com/office/powerpoint/2010/main" xmlns="" val="3601134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89427"/>
          </a:xfrm>
        </p:spPr>
        <p:txBody>
          <a:bodyPr/>
          <a:lstStyle/>
          <a:p>
            <a:pPr algn="ctr"/>
            <a:r>
              <a:rPr lang="en-IN" dirty="0" smtClean="0"/>
              <a:t>Lowest/Minimum cost Entry method</a:t>
            </a:r>
            <a:endParaRPr lang="en-IN" dirty="0"/>
          </a:p>
        </p:txBody>
      </p:sp>
      <p:sp>
        <p:nvSpPr>
          <p:cNvPr id="6" name="Content Placeholder 5"/>
          <p:cNvSpPr>
            <a:spLocks noGrp="1"/>
          </p:cNvSpPr>
          <p:nvPr>
            <p:ph idx="1"/>
          </p:nvPr>
        </p:nvSpPr>
        <p:spPr>
          <a:xfrm>
            <a:off x="179512" y="1268760"/>
            <a:ext cx="8712967" cy="5328592"/>
          </a:xfrm>
        </p:spPr>
        <p:txBody>
          <a:bodyPr/>
          <a:lstStyle/>
          <a:p>
            <a:r>
              <a:rPr lang="en-IN" dirty="0" smtClean="0"/>
              <a:t>Step-1</a:t>
            </a:r>
          </a:p>
          <a:p>
            <a:r>
              <a:rPr lang="en-IN" dirty="0"/>
              <a:t> </a:t>
            </a:r>
            <a:r>
              <a:rPr lang="en-IN" dirty="0" smtClean="0"/>
              <a:t>         D</a:t>
            </a:r>
            <a:r>
              <a:rPr lang="en-IN" baseline="-25000" dirty="0" smtClean="0"/>
              <a:t>1</a:t>
            </a:r>
            <a:r>
              <a:rPr lang="en-IN" dirty="0" smtClean="0"/>
              <a:t>             D</a:t>
            </a:r>
            <a:r>
              <a:rPr lang="en-IN" baseline="-25000" dirty="0" smtClean="0"/>
              <a:t>2</a:t>
            </a:r>
            <a:r>
              <a:rPr lang="en-IN" dirty="0" smtClean="0"/>
              <a:t>              D</a:t>
            </a:r>
            <a:r>
              <a:rPr lang="en-IN" baseline="-25000" dirty="0" smtClean="0"/>
              <a:t>3</a:t>
            </a:r>
            <a:r>
              <a:rPr lang="en-IN" dirty="0" smtClean="0"/>
              <a:t>             D</a:t>
            </a:r>
            <a:r>
              <a:rPr lang="en-IN" baseline="-25000" dirty="0" smtClean="0"/>
              <a:t>4</a:t>
            </a:r>
            <a:r>
              <a:rPr lang="en-IN" dirty="0" smtClean="0"/>
              <a:t> 	       </a:t>
            </a:r>
            <a:r>
              <a:rPr lang="en-IN" dirty="0" err="1" smtClean="0"/>
              <a:t>a</a:t>
            </a:r>
            <a:r>
              <a:rPr lang="en-IN" baseline="-25000" dirty="0" err="1" smtClean="0"/>
              <a:t>i</a:t>
            </a:r>
            <a:r>
              <a:rPr lang="en-IN" dirty="0" smtClean="0"/>
              <a:t>         </a:t>
            </a:r>
          </a:p>
          <a:p>
            <a:r>
              <a:rPr lang="en-IN" dirty="0"/>
              <a:t> </a:t>
            </a:r>
            <a:r>
              <a:rPr lang="en-IN" dirty="0" smtClean="0"/>
              <a:t> O</a:t>
            </a:r>
            <a:r>
              <a:rPr lang="en-IN" baseline="-25000" dirty="0" smtClean="0"/>
              <a:t>1</a:t>
            </a:r>
            <a:r>
              <a:rPr lang="en-IN" dirty="0" smtClean="0"/>
              <a:t>                                                                        14</a:t>
            </a:r>
          </a:p>
          <a:p>
            <a:endParaRPr lang="en-IN" dirty="0"/>
          </a:p>
          <a:p>
            <a:r>
              <a:rPr lang="en-IN" dirty="0" smtClean="0"/>
              <a:t>  O</a:t>
            </a:r>
            <a:r>
              <a:rPr lang="en-IN" baseline="-25000" dirty="0" smtClean="0"/>
              <a:t>2								</a:t>
            </a:r>
            <a:r>
              <a:rPr lang="en-IN" dirty="0" smtClean="0"/>
              <a:t>      16</a:t>
            </a:r>
          </a:p>
          <a:p>
            <a:endParaRPr lang="en-IN" dirty="0" smtClean="0"/>
          </a:p>
          <a:p>
            <a:r>
              <a:rPr lang="en-IN" dirty="0" smtClean="0"/>
              <a:t> </a:t>
            </a:r>
            <a:r>
              <a:rPr lang="en-IN" dirty="0"/>
              <a:t> </a:t>
            </a:r>
            <a:r>
              <a:rPr lang="en-IN" dirty="0" smtClean="0"/>
              <a:t>O</a:t>
            </a:r>
            <a:r>
              <a:rPr lang="en-IN" baseline="-25000" dirty="0" smtClean="0"/>
              <a:t>3								</a:t>
            </a:r>
            <a:r>
              <a:rPr lang="en-IN" dirty="0" smtClean="0"/>
              <a:t>       5</a:t>
            </a:r>
          </a:p>
          <a:p>
            <a:endParaRPr lang="en-IN" dirty="0"/>
          </a:p>
          <a:p>
            <a:r>
              <a:rPr lang="en-IN" dirty="0"/>
              <a:t> </a:t>
            </a:r>
            <a:r>
              <a:rPr lang="en-IN" dirty="0" smtClean="0"/>
              <a:t> </a:t>
            </a:r>
            <a:r>
              <a:rPr lang="en-IN" dirty="0" err="1" smtClean="0"/>
              <a:t>b</a:t>
            </a:r>
            <a:r>
              <a:rPr lang="en-IN" baseline="-25000" dirty="0" err="1" smtClean="0"/>
              <a:t>j</a:t>
            </a:r>
            <a:r>
              <a:rPr lang="en-IN" dirty="0" smtClean="0"/>
              <a:t>        6            10            15-</a:t>
            </a:r>
            <a:r>
              <a:rPr lang="en-IN" dirty="0" smtClean="0">
                <a:solidFill>
                  <a:schemeClr val="accent2"/>
                </a:solidFill>
              </a:rPr>
              <a:t>14</a:t>
            </a:r>
            <a:r>
              <a:rPr lang="en-IN" dirty="0" smtClean="0"/>
              <a:t>             4		</a:t>
            </a:r>
            <a:endParaRPr lang="en-IN" dirty="0"/>
          </a:p>
        </p:txBody>
      </p:sp>
      <p:graphicFrame>
        <p:nvGraphicFramePr>
          <p:cNvPr id="8" name="Table 7"/>
          <p:cNvGraphicFramePr>
            <a:graphicFrameLocks noGrp="1"/>
          </p:cNvGraphicFramePr>
          <p:nvPr>
            <p:extLst>
              <p:ext uri="{D42A27DB-BD31-4B8C-83A1-F6EECF244321}">
                <p14:modId xmlns:p14="http://schemas.microsoft.com/office/powerpoint/2010/main" xmlns="" val="1321559023"/>
              </p:ext>
            </p:extLst>
          </p:nvPr>
        </p:nvGraphicFramePr>
        <p:xfrm>
          <a:off x="1259632" y="2564904"/>
          <a:ext cx="6768752" cy="3273517"/>
        </p:xfrm>
        <a:graphic>
          <a:graphicData uri="http://schemas.openxmlformats.org/drawingml/2006/table">
            <a:tbl>
              <a:tblPr firstRow="1" bandRow="1">
                <a:tableStyleId>{18603FDC-E32A-4AB5-989C-0864C3EAD2B8}</a:tableStyleId>
              </a:tblPr>
              <a:tblGrid>
                <a:gridCol w="1584176"/>
                <a:gridCol w="1728192"/>
                <a:gridCol w="1728192"/>
                <a:gridCol w="1728192"/>
              </a:tblGrid>
              <a:tr h="1008112">
                <a:tc>
                  <a:txBody>
                    <a:bodyPr/>
                    <a:lstStyle/>
                    <a:p>
                      <a:pPr algn="ctr"/>
                      <a:r>
                        <a:rPr lang="en-IN" sz="3200" dirty="0" smtClean="0"/>
                        <a:t>6</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4</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     1    </a:t>
                      </a:r>
                      <a:r>
                        <a:rPr lang="en-IN" sz="3200" baseline="-25000" dirty="0" smtClean="0">
                          <a:solidFill>
                            <a:srgbClr val="FF0000"/>
                          </a:solidFill>
                        </a:rPr>
                        <a:t>14</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5</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71211">
                <a:tc>
                  <a:txBody>
                    <a:bodyPr/>
                    <a:lstStyle/>
                    <a:p>
                      <a:pPr algn="ctr"/>
                      <a:r>
                        <a:rPr lang="en-IN" sz="3200" b="1" dirty="0" smtClean="0"/>
                        <a:t>8</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9</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2</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7</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94194">
                <a:tc>
                  <a:txBody>
                    <a:bodyPr/>
                    <a:lstStyle/>
                    <a:p>
                      <a:pPr algn="ctr"/>
                      <a:r>
                        <a:rPr lang="en-IN" sz="3200" b="1" dirty="0" smtClean="0"/>
                        <a:t>4</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3</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6</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2</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150442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08912" cy="5256584"/>
          </a:xfrm>
        </p:spPr>
        <p:txBody>
          <a:bodyPr/>
          <a:lstStyle/>
          <a:p>
            <a:r>
              <a:rPr lang="en-IN" dirty="0" smtClean="0"/>
              <a:t>Step-2</a:t>
            </a:r>
          </a:p>
          <a:p>
            <a:r>
              <a:rPr lang="en-IN" dirty="0"/>
              <a:t> </a:t>
            </a:r>
            <a:r>
              <a:rPr lang="en-IN" dirty="0" smtClean="0"/>
              <a:t>        D</a:t>
            </a:r>
            <a:r>
              <a:rPr lang="en-IN" baseline="-25000" dirty="0" smtClean="0"/>
              <a:t>1                 </a:t>
            </a:r>
            <a:r>
              <a:rPr lang="en-IN" dirty="0" smtClean="0"/>
              <a:t>D</a:t>
            </a:r>
            <a:r>
              <a:rPr lang="en-IN" baseline="-25000" dirty="0" smtClean="0"/>
              <a:t>2</a:t>
            </a:r>
            <a:r>
              <a:rPr lang="en-IN" dirty="0" smtClean="0"/>
              <a:t>           D</a:t>
            </a:r>
            <a:r>
              <a:rPr lang="en-IN" baseline="-25000" dirty="0" smtClean="0"/>
              <a:t>3</a:t>
            </a:r>
            <a:r>
              <a:rPr lang="en-IN" dirty="0" smtClean="0"/>
              <a:t>           D</a:t>
            </a:r>
            <a:r>
              <a:rPr lang="en-IN" baseline="-25000" dirty="0" smtClean="0"/>
              <a:t>4</a:t>
            </a:r>
            <a:r>
              <a:rPr lang="en-IN" dirty="0" smtClean="0"/>
              <a:t>           </a:t>
            </a:r>
            <a:r>
              <a:rPr lang="en-IN" dirty="0" err="1" smtClean="0"/>
              <a:t>a</a:t>
            </a:r>
            <a:r>
              <a:rPr lang="en-IN" baseline="-25000" dirty="0" err="1" smtClean="0"/>
              <a:t>i</a:t>
            </a:r>
            <a:endParaRPr lang="en-IN" dirty="0" smtClean="0"/>
          </a:p>
          <a:p>
            <a:r>
              <a:rPr lang="en-IN" dirty="0"/>
              <a:t> </a:t>
            </a:r>
            <a:r>
              <a:rPr lang="en-IN" dirty="0" smtClean="0"/>
              <a:t>  O</a:t>
            </a:r>
            <a:r>
              <a:rPr lang="en-IN" baseline="-25000" dirty="0" smtClean="0"/>
              <a:t>2							</a:t>
            </a:r>
            <a:r>
              <a:rPr lang="en-IN" dirty="0"/>
              <a:t> </a:t>
            </a:r>
            <a:r>
              <a:rPr lang="en-IN" dirty="0" smtClean="0"/>
              <a:t>      16</a:t>
            </a:r>
            <a:r>
              <a:rPr lang="en-IN" dirty="0" smtClean="0">
                <a:solidFill>
                  <a:schemeClr val="accent2"/>
                </a:solidFill>
              </a:rPr>
              <a:t>-1</a:t>
            </a:r>
            <a:endParaRPr lang="en-IN" dirty="0" smtClean="0"/>
          </a:p>
          <a:p>
            <a:endParaRPr lang="en-IN" dirty="0"/>
          </a:p>
          <a:p>
            <a:r>
              <a:rPr lang="en-IN" dirty="0"/>
              <a:t> </a:t>
            </a:r>
            <a:r>
              <a:rPr lang="en-IN" dirty="0" smtClean="0"/>
              <a:t>  </a:t>
            </a:r>
          </a:p>
          <a:p>
            <a:r>
              <a:rPr lang="en-IN" dirty="0"/>
              <a:t> </a:t>
            </a:r>
            <a:r>
              <a:rPr lang="en-IN" dirty="0" smtClean="0"/>
              <a:t>  O</a:t>
            </a:r>
            <a:r>
              <a:rPr lang="en-IN" baseline="-25000" dirty="0" smtClean="0"/>
              <a:t>3</a:t>
            </a:r>
            <a:r>
              <a:rPr lang="en-IN" dirty="0" smtClean="0"/>
              <a:t>             					        5</a:t>
            </a:r>
          </a:p>
          <a:p>
            <a:endParaRPr lang="en-IN" dirty="0"/>
          </a:p>
          <a:p>
            <a:r>
              <a:rPr lang="en-IN" dirty="0"/>
              <a:t> </a:t>
            </a:r>
            <a:r>
              <a:rPr lang="en-IN" dirty="0" smtClean="0"/>
              <a:t>     </a:t>
            </a:r>
          </a:p>
          <a:p>
            <a:r>
              <a:rPr lang="en-IN" dirty="0"/>
              <a:t> </a:t>
            </a:r>
            <a:r>
              <a:rPr lang="en-IN" dirty="0" smtClean="0"/>
              <a:t>  </a:t>
            </a:r>
            <a:r>
              <a:rPr lang="en-IN" dirty="0" err="1" smtClean="0"/>
              <a:t>b</a:t>
            </a:r>
            <a:r>
              <a:rPr lang="en-IN" baseline="-25000" dirty="0" err="1" smtClean="0"/>
              <a:t>j</a:t>
            </a:r>
            <a:r>
              <a:rPr lang="en-IN" dirty="0" smtClean="0"/>
              <a:t>     6             10	    1             4 </a:t>
            </a:r>
          </a:p>
          <a:p>
            <a:r>
              <a:rPr lang="en-IN" dirty="0" smtClean="0"/>
              <a:t>     </a:t>
            </a:r>
          </a:p>
        </p:txBody>
      </p:sp>
      <p:graphicFrame>
        <p:nvGraphicFramePr>
          <p:cNvPr id="5" name="Table 4"/>
          <p:cNvGraphicFramePr>
            <a:graphicFrameLocks noGrp="1"/>
          </p:cNvGraphicFramePr>
          <p:nvPr>
            <p:extLst>
              <p:ext uri="{D42A27DB-BD31-4B8C-83A1-F6EECF244321}">
                <p14:modId xmlns:p14="http://schemas.microsoft.com/office/powerpoint/2010/main" xmlns="" val="1894941985"/>
              </p:ext>
            </p:extLst>
          </p:nvPr>
        </p:nvGraphicFramePr>
        <p:xfrm>
          <a:off x="1475656" y="2420888"/>
          <a:ext cx="6096000" cy="3168352"/>
        </p:xfrm>
        <a:graphic>
          <a:graphicData uri="http://schemas.openxmlformats.org/drawingml/2006/table">
            <a:tbl>
              <a:tblPr firstRow="1" bandRow="1">
                <a:tableStyleId>{18603FDC-E32A-4AB5-989C-0864C3EAD2B8}</a:tableStyleId>
              </a:tblPr>
              <a:tblGrid>
                <a:gridCol w="1524000"/>
                <a:gridCol w="1524000"/>
                <a:gridCol w="1524000"/>
                <a:gridCol w="1524000"/>
              </a:tblGrid>
              <a:tr h="1512168">
                <a:tc>
                  <a:txBody>
                    <a:bodyPr/>
                    <a:lstStyle/>
                    <a:p>
                      <a:pPr algn="ctr"/>
                      <a:r>
                        <a:rPr lang="en-IN" sz="3200" dirty="0" smtClean="0"/>
                        <a:t>8</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9</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2</a:t>
                      </a:r>
                      <a:r>
                        <a:rPr lang="en-IN" sz="3200" baseline="-25000" dirty="0" smtClean="0"/>
                        <a:t> </a:t>
                      </a:r>
                      <a:r>
                        <a:rPr lang="en-IN" sz="3200" baseline="-25000" dirty="0" smtClean="0">
                          <a:solidFill>
                            <a:srgbClr val="FF0000"/>
                          </a:solidFill>
                        </a:rPr>
                        <a:t> </a:t>
                      </a:r>
                      <a:r>
                        <a:rPr lang="en-IN" sz="3200" baseline="0" dirty="0" smtClean="0">
                          <a:solidFill>
                            <a:srgbClr val="FF0000"/>
                          </a:solidFill>
                        </a:rPr>
                        <a:t>  </a:t>
                      </a:r>
                      <a:r>
                        <a:rPr lang="en-IN" sz="3200" baseline="-25000" dirty="0" smtClean="0">
                          <a:solidFill>
                            <a:srgbClr val="FF0000"/>
                          </a:solidFill>
                        </a:rPr>
                        <a:t>1</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7</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56184">
                <a:tc>
                  <a:txBody>
                    <a:bodyPr/>
                    <a:lstStyle/>
                    <a:p>
                      <a:pPr algn="ctr"/>
                      <a:r>
                        <a:rPr lang="en-IN" sz="3200" b="1" dirty="0" smtClean="0"/>
                        <a:t>4</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3</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6</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2</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177879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8017779" cy="5976664"/>
          </a:xfrm>
        </p:spPr>
        <p:txBody>
          <a:bodyPr/>
          <a:lstStyle/>
          <a:p>
            <a:r>
              <a:rPr lang="en-IN" dirty="0" smtClean="0"/>
              <a:t>Step-3</a:t>
            </a:r>
          </a:p>
          <a:p>
            <a:r>
              <a:rPr lang="en-IN" dirty="0"/>
              <a:t> </a:t>
            </a:r>
            <a:r>
              <a:rPr lang="en-IN" dirty="0" smtClean="0"/>
              <a:t>         D</a:t>
            </a:r>
            <a:r>
              <a:rPr lang="en-IN" baseline="-25000" dirty="0" smtClean="0"/>
              <a:t>1</a:t>
            </a:r>
            <a:r>
              <a:rPr lang="en-IN" dirty="0" smtClean="0"/>
              <a:t>                  D</a:t>
            </a:r>
            <a:r>
              <a:rPr lang="en-IN" baseline="-25000" dirty="0" smtClean="0"/>
              <a:t>2</a:t>
            </a:r>
            <a:r>
              <a:rPr lang="en-IN" dirty="0" smtClean="0"/>
              <a:t>                D</a:t>
            </a:r>
            <a:r>
              <a:rPr lang="en-IN" baseline="-25000" dirty="0" smtClean="0"/>
              <a:t>4</a:t>
            </a:r>
            <a:r>
              <a:rPr lang="en-IN" dirty="0" smtClean="0"/>
              <a:t>              </a:t>
            </a:r>
            <a:r>
              <a:rPr lang="en-IN" dirty="0" err="1" smtClean="0"/>
              <a:t>a</a:t>
            </a:r>
            <a:r>
              <a:rPr lang="en-IN" baseline="-25000" dirty="0" err="1" smtClean="0"/>
              <a:t>i</a:t>
            </a:r>
            <a:endParaRPr lang="en-IN" baseline="-25000" dirty="0" smtClean="0"/>
          </a:p>
          <a:p>
            <a:endParaRPr lang="en-IN" dirty="0" smtClean="0"/>
          </a:p>
          <a:p>
            <a:r>
              <a:rPr lang="en-IN" dirty="0"/>
              <a:t> </a:t>
            </a:r>
            <a:r>
              <a:rPr lang="en-IN" dirty="0" smtClean="0"/>
              <a:t> O</a:t>
            </a:r>
            <a:r>
              <a:rPr lang="en-IN" baseline="-25000" dirty="0" smtClean="0"/>
              <a:t>2</a:t>
            </a:r>
            <a:r>
              <a:rPr lang="en-IN" dirty="0" smtClean="0"/>
              <a:t> 							       15</a:t>
            </a:r>
          </a:p>
          <a:p>
            <a:endParaRPr lang="en-IN" dirty="0"/>
          </a:p>
          <a:p>
            <a:endParaRPr lang="en-IN" dirty="0" smtClean="0"/>
          </a:p>
          <a:p>
            <a:r>
              <a:rPr lang="en-IN" dirty="0"/>
              <a:t> </a:t>
            </a:r>
            <a:r>
              <a:rPr lang="en-IN" dirty="0" smtClean="0"/>
              <a:t> O</a:t>
            </a:r>
            <a:r>
              <a:rPr lang="en-IN" baseline="-25000" dirty="0" smtClean="0"/>
              <a:t>3   </a:t>
            </a:r>
            <a:r>
              <a:rPr lang="en-IN" dirty="0" smtClean="0"/>
              <a:t>							       5-</a:t>
            </a:r>
            <a:r>
              <a:rPr lang="en-IN" dirty="0" smtClean="0">
                <a:solidFill>
                  <a:schemeClr val="accent2"/>
                </a:solidFill>
              </a:rPr>
              <a:t>4</a:t>
            </a:r>
            <a:endParaRPr lang="en-IN" dirty="0" smtClean="0"/>
          </a:p>
          <a:p>
            <a:endParaRPr lang="en-IN" dirty="0"/>
          </a:p>
          <a:p>
            <a:endParaRPr lang="en-IN" dirty="0" smtClean="0"/>
          </a:p>
          <a:p>
            <a:r>
              <a:rPr lang="en-IN" dirty="0"/>
              <a:t> </a:t>
            </a:r>
            <a:r>
              <a:rPr lang="en-IN" dirty="0" smtClean="0"/>
              <a:t> </a:t>
            </a:r>
            <a:r>
              <a:rPr lang="en-IN" dirty="0" err="1" smtClean="0"/>
              <a:t>b</a:t>
            </a:r>
            <a:r>
              <a:rPr lang="en-IN" baseline="-25000" dirty="0" err="1" smtClean="0"/>
              <a:t>j</a:t>
            </a:r>
            <a:r>
              <a:rPr lang="en-IN" dirty="0" smtClean="0"/>
              <a:t>        6                10              4  </a:t>
            </a:r>
          </a:p>
          <a:p>
            <a:r>
              <a:rPr lang="en-IN" dirty="0" smtClean="0"/>
              <a:t>          </a:t>
            </a:r>
          </a:p>
          <a:p>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xmlns="" val="362234719"/>
              </p:ext>
            </p:extLst>
          </p:nvPr>
        </p:nvGraphicFramePr>
        <p:xfrm>
          <a:off x="1475656" y="1628800"/>
          <a:ext cx="5976666" cy="3672408"/>
        </p:xfrm>
        <a:graphic>
          <a:graphicData uri="http://schemas.openxmlformats.org/drawingml/2006/table">
            <a:tbl>
              <a:tblPr firstRow="1" bandRow="1">
                <a:tableStyleId>{18603FDC-E32A-4AB5-989C-0864C3EAD2B8}</a:tableStyleId>
              </a:tblPr>
              <a:tblGrid>
                <a:gridCol w="1992222"/>
                <a:gridCol w="1992222"/>
                <a:gridCol w="1992222"/>
              </a:tblGrid>
              <a:tr h="1836204">
                <a:tc>
                  <a:txBody>
                    <a:bodyPr/>
                    <a:lstStyle/>
                    <a:p>
                      <a:pPr algn="ctr"/>
                      <a:r>
                        <a:rPr lang="en-IN" sz="3200" dirty="0" smtClean="0"/>
                        <a:t>8</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9</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7</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36204">
                <a:tc>
                  <a:txBody>
                    <a:bodyPr/>
                    <a:lstStyle/>
                    <a:p>
                      <a:pPr algn="ctr"/>
                      <a:r>
                        <a:rPr lang="en-IN" sz="3200" b="1" dirty="0" smtClean="0"/>
                        <a:t>4</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3</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2</a:t>
                      </a:r>
                      <a:r>
                        <a:rPr lang="en-IN" sz="3200" dirty="0" smtClean="0"/>
                        <a:t>    </a:t>
                      </a:r>
                      <a:r>
                        <a:rPr lang="en-IN" sz="3200" baseline="-25000" dirty="0" smtClean="0">
                          <a:solidFill>
                            <a:srgbClr val="FF0000"/>
                          </a:solidFill>
                        </a:rPr>
                        <a:t>4</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939609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08912" cy="5178895"/>
          </a:xfrm>
        </p:spPr>
        <p:txBody>
          <a:bodyPr/>
          <a:lstStyle/>
          <a:p>
            <a:r>
              <a:rPr lang="en-IN" dirty="0" smtClean="0"/>
              <a:t>Step-4</a:t>
            </a:r>
          </a:p>
          <a:p>
            <a:r>
              <a:rPr lang="en-IN" dirty="0"/>
              <a:t>	</a:t>
            </a:r>
            <a:r>
              <a:rPr lang="en-IN" dirty="0" smtClean="0"/>
              <a:t>		D</a:t>
            </a:r>
            <a:r>
              <a:rPr lang="en-IN" baseline="-25000" dirty="0" smtClean="0"/>
              <a:t>1				</a:t>
            </a:r>
            <a:r>
              <a:rPr lang="en-IN" dirty="0" smtClean="0"/>
              <a:t>D</a:t>
            </a:r>
            <a:r>
              <a:rPr lang="en-IN" baseline="-25000" dirty="0" smtClean="0"/>
              <a:t>2		</a:t>
            </a:r>
            <a:r>
              <a:rPr lang="en-IN" dirty="0" err="1" smtClean="0"/>
              <a:t>a</a:t>
            </a:r>
            <a:r>
              <a:rPr lang="en-IN" baseline="-25000" dirty="0" err="1" smtClean="0"/>
              <a:t>i</a:t>
            </a:r>
            <a:endParaRPr lang="en-IN" baseline="-25000" dirty="0" smtClean="0"/>
          </a:p>
          <a:p>
            <a:r>
              <a:rPr lang="en-IN" baseline="-25000" dirty="0"/>
              <a:t> </a:t>
            </a:r>
            <a:r>
              <a:rPr lang="en-IN" dirty="0"/>
              <a:t> </a:t>
            </a:r>
            <a:r>
              <a:rPr lang="en-IN" dirty="0" smtClean="0"/>
              <a:t>  O</a:t>
            </a:r>
            <a:r>
              <a:rPr lang="en-IN" baseline="-25000" dirty="0" smtClean="0"/>
              <a:t>2</a:t>
            </a:r>
            <a:r>
              <a:rPr lang="en-IN" dirty="0" smtClean="0"/>
              <a:t>	</a:t>
            </a:r>
            <a:r>
              <a:rPr lang="en-IN" baseline="-25000" dirty="0" smtClean="0"/>
              <a:t>						</a:t>
            </a:r>
            <a:r>
              <a:rPr lang="en-IN" dirty="0" smtClean="0"/>
              <a:t>        15</a:t>
            </a:r>
          </a:p>
          <a:p>
            <a:endParaRPr lang="en-IN" baseline="-25000" dirty="0"/>
          </a:p>
          <a:p>
            <a:endParaRPr lang="en-IN" baseline="-25000" dirty="0" smtClean="0"/>
          </a:p>
          <a:p>
            <a:r>
              <a:rPr lang="en-IN" baseline="-25000" dirty="0"/>
              <a:t> </a:t>
            </a:r>
            <a:r>
              <a:rPr lang="en-IN" dirty="0" smtClean="0"/>
              <a:t>   O</a:t>
            </a:r>
            <a:r>
              <a:rPr lang="en-IN" baseline="-25000" dirty="0" smtClean="0"/>
              <a:t>3</a:t>
            </a:r>
            <a:r>
              <a:rPr lang="en-IN" dirty="0" smtClean="0"/>
              <a:t>							         1</a:t>
            </a:r>
            <a:endParaRPr lang="en-IN" baseline="-25000" dirty="0" smtClean="0"/>
          </a:p>
          <a:p>
            <a:endParaRPr lang="en-IN" baseline="-25000" dirty="0"/>
          </a:p>
          <a:p>
            <a:r>
              <a:rPr lang="en-IN" baseline="-25000" dirty="0"/>
              <a:t> </a:t>
            </a:r>
            <a:r>
              <a:rPr lang="en-IN" dirty="0" smtClean="0"/>
              <a:t>   </a:t>
            </a:r>
            <a:r>
              <a:rPr lang="en-IN" dirty="0" err="1" smtClean="0"/>
              <a:t>b</a:t>
            </a:r>
            <a:r>
              <a:rPr lang="en-IN" baseline="-25000" dirty="0" err="1" smtClean="0"/>
              <a:t>j</a:t>
            </a:r>
            <a:r>
              <a:rPr lang="en-IN" dirty="0" smtClean="0"/>
              <a:t>           6                                   10-</a:t>
            </a:r>
            <a:r>
              <a:rPr lang="en-IN" dirty="0">
                <a:solidFill>
                  <a:schemeClr val="accent2"/>
                </a:solidFill>
              </a:rPr>
              <a:t>1</a:t>
            </a:r>
            <a:r>
              <a:rPr lang="en-IN" baseline="-25000" dirty="0" smtClean="0"/>
              <a:t>								</a:t>
            </a:r>
            <a:endParaRPr lang="en-IN" dirty="0"/>
          </a:p>
          <a:p>
            <a:r>
              <a:rPr lang="en-IN" dirty="0" smtClean="0"/>
              <a:t>            </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xmlns="" val="2169349199"/>
              </p:ext>
            </p:extLst>
          </p:nvPr>
        </p:nvGraphicFramePr>
        <p:xfrm>
          <a:off x="1547664" y="1988840"/>
          <a:ext cx="6096000" cy="2376264"/>
        </p:xfrm>
        <a:graphic>
          <a:graphicData uri="http://schemas.openxmlformats.org/drawingml/2006/table">
            <a:tbl>
              <a:tblPr firstRow="1" bandRow="1">
                <a:tableStyleId>{18603FDC-E32A-4AB5-989C-0864C3EAD2B8}</a:tableStyleId>
              </a:tblPr>
              <a:tblGrid>
                <a:gridCol w="3024336"/>
                <a:gridCol w="3071664"/>
              </a:tblGrid>
              <a:tr h="1188132">
                <a:tc>
                  <a:txBody>
                    <a:bodyPr/>
                    <a:lstStyle/>
                    <a:p>
                      <a:pPr algn="ctr"/>
                      <a:r>
                        <a:rPr lang="en-IN" sz="3200" b="1" dirty="0" smtClean="0"/>
                        <a:t>8</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9                </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88132">
                <a:tc>
                  <a:txBody>
                    <a:bodyPr/>
                    <a:lstStyle/>
                    <a:p>
                      <a:pPr algn="ctr"/>
                      <a:r>
                        <a:rPr lang="en-IN" sz="3200" b="1" dirty="0" smtClean="0"/>
                        <a:t>4</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3       </a:t>
                      </a:r>
                      <a:r>
                        <a:rPr lang="en-IN" sz="3200" b="1" baseline="-25000" dirty="0" smtClean="0">
                          <a:solidFill>
                            <a:srgbClr val="FF0000"/>
                          </a:solidFill>
                        </a:rPr>
                        <a:t>1</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668570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6"/>
            <a:ext cx="8496944" cy="5184576"/>
          </a:xfrm>
        </p:spPr>
        <p:txBody>
          <a:bodyPr/>
          <a:lstStyle/>
          <a:p>
            <a:r>
              <a:rPr lang="en-IN" dirty="0" smtClean="0"/>
              <a:t>Step-5</a:t>
            </a:r>
          </a:p>
          <a:p>
            <a:r>
              <a:rPr lang="en-IN" dirty="0"/>
              <a:t>	</a:t>
            </a:r>
            <a:r>
              <a:rPr lang="en-IN" dirty="0" smtClean="0"/>
              <a:t>		D</a:t>
            </a:r>
            <a:r>
              <a:rPr lang="en-IN" baseline="-25000" dirty="0" smtClean="0"/>
              <a:t>1			</a:t>
            </a:r>
            <a:r>
              <a:rPr lang="en-IN" dirty="0" smtClean="0"/>
              <a:t>D</a:t>
            </a:r>
            <a:r>
              <a:rPr lang="en-IN" baseline="-25000" dirty="0" smtClean="0"/>
              <a:t>2</a:t>
            </a:r>
            <a:r>
              <a:rPr lang="en-IN" dirty="0" smtClean="0"/>
              <a:t> 			  </a:t>
            </a:r>
            <a:r>
              <a:rPr lang="en-IN" dirty="0" err="1" smtClean="0"/>
              <a:t>a</a:t>
            </a:r>
            <a:r>
              <a:rPr lang="en-IN" baseline="-25000" dirty="0" err="1" smtClean="0"/>
              <a:t>i</a:t>
            </a:r>
            <a:r>
              <a:rPr lang="en-IN" baseline="-25000" dirty="0" smtClean="0"/>
              <a:t>	</a:t>
            </a:r>
            <a:r>
              <a:rPr lang="en-IN" baseline="-25000" dirty="0"/>
              <a:t> </a:t>
            </a:r>
            <a:r>
              <a:rPr lang="en-IN" dirty="0" smtClean="0"/>
              <a:t>           	</a:t>
            </a:r>
          </a:p>
          <a:p>
            <a:r>
              <a:rPr lang="en-IN" dirty="0" smtClean="0"/>
              <a:t>           O</a:t>
            </a:r>
            <a:r>
              <a:rPr lang="en-IN" baseline="-25000" dirty="0" smtClean="0"/>
              <a:t>2							   </a:t>
            </a:r>
            <a:r>
              <a:rPr lang="en-IN" dirty="0" smtClean="0"/>
              <a:t>15</a:t>
            </a:r>
          </a:p>
          <a:p>
            <a:endParaRPr lang="en-IN" dirty="0"/>
          </a:p>
          <a:p>
            <a:r>
              <a:rPr lang="en-IN" dirty="0"/>
              <a:t> </a:t>
            </a:r>
            <a:r>
              <a:rPr lang="en-IN" dirty="0" smtClean="0"/>
              <a:t>          </a:t>
            </a:r>
            <a:r>
              <a:rPr lang="en-IN" dirty="0" err="1" smtClean="0"/>
              <a:t>b</a:t>
            </a:r>
            <a:r>
              <a:rPr lang="en-IN" baseline="-25000" dirty="0" err="1" smtClean="0"/>
              <a:t>j</a:t>
            </a:r>
            <a:r>
              <a:rPr lang="en-IN" dirty="0" smtClean="0"/>
              <a:t>       6                         9 </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xmlns="" val="1758386824"/>
              </p:ext>
            </p:extLst>
          </p:nvPr>
        </p:nvGraphicFramePr>
        <p:xfrm>
          <a:off x="2123728" y="1916832"/>
          <a:ext cx="5663952" cy="1656184"/>
        </p:xfrm>
        <a:graphic>
          <a:graphicData uri="http://schemas.openxmlformats.org/drawingml/2006/table">
            <a:tbl>
              <a:tblPr firstRow="1" bandRow="1">
                <a:tableStyleId>{18603FDC-E32A-4AB5-989C-0864C3EAD2B8}</a:tableStyleId>
              </a:tblPr>
              <a:tblGrid>
                <a:gridCol w="2831976"/>
                <a:gridCol w="2831976"/>
              </a:tblGrid>
              <a:tr h="1656184">
                <a:tc>
                  <a:txBody>
                    <a:bodyPr/>
                    <a:lstStyle/>
                    <a:p>
                      <a:pPr algn="ctr"/>
                      <a:r>
                        <a:rPr lang="en-IN" sz="3200" dirty="0" smtClean="0"/>
                        <a:t>8      </a:t>
                      </a:r>
                      <a:r>
                        <a:rPr lang="en-IN" sz="3200" baseline="-25000" dirty="0" smtClean="0">
                          <a:solidFill>
                            <a:srgbClr val="FF0000"/>
                          </a:solidFill>
                        </a:rPr>
                        <a:t>6</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9</a:t>
                      </a:r>
                      <a:r>
                        <a:rPr lang="en-IN" sz="3200" baseline="-25000" dirty="0" smtClean="0"/>
                        <a:t>         </a:t>
                      </a:r>
                      <a:r>
                        <a:rPr lang="en-IN" sz="3200" baseline="-25000" dirty="0" smtClean="0">
                          <a:solidFill>
                            <a:srgbClr val="FF0000"/>
                          </a:solidFill>
                        </a:rPr>
                        <a:t>9</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317983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568952" cy="5760640"/>
          </a:xfrm>
        </p:spPr>
        <p:txBody>
          <a:bodyPr/>
          <a:lstStyle/>
          <a:p>
            <a:r>
              <a:rPr lang="en-IN" dirty="0" smtClean="0"/>
              <a:t>Step-6</a:t>
            </a:r>
          </a:p>
          <a:p>
            <a:r>
              <a:rPr lang="en-IN" dirty="0"/>
              <a:t> </a:t>
            </a:r>
            <a:r>
              <a:rPr lang="en-IN" dirty="0" smtClean="0"/>
              <a:t>           D</a:t>
            </a:r>
            <a:r>
              <a:rPr lang="en-IN" baseline="-25000" dirty="0" smtClean="0"/>
              <a:t>1     </a:t>
            </a:r>
            <a:r>
              <a:rPr lang="en-IN" dirty="0" smtClean="0"/>
              <a:t>        D</a:t>
            </a:r>
            <a:r>
              <a:rPr lang="en-IN" baseline="-25000" dirty="0" smtClean="0"/>
              <a:t>2</a:t>
            </a:r>
            <a:r>
              <a:rPr lang="en-IN" dirty="0" smtClean="0"/>
              <a:t>           D</a:t>
            </a:r>
            <a:r>
              <a:rPr lang="en-IN" baseline="-25000" dirty="0" smtClean="0"/>
              <a:t>3</a:t>
            </a:r>
            <a:r>
              <a:rPr lang="en-IN" dirty="0" smtClean="0"/>
              <a:t>           D</a:t>
            </a:r>
            <a:r>
              <a:rPr lang="en-IN" baseline="-25000" dirty="0" smtClean="0"/>
              <a:t>4</a:t>
            </a:r>
            <a:r>
              <a:rPr lang="en-IN" dirty="0" smtClean="0"/>
              <a:t>              </a:t>
            </a:r>
            <a:r>
              <a:rPr lang="en-IN" dirty="0" err="1" smtClean="0"/>
              <a:t>a</a:t>
            </a:r>
            <a:r>
              <a:rPr lang="en-IN" baseline="-25000" dirty="0" err="1" smtClean="0"/>
              <a:t>i</a:t>
            </a:r>
            <a:endParaRPr lang="en-IN" baseline="-25000" dirty="0" smtClean="0"/>
          </a:p>
          <a:p>
            <a:r>
              <a:rPr lang="en-IN" baseline="-25000" dirty="0" smtClean="0"/>
              <a:t>    </a:t>
            </a:r>
            <a:r>
              <a:rPr lang="en-IN" dirty="0" smtClean="0"/>
              <a:t>      </a:t>
            </a:r>
          </a:p>
          <a:p>
            <a:r>
              <a:rPr lang="en-IN" dirty="0" smtClean="0"/>
              <a:t>   O</a:t>
            </a:r>
            <a:r>
              <a:rPr lang="en-IN" baseline="-25000" dirty="0" smtClean="0"/>
              <a:t>1								</a:t>
            </a:r>
            <a:r>
              <a:rPr lang="en-IN" dirty="0" smtClean="0"/>
              <a:t>    14</a:t>
            </a:r>
          </a:p>
          <a:p>
            <a:r>
              <a:rPr lang="en-IN" dirty="0" smtClean="0"/>
              <a:t>    </a:t>
            </a:r>
          </a:p>
          <a:p>
            <a:r>
              <a:rPr lang="en-IN" dirty="0"/>
              <a:t> </a:t>
            </a:r>
            <a:r>
              <a:rPr lang="en-IN" dirty="0" smtClean="0"/>
              <a:t>  O</a:t>
            </a:r>
            <a:r>
              <a:rPr lang="en-IN" baseline="-25000" dirty="0" smtClean="0"/>
              <a:t>2								</a:t>
            </a:r>
            <a:r>
              <a:rPr lang="en-IN" dirty="0" smtClean="0"/>
              <a:t>    16</a:t>
            </a:r>
          </a:p>
          <a:p>
            <a:endParaRPr lang="en-IN" baseline="-25000" dirty="0"/>
          </a:p>
          <a:p>
            <a:r>
              <a:rPr lang="en-IN" dirty="0"/>
              <a:t> </a:t>
            </a:r>
            <a:r>
              <a:rPr lang="en-IN" dirty="0" smtClean="0"/>
              <a:t>  O</a:t>
            </a:r>
            <a:r>
              <a:rPr lang="en-IN" baseline="-25000" dirty="0" smtClean="0"/>
              <a:t>3								</a:t>
            </a:r>
            <a:r>
              <a:rPr lang="en-IN" dirty="0" smtClean="0"/>
              <a:t>     5</a:t>
            </a:r>
          </a:p>
          <a:p>
            <a:endParaRPr lang="en-IN" dirty="0"/>
          </a:p>
          <a:p>
            <a:r>
              <a:rPr lang="en-IN" dirty="0"/>
              <a:t> </a:t>
            </a:r>
            <a:r>
              <a:rPr lang="en-IN" dirty="0" smtClean="0"/>
              <a:t>  </a:t>
            </a:r>
            <a:r>
              <a:rPr lang="en-IN" dirty="0" err="1" smtClean="0"/>
              <a:t>b</a:t>
            </a:r>
            <a:r>
              <a:rPr lang="en-IN" baseline="-25000" dirty="0" err="1" smtClean="0"/>
              <a:t>j</a:t>
            </a:r>
            <a:r>
              <a:rPr lang="en-IN" dirty="0" smtClean="0"/>
              <a:t>       6              10           15            4</a:t>
            </a:r>
          </a:p>
          <a:p>
            <a:endParaRPr lang="en-IN" baseline="-25000" dirty="0"/>
          </a:p>
          <a:p>
            <a:endParaRPr lang="en-IN" baseline="-25000" dirty="0" smtClean="0"/>
          </a:p>
        </p:txBody>
      </p:sp>
      <p:graphicFrame>
        <p:nvGraphicFramePr>
          <p:cNvPr id="5" name="Table 4"/>
          <p:cNvGraphicFramePr>
            <a:graphicFrameLocks noGrp="1"/>
          </p:cNvGraphicFramePr>
          <p:nvPr>
            <p:extLst>
              <p:ext uri="{D42A27DB-BD31-4B8C-83A1-F6EECF244321}">
                <p14:modId xmlns:p14="http://schemas.microsoft.com/office/powerpoint/2010/main" xmlns="" val="350184047"/>
              </p:ext>
            </p:extLst>
          </p:nvPr>
        </p:nvGraphicFramePr>
        <p:xfrm>
          <a:off x="1403648" y="2060848"/>
          <a:ext cx="6528048" cy="3384375"/>
        </p:xfrm>
        <a:graphic>
          <a:graphicData uri="http://schemas.openxmlformats.org/drawingml/2006/table">
            <a:tbl>
              <a:tblPr firstRow="1" bandRow="1">
                <a:tableStyleId>{18603FDC-E32A-4AB5-989C-0864C3EAD2B8}</a:tableStyleId>
              </a:tblPr>
              <a:tblGrid>
                <a:gridCol w="1632012"/>
                <a:gridCol w="1632012"/>
                <a:gridCol w="1632012"/>
                <a:gridCol w="1632012"/>
              </a:tblGrid>
              <a:tr h="1128125">
                <a:tc>
                  <a:txBody>
                    <a:bodyPr/>
                    <a:lstStyle/>
                    <a:p>
                      <a:pPr algn="ctr"/>
                      <a:r>
                        <a:rPr lang="en-IN" sz="3200" dirty="0" smtClean="0"/>
                        <a:t>6</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4</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1   </a:t>
                      </a:r>
                      <a:r>
                        <a:rPr lang="en-IN" sz="3200" baseline="-25000" dirty="0" smtClean="0">
                          <a:solidFill>
                            <a:srgbClr val="FF0000"/>
                          </a:solidFill>
                        </a:rPr>
                        <a:t>14</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5</a:t>
                      </a:r>
                      <a:endParaRPr lang="en-IN"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28125">
                <a:tc>
                  <a:txBody>
                    <a:bodyPr/>
                    <a:lstStyle/>
                    <a:p>
                      <a:pPr algn="ctr"/>
                      <a:r>
                        <a:rPr lang="en-IN" sz="3200" b="1" dirty="0" smtClean="0"/>
                        <a:t>8</a:t>
                      </a:r>
                      <a:r>
                        <a:rPr lang="en-IN" sz="3200" b="1" baseline="-25000" dirty="0" smtClean="0"/>
                        <a:t>   </a:t>
                      </a:r>
                      <a:r>
                        <a:rPr lang="en-IN" sz="3200" b="1" baseline="0" dirty="0" smtClean="0"/>
                        <a:t> </a:t>
                      </a:r>
                      <a:r>
                        <a:rPr lang="en-IN" sz="3200" b="1" baseline="-25000" dirty="0" smtClean="0">
                          <a:solidFill>
                            <a:srgbClr val="FF0000"/>
                          </a:solidFill>
                        </a:rPr>
                        <a:t>6</a:t>
                      </a:r>
                      <a:endParaRPr lang="en-IN" sz="32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9   </a:t>
                      </a:r>
                      <a:r>
                        <a:rPr lang="en-IN" sz="3200" b="1" baseline="-25000" dirty="0" smtClean="0">
                          <a:solidFill>
                            <a:srgbClr val="FF0000"/>
                          </a:solidFill>
                        </a:rPr>
                        <a:t>9</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2    </a:t>
                      </a:r>
                      <a:r>
                        <a:rPr lang="en-IN" sz="3200" b="1" baseline="-25000" dirty="0" smtClean="0">
                          <a:solidFill>
                            <a:srgbClr val="FF0000"/>
                          </a:solidFill>
                        </a:rPr>
                        <a:t>1</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7</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28125">
                <a:tc>
                  <a:txBody>
                    <a:bodyPr/>
                    <a:lstStyle/>
                    <a:p>
                      <a:pPr algn="ctr"/>
                      <a:r>
                        <a:rPr lang="en-IN" sz="3200" b="1" dirty="0" smtClean="0"/>
                        <a:t>4</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3</a:t>
                      </a:r>
                      <a:r>
                        <a:rPr lang="en-IN" sz="3200" b="1" baseline="-25000" dirty="0" smtClean="0">
                          <a:solidFill>
                            <a:srgbClr val="FF0000"/>
                          </a:solidFill>
                        </a:rPr>
                        <a:t>     1</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6</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2   </a:t>
                      </a:r>
                      <a:r>
                        <a:rPr lang="en-IN" sz="3200" b="1" baseline="-25000" dirty="0" smtClean="0">
                          <a:solidFill>
                            <a:srgbClr val="FF0000"/>
                          </a:solidFill>
                        </a:rPr>
                        <a:t>4</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744992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24744"/>
            <a:ext cx="8017779" cy="4818855"/>
          </a:xfrm>
        </p:spPr>
        <p:txBody>
          <a:bodyPr/>
          <a:lstStyle/>
          <a:p>
            <a:r>
              <a:rPr lang="en-IN" dirty="0" smtClean="0"/>
              <a:t>Step-7</a:t>
            </a:r>
          </a:p>
          <a:p>
            <a:pPr algn="ctr"/>
            <a:endParaRPr lang="en-IN" dirty="0"/>
          </a:p>
          <a:p>
            <a:pPr algn="ctr"/>
            <a:r>
              <a:rPr lang="en-IN" dirty="0" smtClean="0"/>
              <a:t>Z=1</a:t>
            </a:r>
            <a:r>
              <a:rPr lang="en-IN" dirty="0" smtClean="0">
                <a:solidFill>
                  <a:srgbClr val="C00000"/>
                </a:solidFill>
              </a:rPr>
              <a:t>*14</a:t>
            </a:r>
            <a:r>
              <a:rPr lang="en-IN" dirty="0" smtClean="0"/>
              <a:t>+2</a:t>
            </a:r>
            <a:r>
              <a:rPr lang="en-IN" dirty="0" smtClean="0">
                <a:solidFill>
                  <a:srgbClr val="C00000"/>
                </a:solidFill>
              </a:rPr>
              <a:t>*1</a:t>
            </a:r>
            <a:r>
              <a:rPr lang="en-IN" dirty="0" smtClean="0"/>
              <a:t>+2</a:t>
            </a:r>
            <a:r>
              <a:rPr lang="en-IN" dirty="0" smtClean="0">
                <a:solidFill>
                  <a:srgbClr val="C00000"/>
                </a:solidFill>
              </a:rPr>
              <a:t>*4</a:t>
            </a:r>
            <a:r>
              <a:rPr lang="en-IN" dirty="0" smtClean="0"/>
              <a:t>+3</a:t>
            </a:r>
            <a:r>
              <a:rPr lang="en-IN" dirty="0" smtClean="0">
                <a:solidFill>
                  <a:srgbClr val="C00000"/>
                </a:solidFill>
              </a:rPr>
              <a:t>*1</a:t>
            </a:r>
            <a:r>
              <a:rPr lang="en-IN" dirty="0" smtClean="0"/>
              <a:t>+8</a:t>
            </a:r>
            <a:r>
              <a:rPr lang="en-IN" dirty="0" smtClean="0">
                <a:solidFill>
                  <a:srgbClr val="C00000"/>
                </a:solidFill>
              </a:rPr>
              <a:t>*6</a:t>
            </a:r>
            <a:r>
              <a:rPr lang="en-IN" dirty="0" smtClean="0"/>
              <a:t>+9</a:t>
            </a:r>
            <a:r>
              <a:rPr lang="en-IN" dirty="0" smtClean="0">
                <a:solidFill>
                  <a:srgbClr val="C00000"/>
                </a:solidFill>
              </a:rPr>
              <a:t>*9</a:t>
            </a:r>
            <a:endParaRPr lang="en-IN" dirty="0">
              <a:solidFill>
                <a:srgbClr val="C00000"/>
              </a:solidFill>
            </a:endParaRPr>
          </a:p>
          <a:p>
            <a:pPr algn="ctr"/>
            <a:r>
              <a:rPr lang="en-IN" dirty="0" smtClean="0"/>
              <a:t>Z=156</a:t>
            </a:r>
          </a:p>
          <a:p>
            <a:r>
              <a:rPr lang="en-IN" dirty="0"/>
              <a:t> </a:t>
            </a:r>
            <a:r>
              <a:rPr lang="en-IN" dirty="0" smtClean="0"/>
              <a:t>  The </a:t>
            </a:r>
            <a:r>
              <a:rPr lang="en-IN" dirty="0"/>
              <a:t>total cost of transportation is </a:t>
            </a:r>
            <a:r>
              <a:rPr lang="en-IN" dirty="0" smtClean="0">
                <a:solidFill>
                  <a:srgbClr val="FF0000"/>
                </a:solidFill>
              </a:rPr>
              <a:t>156 </a:t>
            </a:r>
            <a:r>
              <a:rPr lang="en-IN" dirty="0" err="1" smtClean="0"/>
              <a:t>Rs</a:t>
            </a:r>
            <a:r>
              <a:rPr lang="en-IN" dirty="0" smtClean="0"/>
              <a:t>.</a:t>
            </a:r>
            <a:endParaRPr lang="en-IN" dirty="0"/>
          </a:p>
          <a:p>
            <a:pPr algn="ctr"/>
            <a:endParaRPr lang="en-IN" dirty="0"/>
          </a:p>
        </p:txBody>
      </p:sp>
    </p:spTree>
    <p:extLst>
      <p:ext uri="{BB962C8B-B14F-4D97-AF65-F5344CB8AC3E}">
        <p14:creationId xmlns:p14="http://schemas.microsoft.com/office/powerpoint/2010/main" xmlns="" val="38988894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89427"/>
          </a:xfrm>
        </p:spPr>
        <p:txBody>
          <a:bodyPr/>
          <a:lstStyle/>
          <a:p>
            <a:r>
              <a:rPr lang="en-IN" sz="3200" dirty="0" smtClean="0"/>
              <a:t>Vogel’s approximation method</a:t>
            </a:r>
            <a:endParaRPr lang="en-IN" sz="3200" dirty="0"/>
          </a:p>
        </p:txBody>
      </p:sp>
      <p:sp>
        <p:nvSpPr>
          <p:cNvPr id="3" name="Content Placeholder 2"/>
          <p:cNvSpPr>
            <a:spLocks noGrp="1"/>
          </p:cNvSpPr>
          <p:nvPr>
            <p:ph idx="1"/>
          </p:nvPr>
        </p:nvSpPr>
        <p:spPr>
          <a:xfrm>
            <a:off x="107504" y="1268760"/>
            <a:ext cx="8928992" cy="5589240"/>
          </a:xfrm>
        </p:spPr>
        <p:txBody>
          <a:bodyPr/>
          <a:lstStyle/>
          <a:p>
            <a:r>
              <a:rPr lang="en-IN" dirty="0" smtClean="0"/>
              <a:t>Step-1</a:t>
            </a:r>
          </a:p>
          <a:p>
            <a:r>
              <a:rPr lang="en-IN" dirty="0"/>
              <a:t> </a:t>
            </a:r>
            <a:r>
              <a:rPr lang="en-IN" dirty="0" smtClean="0"/>
              <a:t>           D</a:t>
            </a:r>
            <a:r>
              <a:rPr lang="en-IN" baseline="-25000" dirty="0" smtClean="0"/>
              <a:t>1		</a:t>
            </a:r>
            <a:r>
              <a:rPr lang="en-IN" dirty="0" smtClean="0"/>
              <a:t>D</a:t>
            </a:r>
            <a:r>
              <a:rPr lang="en-IN" baseline="-25000" dirty="0" smtClean="0"/>
              <a:t>2</a:t>
            </a:r>
            <a:r>
              <a:rPr lang="en-IN" dirty="0" smtClean="0"/>
              <a:t>	     D</a:t>
            </a:r>
            <a:r>
              <a:rPr lang="en-IN" baseline="-25000" dirty="0" smtClean="0"/>
              <a:t>3</a:t>
            </a:r>
            <a:r>
              <a:rPr lang="en-IN" dirty="0" smtClean="0"/>
              <a:t>           D</a:t>
            </a:r>
            <a:r>
              <a:rPr lang="en-IN" baseline="-25000" dirty="0" smtClean="0"/>
              <a:t>4</a:t>
            </a:r>
            <a:r>
              <a:rPr lang="en-IN" dirty="0" smtClean="0"/>
              <a:t>          </a:t>
            </a:r>
            <a:r>
              <a:rPr lang="en-IN" dirty="0" err="1" smtClean="0"/>
              <a:t>a</a:t>
            </a:r>
            <a:r>
              <a:rPr lang="en-IN" baseline="-25000" dirty="0" err="1" smtClean="0"/>
              <a:t>i</a:t>
            </a:r>
            <a:r>
              <a:rPr lang="en-IN" baseline="-25000" dirty="0" smtClean="0"/>
              <a:t>  </a:t>
            </a:r>
            <a:r>
              <a:rPr lang="en-IN" dirty="0" smtClean="0"/>
              <a:t>        P</a:t>
            </a:r>
          </a:p>
          <a:p>
            <a:r>
              <a:rPr lang="en-IN" dirty="0"/>
              <a:t> </a:t>
            </a:r>
            <a:r>
              <a:rPr lang="en-IN" dirty="0" smtClean="0"/>
              <a:t> O</a:t>
            </a:r>
            <a:r>
              <a:rPr lang="en-IN" baseline="-25000" dirty="0" smtClean="0"/>
              <a:t>1							          </a:t>
            </a:r>
            <a:r>
              <a:rPr lang="en-IN" dirty="0" smtClean="0"/>
              <a:t>14        3</a:t>
            </a:r>
            <a:endParaRPr lang="en-IN" baseline="-25000" dirty="0" smtClean="0"/>
          </a:p>
          <a:p>
            <a:endParaRPr lang="en-IN" baseline="-25000" dirty="0"/>
          </a:p>
          <a:p>
            <a:r>
              <a:rPr lang="en-IN" dirty="0"/>
              <a:t> </a:t>
            </a:r>
            <a:r>
              <a:rPr lang="en-IN" dirty="0" smtClean="0"/>
              <a:t> O</a:t>
            </a:r>
            <a:r>
              <a:rPr lang="en-IN" baseline="-25000" dirty="0" smtClean="0"/>
              <a:t>2							</a:t>
            </a:r>
            <a:r>
              <a:rPr lang="en-IN" dirty="0" smtClean="0"/>
              <a:t>       16-</a:t>
            </a:r>
            <a:r>
              <a:rPr lang="en-IN" dirty="0" smtClean="0">
                <a:solidFill>
                  <a:schemeClr val="accent2"/>
                </a:solidFill>
              </a:rPr>
              <a:t>15</a:t>
            </a:r>
            <a:r>
              <a:rPr lang="en-IN" dirty="0" smtClean="0"/>
              <a:t>  5</a:t>
            </a:r>
            <a:endParaRPr lang="en-IN" baseline="-25000" dirty="0" smtClean="0"/>
          </a:p>
          <a:p>
            <a:endParaRPr lang="en-IN" baseline="-25000" dirty="0"/>
          </a:p>
          <a:p>
            <a:r>
              <a:rPr lang="en-IN" dirty="0"/>
              <a:t> </a:t>
            </a:r>
            <a:r>
              <a:rPr lang="en-IN" dirty="0" smtClean="0"/>
              <a:t> O</a:t>
            </a:r>
            <a:r>
              <a:rPr lang="en-IN" baseline="-25000" dirty="0" smtClean="0"/>
              <a:t>3					</a:t>
            </a:r>
            <a:r>
              <a:rPr lang="en-IN" dirty="0" smtClean="0"/>
              <a:t>		       5          1</a:t>
            </a:r>
          </a:p>
          <a:p>
            <a:endParaRPr lang="en-IN" dirty="0"/>
          </a:p>
          <a:p>
            <a:r>
              <a:rPr lang="en-IN" dirty="0" smtClean="0"/>
              <a:t>  </a:t>
            </a:r>
            <a:r>
              <a:rPr lang="en-IN" dirty="0" err="1" smtClean="0"/>
              <a:t>b</a:t>
            </a:r>
            <a:r>
              <a:rPr lang="en-IN" baseline="-25000" dirty="0" err="1" smtClean="0"/>
              <a:t>j</a:t>
            </a:r>
            <a:r>
              <a:rPr lang="en-IN" dirty="0" smtClean="0"/>
              <a:t>       6             10             15           4</a:t>
            </a:r>
          </a:p>
          <a:p>
            <a:r>
              <a:rPr lang="en-IN" dirty="0"/>
              <a:t>  </a:t>
            </a:r>
            <a:r>
              <a:rPr lang="en-IN" dirty="0" smtClean="0"/>
              <a:t>P        2             1                1            3</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xmlns="" val="466661885"/>
              </p:ext>
            </p:extLst>
          </p:nvPr>
        </p:nvGraphicFramePr>
        <p:xfrm>
          <a:off x="971600" y="2636912"/>
          <a:ext cx="6192688" cy="2736303"/>
        </p:xfrm>
        <a:graphic>
          <a:graphicData uri="http://schemas.openxmlformats.org/drawingml/2006/table">
            <a:tbl>
              <a:tblPr firstRow="1" bandRow="1">
                <a:tableStyleId>{18603FDC-E32A-4AB5-989C-0864C3EAD2B8}</a:tableStyleId>
              </a:tblPr>
              <a:tblGrid>
                <a:gridCol w="1548172"/>
                <a:gridCol w="1548172"/>
                <a:gridCol w="1548172"/>
                <a:gridCol w="1548172"/>
              </a:tblGrid>
              <a:tr h="912101">
                <a:tc>
                  <a:txBody>
                    <a:bodyPr/>
                    <a:lstStyle/>
                    <a:p>
                      <a:pPr algn="ctr"/>
                      <a:r>
                        <a:rPr lang="en-IN" sz="3200" b="1" dirty="0" smtClean="0"/>
                        <a:t>6</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4</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1</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5</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2101">
                <a:tc>
                  <a:txBody>
                    <a:bodyPr/>
                    <a:lstStyle/>
                    <a:p>
                      <a:pPr algn="ctr"/>
                      <a:r>
                        <a:rPr lang="en-IN" sz="3200" b="1" dirty="0" smtClean="0"/>
                        <a:t>8</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9</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2</a:t>
                      </a:r>
                      <a:r>
                        <a:rPr lang="en-IN" sz="3200" b="1" baseline="-25000" dirty="0" smtClean="0">
                          <a:solidFill>
                            <a:srgbClr val="FF0000"/>
                          </a:solidFill>
                        </a:rPr>
                        <a:t>   15</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7</a:t>
                      </a:r>
                      <a:r>
                        <a:rPr lang="en-IN" sz="3200" b="1" baseline="-25000" dirty="0" smtClean="0">
                          <a:solidFill>
                            <a:srgbClr val="FF0000"/>
                          </a:solidFill>
                        </a:rPr>
                        <a:t>  </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2101">
                <a:tc>
                  <a:txBody>
                    <a:bodyPr/>
                    <a:lstStyle/>
                    <a:p>
                      <a:pPr algn="ctr"/>
                      <a:r>
                        <a:rPr lang="en-IN" sz="3200" b="1" dirty="0" smtClean="0"/>
                        <a:t>4</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3</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6</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2</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9" name="Straight Connector 8"/>
          <p:cNvCxnSpPr/>
          <p:nvPr/>
        </p:nvCxnSpPr>
        <p:spPr>
          <a:xfrm flipH="1">
            <a:off x="467544" y="6309320"/>
            <a:ext cx="798327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450821" y="1993457"/>
            <a:ext cx="36004" cy="43878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87007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71" y="0"/>
            <a:ext cx="9144000" cy="1089427"/>
          </a:xfrm>
        </p:spPr>
        <p:txBody>
          <a:bodyPr/>
          <a:lstStyle/>
          <a:p>
            <a:r>
              <a:rPr lang="en-IN" dirty="0" smtClean="0">
                <a:sym typeface="Wingdings" pitchFamily="2" charset="2"/>
              </a:rPr>
              <a:t> </a:t>
            </a:r>
            <a:r>
              <a:rPr lang="en-IN" dirty="0"/>
              <a:t>Vogel</a:t>
            </a:r>
            <a:r>
              <a:rPr lang="en-IN" dirty="0" smtClean="0">
                <a:sym typeface="Wingdings" pitchFamily="2" charset="2"/>
              </a:rPr>
              <a:t> </a:t>
            </a:r>
            <a:r>
              <a:rPr lang="en-IN" dirty="0"/>
              <a:t>Method</a:t>
            </a:r>
          </a:p>
        </p:txBody>
      </p:sp>
      <p:sp>
        <p:nvSpPr>
          <p:cNvPr id="3" name="Content Placeholder 2"/>
          <p:cNvSpPr>
            <a:spLocks noGrp="1"/>
          </p:cNvSpPr>
          <p:nvPr>
            <p:ph idx="1"/>
          </p:nvPr>
        </p:nvSpPr>
        <p:spPr>
          <a:xfrm>
            <a:off x="323528" y="1628800"/>
            <a:ext cx="8496944" cy="4824536"/>
          </a:xfrm>
        </p:spPr>
        <p:txBody>
          <a:bodyPr>
            <a:normAutofit lnSpcReduction="10000"/>
          </a:bodyPr>
          <a:lstStyle/>
          <a:p>
            <a:pPr algn="just"/>
            <a:r>
              <a:rPr lang="en-US" sz="2800" b="0" dirty="0"/>
              <a:t>This method tends to repeat procedures to compute a basic feasible solution of the transportation problem. However, some steps have to be followed while carrying out such computations. These include</a:t>
            </a:r>
            <a:r>
              <a:rPr lang="en-US" sz="2800" b="0" dirty="0" smtClean="0"/>
              <a:t>:</a:t>
            </a:r>
          </a:p>
          <a:p>
            <a:pPr algn="just"/>
            <a:r>
              <a:rPr lang="en-IN" sz="2800" b="0" dirty="0" smtClean="0"/>
              <a:t>(i)  T</a:t>
            </a:r>
            <a:r>
              <a:rPr lang="en-US" sz="2800" b="0" dirty="0" err="1"/>
              <a:t>wo</a:t>
            </a:r>
            <a:r>
              <a:rPr lang="en-US" sz="2800" b="0" dirty="0"/>
              <a:t> cells have to be </a:t>
            </a:r>
            <a:r>
              <a:rPr lang="en-US" sz="2800" b="0" dirty="0" smtClean="0"/>
              <a:t>identified (</a:t>
            </a:r>
            <a:r>
              <a:rPr lang="en-US" sz="2800" b="0" dirty="0"/>
              <a:t>One box having the minimum transportation cost and another one having the next to minimum transportation cost in each </a:t>
            </a:r>
            <a:r>
              <a:rPr lang="en-US" sz="2800" b="0" dirty="0" smtClean="0"/>
              <a:t>row</a:t>
            </a:r>
            <a:r>
              <a:rPr lang="en-US" sz="2800" dirty="0" smtClean="0"/>
              <a:t>)</a:t>
            </a:r>
            <a:r>
              <a:rPr lang="en-US" sz="2800" b="0" dirty="0" smtClean="0"/>
              <a:t>. After </a:t>
            </a:r>
            <a:r>
              <a:rPr lang="en-US" sz="2800" b="0" dirty="0"/>
              <a:t>cell identification, the difference between these two values has to be determined and written against the corresponding row on the side of the </a:t>
            </a:r>
            <a:r>
              <a:rPr lang="en-US" sz="2800" b="0" dirty="0" smtClean="0"/>
              <a:t>table. </a:t>
            </a:r>
            <a:endParaRPr lang="en-IN" sz="2800" b="0" dirty="0"/>
          </a:p>
        </p:txBody>
      </p:sp>
    </p:spTree>
    <p:extLst>
      <p:ext uri="{BB962C8B-B14F-4D97-AF65-F5344CB8AC3E}">
        <p14:creationId xmlns:p14="http://schemas.microsoft.com/office/powerpoint/2010/main" xmlns="" val="1941013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76672"/>
            <a:ext cx="9144000" cy="6264696"/>
          </a:xfrm>
        </p:spPr>
        <p:txBody>
          <a:bodyPr/>
          <a:lstStyle/>
          <a:p>
            <a:r>
              <a:rPr lang="en-IN" dirty="0" smtClean="0"/>
              <a:t>Step-2</a:t>
            </a:r>
          </a:p>
          <a:p>
            <a:r>
              <a:rPr lang="en-IN" dirty="0"/>
              <a:t> </a:t>
            </a:r>
            <a:r>
              <a:rPr lang="en-IN" dirty="0" smtClean="0"/>
              <a:t>           D</a:t>
            </a:r>
            <a:r>
              <a:rPr lang="en-IN" baseline="-25000" dirty="0" smtClean="0"/>
              <a:t>1			</a:t>
            </a:r>
            <a:r>
              <a:rPr lang="en-IN" dirty="0" smtClean="0"/>
              <a:t>D</a:t>
            </a:r>
            <a:r>
              <a:rPr lang="en-IN" baseline="-25000" dirty="0" smtClean="0"/>
              <a:t>2		</a:t>
            </a:r>
            <a:r>
              <a:rPr lang="en-IN" dirty="0" smtClean="0"/>
              <a:t>    D</a:t>
            </a:r>
            <a:r>
              <a:rPr lang="en-IN" baseline="-25000" dirty="0" smtClean="0"/>
              <a:t>4                     </a:t>
            </a:r>
            <a:r>
              <a:rPr lang="en-IN" dirty="0" err="1" smtClean="0"/>
              <a:t>a</a:t>
            </a:r>
            <a:r>
              <a:rPr lang="en-IN" baseline="-25000" dirty="0" err="1" smtClean="0"/>
              <a:t>i</a:t>
            </a:r>
            <a:r>
              <a:rPr lang="en-IN" dirty="0" smtClean="0"/>
              <a:t>      P</a:t>
            </a:r>
            <a:endParaRPr lang="en-IN" baseline="-25000" dirty="0" smtClean="0"/>
          </a:p>
          <a:p>
            <a:r>
              <a:rPr lang="en-IN" dirty="0" smtClean="0"/>
              <a:t>  O</a:t>
            </a:r>
            <a:r>
              <a:rPr lang="en-IN" baseline="-25000" dirty="0" smtClean="0"/>
              <a:t>1								</a:t>
            </a:r>
            <a:r>
              <a:rPr lang="en-IN" dirty="0" smtClean="0"/>
              <a:t>    14    1</a:t>
            </a:r>
          </a:p>
          <a:p>
            <a:endParaRPr lang="en-IN" baseline="-25000" dirty="0"/>
          </a:p>
          <a:p>
            <a:r>
              <a:rPr lang="en-IN" baseline="-25000" dirty="0" smtClean="0"/>
              <a:t> </a:t>
            </a:r>
            <a:r>
              <a:rPr lang="en-IN" dirty="0" smtClean="0"/>
              <a:t> O</a:t>
            </a:r>
            <a:r>
              <a:rPr lang="en-IN" baseline="-25000" dirty="0" smtClean="0"/>
              <a:t>2							</a:t>
            </a:r>
            <a:r>
              <a:rPr lang="en-IN" dirty="0" smtClean="0"/>
              <a:t>              1     1</a:t>
            </a:r>
          </a:p>
          <a:p>
            <a:endParaRPr lang="en-IN" baseline="-25000" dirty="0"/>
          </a:p>
          <a:p>
            <a:r>
              <a:rPr lang="en-IN" dirty="0"/>
              <a:t>  </a:t>
            </a:r>
            <a:r>
              <a:rPr lang="en-IN" dirty="0" smtClean="0"/>
              <a:t>O</a:t>
            </a:r>
            <a:r>
              <a:rPr lang="en-IN" baseline="-25000" dirty="0" smtClean="0"/>
              <a:t>3								</a:t>
            </a:r>
            <a:r>
              <a:rPr lang="en-IN" dirty="0" smtClean="0"/>
              <a:t>     5-</a:t>
            </a:r>
            <a:r>
              <a:rPr lang="en-IN" dirty="0" smtClean="0">
                <a:solidFill>
                  <a:schemeClr val="accent2"/>
                </a:solidFill>
              </a:rPr>
              <a:t>4  </a:t>
            </a:r>
            <a:r>
              <a:rPr lang="en-IN" dirty="0" smtClean="0"/>
              <a:t>1</a:t>
            </a:r>
            <a:r>
              <a:rPr lang="en-IN" dirty="0" smtClean="0">
                <a:solidFill>
                  <a:schemeClr val="accent2"/>
                </a:solidFill>
              </a:rPr>
              <a:t>     </a:t>
            </a:r>
            <a:endParaRPr lang="en-IN" dirty="0" smtClean="0"/>
          </a:p>
          <a:p>
            <a:endParaRPr lang="en-IN" dirty="0"/>
          </a:p>
          <a:p>
            <a:r>
              <a:rPr lang="en-IN" dirty="0" smtClean="0"/>
              <a:t>  </a:t>
            </a:r>
            <a:r>
              <a:rPr lang="en-IN" dirty="0" err="1" smtClean="0"/>
              <a:t>b</a:t>
            </a:r>
            <a:r>
              <a:rPr lang="en-IN" baseline="-25000" dirty="0" err="1" smtClean="0"/>
              <a:t>j</a:t>
            </a:r>
            <a:r>
              <a:rPr lang="en-IN" dirty="0" smtClean="0"/>
              <a:t>        6                    10		   4</a:t>
            </a:r>
          </a:p>
          <a:p>
            <a:endParaRPr lang="en-IN" dirty="0"/>
          </a:p>
          <a:p>
            <a:r>
              <a:rPr lang="en-IN" dirty="0" smtClean="0"/>
              <a:t>  P        2    		1		   3</a:t>
            </a:r>
            <a:endParaRPr lang="en-IN" dirty="0"/>
          </a:p>
        </p:txBody>
      </p:sp>
      <p:graphicFrame>
        <p:nvGraphicFramePr>
          <p:cNvPr id="6" name="Table 5"/>
          <p:cNvGraphicFramePr>
            <a:graphicFrameLocks noGrp="1"/>
          </p:cNvGraphicFramePr>
          <p:nvPr>
            <p:extLst>
              <p:ext uri="{D42A27DB-BD31-4B8C-83A1-F6EECF244321}">
                <p14:modId xmlns:p14="http://schemas.microsoft.com/office/powerpoint/2010/main" xmlns="" val="2832263473"/>
              </p:ext>
            </p:extLst>
          </p:nvPr>
        </p:nvGraphicFramePr>
        <p:xfrm>
          <a:off x="899592" y="1700808"/>
          <a:ext cx="6744072" cy="2808312"/>
        </p:xfrm>
        <a:graphic>
          <a:graphicData uri="http://schemas.openxmlformats.org/drawingml/2006/table">
            <a:tbl>
              <a:tblPr firstRow="1" bandRow="1">
                <a:tableStyleId>{18603FDC-E32A-4AB5-989C-0864C3EAD2B8}</a:tableStyleId>
              </a:tblPr>
              <a:tblGrid>
                <a:gridCol w="2248024"/>
                <a:gridCol w="2248024"/>
                <a:gridCol w="2248024"/>
              </a:tblGrid>
              <a:tr h="936104">
                <a:tc>
                  <a:txBody>
                    <a:bodyPr/>
                    <a:lstStyle/>
                    <a:p>
                      <a:pPr algn="ctr"/>
                      <a:r>
                        <a:rPr lang="en-IN" sz="3200" b="1" dirty="0" smtClean="0"/>
                        <a:t>6</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4</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5</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6104">
                <a:tc>
                  <a:txBody>
                    <a:bodyPr/>
                    <a:lstStyle/>
                    <a:p>
                      <a:pPr algn="ctr"/>
                      <a:r>
                        <a:rPr lang="en-IN" sz="3200" b="1" dirty="0" smtClean="0"/>
                        <a:t>8</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9</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7</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6104">
                <a:tc>
                  <a:txBody>
                    <a:bodyPr/>
                    <a:lstStyle/>
                    <a:p>
                      <a:pPr algn="ctr"/>
                      <a:r>
                        <a:rPr lang="en-IN" sz="3200" b="1" dirty="0" smtClean="0"/>
                        <a:t>4</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3</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2     </a:t>
                      </a:r>
                      <a:r>
                        <a:rPr lang="en-IN" sz="3200" b="1" baseline="-25000" dirty="0" smtClean="0">
                          <a:solidFill>
                            <a:srgbClr val="FF0000"/>
                          </a:solidFill>
                        </a:rPr>
                        <a:t>4</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8" name="Straight Connector 7"/>
          <p:cNvCxnSpPr/>
          <p:nvPr/>
        </p:nvCxnSpPr>
        <p:spPr>
          <a:xfrm>
            <a:off x="8532440" y="1052736"/>
            <a:ext cx="72008" cy="47525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79512" y="5805264"/>
            <a:ext cx="842493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178542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144000" cy="6552728"/>
          </a:xfrm>
        </p:spPr>
        <p:txBody>
          <a:bodyPr/>
          <a:lstStyle/>
          <a:p>
            <a:r>
              <a:rPr lang="en-IN" dirty="0" smtClean="0"/>
              <a:t>Step-3</a:t>
            </a:r>
          </a:p>
          <a:p>
            <a:r>
              <a:rPr lang="en-IN" dirty="0"/>
              <a:t> </a:t>
            </a:r>
            <a:r>
              <a:rPr lang="en-IN" dirty="0" smtClean="0"/>
              <a:t>             D</a:t>
            </a:r>
            <a:r>
              <a:rPr lang="en-IN" baseline="-25000" dirty="0" smtClean="0"/>
              <a:t>1       </a:t>
            </a:r>
            <a:r>
              <a:rPr lang="en-IN" dirty="0" smtClean="0"/>
              <a:t>                     D</a:t>
            </a:r>
            <a:r>
              <a:rPr lang="en-IN" baseline="-25000" dirty="0" smtClean="0"/>
              <a:t>2   </a:t>
            </a:r>
            <a:r>
              <a:rPr lang="en-IN" dirty="0" smtClean="0"/>
              <a:t>                   </a:t>
            </a:r>
            <a:r>
              <a:rPr lang="en-IN" dirty="0" err="1" smtClean="0"/>
              <a:t>a</a:t>
            </a:r>
            <a:r>
              <a:rPr lang="en-IN" baseline="-25000" dirty="0" err="1" smtClean="0"/>
              <a:t>i</a:t>
            </a:r>
            <a:r>
              <a:rPr lang="en-IN" baseline="-25000" dirty="0" smtClean="0"/>
              <a:t>   </a:t>
            </a:r>
            <a:r>
              <a:rPr lang="en-IN" dirty="0" smtClean="0"/>
              <a:t>       P</a:t>
            </a:r>
          </a:p>
          <a:p>
            <a:r>
              <a:rPr lang="en-IN" dirty="0"/>
              <a:t> </a:t>
            </a:r>
            <a:r>
              <a:rPr lang="en-IN" dirty="0" smtClean="0"/>
              <a:t>  O</a:t>
            </a:r>
            <a:r>
              <a:rPr lang="en-IN" baseline="-25000" dirty="0" smtClean="0"/>
              <a:t>1						</a:t>
            </a:r>
            <a:r>
              <a:rPr lang="en-IN" dirty="0" smtClean="0"/>
              <a:t>               14       2</a:t>
            </a:r>
          </a:p>
          <a:p>
            <a:r>
              <a:rPr lang="en-IN" baseline="-25000" dirty="0" smtClean="0"/>
              <a:t> </a:t>
            </a:r>
            <a:r>
              <a:rPr lang="en-IN" dirty="0" smtClean="0"/>
              <a:t>   </a:t>
            </a:r>
          </a:p>
          <a:p>
            <a:r>
              <a:rPr lang="en-IN" dirty="0"/>
              <a:t> </a:t>
            </a:r>
            <a:r>
              <a:rPr lang="en-IN" dirty="0" smtClean="0"/>
              <a:t>  O</a:t>
            </a:r>
            <a:r>
              <a:rPr lang="en-IN" baseline="-25000" dirty="0" smtClean="0"/>
              <a:t>2							</a:t>
            </a:r>
            <a:r>
              <a:rPr lang="en-IN" dirty="0" smtClean="0"/>
              <a:t>      1         1</a:t>
            </a:r>
          </a:p>
          <a:p>
            <a:endParaRPr lang="en-IN" baseline="-25000" dirty="0"/>
          </a:p>
          <a:p>
            <a:r>
              <a:rPr lang="en-IN" baseline="-25000" dirty="0" smtClean="0"/>
              <a:t>    </a:t>
            </a:r>
            <a:r>
              <a:rPr lang="en-IN" dirty="0" smtClean="0"/>
              <a:t>O</a:t>
            </a:r>
            <a:r>
              <a:rPr lang="en-IN" baseline="-25000" dirty="0" smtClean="0"/>
              <a:t>3							</a:t>
            </a:r>
            <a:r>
              <a:rPr lang="en-IN" dirty="0" smtClean="0"/>
              <a:t>      1         1</a:t>
            </a:r>
          </a:p>
          <a:p>
            <a:r>
              <a:rPr lang="en-IN" baseline="-25000" dirty="0"/>
              <a:t> </a:t>
            </a:r>
            <a:r>
              <a:rPr lang="en-IN" baseline="-25000" dirty="0" smtClean="0"/>
              <a:t>  </a:t>
            </a:r>
            <a:r>
              <a:rPr lang="en-IN" dirty="0"/>
              <a:t> </a:t>
            </a:r>
          </a:p>
          <a:p>
            <a:r>
              <a:rPr lang="en-IN" dirty="0"/>
              <a:t> </a:t>
            </a:r>
            <a:r>
              <a:rPr lang="en-IN" dirty="0" smtClean="0"/>
              <a:t>  </a:t>
            </a:r>
            <a:r>
              <a:rPr lang="en-IN" dirty="0" err="1" smtClean="0"/>
              <a:t>b</a:t>
            </a:r>
            <a:r>
              <a:rPr lang="en-IN" baseline="-25000" dirty="0" err="1" smtClean="0"/>
              <a:t>j</a:t>
            </a:r>
            <a:r>
              <a:rPr lang="en-IN" dirty="0" smtClean="0"/>
              <a:t>           6-</a:t>
            </a:r>
            <a:r>
              <a:rPr lang="en-IN" dirty="0" smtClean="0">
                <a:solidFill>
                  <a:schemeClr val="accent2"/>
                </a:solidFill>
              </a:rPr>
              <a:t>1</a:t>
            </a:r>
            <a:r>
              <a:rPr lang="en-IN" dirty="0" smtClean="0"/>
              <a:t>                             10      </a:t>
            </a:r>
          </a:p>
          <a:p>
            <a:endParaRPr lang="en-IN" baseline="-25000" dirty="0"/>
          </a:p>
          <a:p>
            <a:r>
              <a:rPr lang="en-IN" dirty="0" smtClean="0"/>
              <a:t>   P               2			       1</a:t>
            </a:r>
            <a:r>
              <a:rPr lang="en-IN" baseline="-25000" dirty="0" smtClean="0"/>
              <a:t>							</a:t>
            </a:r>
            <a:r>
              <a:rPr lang="en-IN" dirty="0" smtClean="0"/>
              <a:t>      </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xmlns="" val="2359051868"/>
              </p:ext>
            </p:extLst>
          </p:nvPr>
        </p:nvGraphicFramePr>
        <p:xfrm>
          <a:off x="1043608" y="1340768"/>
          <a:ext cx="5832648" cy="2968104"/>
        </p:xfrm>
        <a:graphic>
          <a:graphicData uri="http://schemas.openxmlformats.org/drawingml/2006/table">
            <a:tbl>
              <a:tblPr firstRow="1" bandRow="1">
                <a:tableStyleId>{18603FDC-E32A-4AB5-989C-0864C3EAD2B8}</a:tableStyleId>
              </a:tblPr>
              <a:tblGrid>
                <a:gridCol w="2916324"/>
                <a:gridCol w="2916324"/>
              </a:tblGrid>
              <a:tr h="989368">
                <a:tc>
                  <a:txBody>
                    <a:bodyPr/>
                    <a:lstStyle/>
                    <a:p>
                      <a:pPr algn="ctr"/>
                      <a:r>
                        <a:rPr lang="en-IN" sz="3200" b="1" dirty="0" smtClean="0"/>
                        <a:t>6</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4 </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9368">
                <a:tc>
                  <a:txBody>
                    <a:bodyPr/>
                    <a:lstStyle/>
                    <a:p>
                      <a:pPr algn="ctr"/>
                      <a:r>
                        <a:rPr lang="en-IN" sz="3200" b="1" dirty="0" smtClean="0"/>
                        <a:t>8</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9</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9368">
                <a:tc>
                  <a:txBody>
                    <a:bodyPr/>
                    <a:lstStyle/>
                    <a:p>
                      <a:pPr algn="ctr"/>
                      <a:r>
                        <a:rPr lang="en-IN" sz="3200" b="1" dirty="0" smtClean="0"/>
                        <a:t>4</a:t>
                      </a:r>
                      <a:r>
                        <a:rPr lang="en-IN" sz="3200" b="1" baseline="-25000" dirty="0" smtClean="0">
                          <a:solidFill>
                            <a:srgbClr val="FF0000"/>
                          </a:solidFill>
                        </a:rPr>
                        <a:t>      1</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3</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7956376" y="692696"/>
            <a:ext cx="72008" cy="48965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23528" y="5589240"/>
            <a:ext cx="77048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152254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568952" cy="5976664"/>
          </a:xfrm>
        </p:spPr>
        <p:txBody>
          <a:bodyPr/>
          <a:lstStyle/>
          <a:p>
            <a:r>
              <a:rPr lang="en-IN" dirty="0" smtClean="0"/>
              <a:t>Step-4</a:t>
            </a:r>
          </a:p>
          <a:p>
            <a:r>
              <a:rPr lang="en-IN" dirty="0"/>
              <a:t> </a:t>
            </a:r>
            <a:r>
              <a:rPr lang="en-IN" dirty="0" smtClean="0"/>
              <a:t>               D</a:t>
            </a:r>
            <a:r>
              <a:rPr lang="en-IN" baseline="-25000" dirty="0" smtClean="0"/>
              <a:t>1			</a:t>
            </a:r>
            <a:r>
              <a:rPr lang="en-IN" dirty="0" smtClean="0"/>
              <a:t>D</a:t>
            </a:r>
            <a:r>
              <a:rPr lang="en-IN" baseline="-25000" dirty="0" smtClean="0"/>
              <a:t>2</a:t>
            </a:r>
            <a:r>
              <a:rPr lang="en-IN" dirty="0" smtClean="0"/>
              <a:t> 		    </a:t>
            </a:r>
            <a:r>
              <a:rPr lang="en-IN" dirty="0" err="1" smtClean="0"/>
              <a:t>a</a:t>
            </a:r>
            <a:r>
              <a:rPr lang="en-IN" baseline="-25000" dirty="0" err="1" smtClean="0"/>
              <a:t>i</a:t>
            </a:r>
            <a:r>
              <a:rPr lang="en-IN" dirty="0" smtClean="0"/>
              <a:t>         P</a:t>
            </a:r>
          </a:p>
          <a:p>
            <a:r>
              <a:rPr lang="en-IN" dirty="0"/>
              <a:t> </a:t>
            </a:r>
            <a:r>
              <a:rPr lang="en-IN" dirty="0" smtClean="0"/>
              <a:t> </a:t>
            </a:r>
          </a:p>
          <a:p>
            <a:r>
              <a:rPr lang="en-IN" dirty="0"/>
              <a:t> </a:t>
            </a:r>
            <a:r>
              <a:rPr lang="en-IN" dirty="0" smtClean="0"/>
              <a:t> O</a:t>
            </a:r>
            <a:r>
              <a:rPr lang="en-IN" baseline="-25000" dirty="0" smtClean="0"/>
              <a:t>1							</a:t>
            </a:r>
            <a:r>
              <a:rPr lang="en-IN" dirty="0" smtClean="0"/>
              <a:t>    14-</a:t>
            </a:r>
            <a:r>
              <a:rPr lang="en-IN" dirty="0" smtClean="0">
                <a:solidFill>
                  <a:schemeClr val="accent2"/>
                </a:solidFill>
              </a:rPr>
              <a:t>10  </a:t>
            </a:r>
            <a:r>
              <a:rPr lang="en-IN" dirty="0" smtClean="0"/>
              <a:t>2</a:t>
            </a:r>
          </a:p>
          <a:p>
            <a:endParaRPr lang="en-IN" dirty="0"/>
          </a:p>
          <a:p>
            <a:r>
              <a:rPr lang="en-IN" dirty="0" smtClean="0"/>
              <a:t>  O</a:t>
            </a:r>
            <a:r>
              <a:rPr lang="en-IN" baseline="-25000" dirty="0" smtClean="0"/>
              <a:t>2							</a:t>
            </a:r>
            <a:r>
              <a:rPr lang="en-IN" dirty="0" smtClean="0"/>
              <a:t>    1	       1</a:t>
            </a:r>
          </a:p>
          <a:p>
            <a:endParaRPr lang="en-IN" dirty="0"/>
          </a:p>
          <a:p>
            <a:r>
              <a:rPr lang="en-IN" dirty="0" smtClean="0"/>
              <a:t>  </a:t>
            </a:r>
            <a:r>
              <a:rPr lang="en-IN" dirty="0" err="1" smtClean="0"/>
              <a:t>b</a:t>
            </a:r>
            <a:r>
              <a:rPr lang="en-IN" baseline="-25000" dirty="0" err="1" smtClean="0"/>
              <a:t>j</a:t>
            </a:r>
            <a:r>
              <a:rPr lang="en-IN" dirty="0" smtClean="0"/>
              <a:t>            5                        10</a:t>
            </a:r>
          </a:p>
          <a:p>
            <a:endParaRPr lang="en-IN" dirty="0"/>
          </a:p>
          <a:p>
            <a:r>
              <a:rPr lang="en-IN" dirty="0" smtClean="0"/>
              <a:t>  P            2   			5</a:t>
            </a:r>
          </a:p>
          <a:p>
            <a:r>
              <a:rPr lang="en-IN" dirty="0"/>
              <a:t> </a:t>
            </a:r>
            <a:r>
              <a:rPr lang="en-IN" dirty="0" smtClean="0"/>
              <a:t>          </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xmlns="" val="2015925419"/>
              </p:ext>
            </p:extLst>
          </p:nvPr>
        </p:nvGraphicFramePr>
        <p:xfrm>
          <a:off x="1259632" y="2060848"/>
          <a:ext cx="5760640" cy="2304256"/>
        </p:xfrm>
        <a:graphic>
          <a:graphicData uri="http://schemas.openxmlformats.org/drawingml/2006/table">
            <a:tbl>
              <a:tblPr firstRow="1" bandRow="1">
                <a:tableStyleId>{18603FDC-E32A-4AB5-989C-0864C3EAD2B8}</a:tableStyleId>
              </a:tblPr>
              <a:tblGrid>
                <a:gridCol w="2880320"/>
                <a:gridCol w="2880320"/>
              </a:tblGrid>
              <a:tr h="1152128">
                <a:tc>
                  <a:txBody>
                    <a:bodyPr/>
                    <a:lstStyle/>
                    <a:p>
                      <a:pPr algn="ctr"/>
                      <a:r>
                        <a:rPr lang="en-IN" sz="3200" b="1" dirty="0" smtClean="0"/>
                        <a:t>6</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4    </a:t>
                      </a:r>
                      <a:r>
                        <a:rPr lang="en-IN" sz="3200" b="1" baseline="-25000" dirty="0" smtClean="0">
                          <a:solidFill>
                            <a:srgbClr val="FF0000"/>
                          </a:solidFill>
                        </a:rPr>
                        <a:t>10</a:t>
                      </a:r>
                      <a:endParaRPr lang="en-IN" sz="32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52128">
                <a:tc>
                  <a:txBody>
                    <a:bodyPr/>
                    <a:lstStyle/>
                    <a:p>
                      <a:pPr algn="ctr"/>
                      <a:r>
                        <a:rPr lang="en-IN" sz="3200" b="1" dirty="0" smtClean="0"/>
                        <a:t>8</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9</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8306209" y="1037589"/>
            <a:ext cx="54006" cy="469566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323528" y="5733256"/>
            <a:ext cx="809939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79232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161795" cy="5832648"/>
          </a:xfrm>
        </p:spPr>
        <p:txBody>
          <a:bodyPr/>
          <a:lstStyle/>
          <a:p>
            <a:r>
              <a:rPr lang="en-IN" dirty="0" smtClean="0"/>
              <a:t>Step-5</a:t>
            </a:r>
          </a:p>
          <a:p>
            <a:r>
              <a:rPr lang="en-IN" dirty="0"/>
              <a:t> </a:t>
            </a:r>
            <a:r>
              <a:rPr lang="en-IN" dirty="0" smtClean="0"/>
              <a:t>                           D</a:t>
            </a:r>
            <a:r>
              <a:rPr lang="en-IN" baseline="-25000" dirty="0" smtClean="0"/>
              <a:t>1                         </a:t>
            </a:r>
            <a:r>
              <a:rPr lang="en-IN" dirty="0" smtClean="0"/>
              <a:t>     </a:t>
            </a:r>
            <a:r>
              <a:rPr lang="en-IN" dirty="0" err="1" smtClean="0"/>
              <a:t>a</a:t>
            </a:r>
            <a:r>
              <a:rPr lang="en-IN" baseline="-25000" dirty="0" err="1" smtClean="0"/>
              <a:t>i</a:t>
            </a:r>
            <a:r>
              <a:rPr lang="en-IN" dirty="0" smtClean="0"/>
              <a:t>          </a:t>
            </a:r>
          </a:p>
          <a:p>
            <a:endParaRPr lang="en-IN" dirty="0"/>
          </a:p>
          <a:p>
            <a:r>
              <a:rPr lang="en-IN" dirty="0" smtClean="0"/>
              <a:t>       O</a:t>
            </a:r>
            <a:r>
              <a:rPr lang="en-IN" baseline="-25000" dirty="0" smtClean="0"/>
              <a:t>1</a:t>
            </a:r>
            <a:r>
              <a:rPr lang="en-IN" dirty="0" smtClean="0"/>
              <a:t> 					4</a:t>
            </a:r>
          </a:p>
          <a:p>
            <a:endParaRPr lang="en-IN" dirty="0"/>
          </a:p>
          <a:p>
            <a:endParaRPr lang="en-IN" dirty="0" smtClean="0"/>
          </a:p>
          <a:p>
            <a:r>
              <a:rPr lang="en-IN" dirty="0"/>
              <a:t> </a:t>
            </a:r>
            <a:r>
              <a:rPr lang="en-IN" dirty="0" smtClean="0"/>
              <a:t>      O</a:t>
            </a:r>
            <a:r>
              <a:rPr lang="en-IN" baseline="-25000" dirty="0" smtClean="0"/>
              <a:t>2</a:t>
            </a:r>
            <a:r>
              <a:rPr lang="en-IN" dirty="0" smtClean="0"/>
              <a:t> 					1</a:t>
            </a:r>
          </a:p>
          <a:p>
            <a:endParaRPr lang="en-IN" dirty="0"/>
          </a:p>
          <a:p>
            <a:r>
              <a:rPr lang="en-IN" dirty="0" smtClean="0"/>
              <a:t>      </a:t>
            </a:r>
            <a:r>
              <a:rPr lang="en-IN" baseline="-25000" dirty="0" smtClean="0"/>
              <a:t>  </a:t>
            </a:r>
            <a:r>
              <a:rPr lang="en-IN" dirty="0" err="1" smtClean="0"/>
              <a:t>b</a:t>
            </a:r>
            <a:r>
              <a:rPr lang="en-IN" baseline="-25000" dirty="0" err="1" smtClean="0"/>
              <a:t>j</a:t>
            </a:r>
            <a:r>
              <a:rPr lang="en-IN" dirty="0" smtClean="0"/>
              <a:t>                   5</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xmlns="" val="2427786784"/>
              </p:ext>
            </p:extLst>
          </p:nvPr>
        </p:nvGraphicFramePr>
        <p:xfrm>
          <a:off x="1979712" y="1988840"/>
          <a:ext cx="3672408" cy="3024336"/>
        </p:xfrm>
        <a:graphic>
          <a:graphicData uri="http://schemas.openxmlformats.org/drawingml/2006/table">
            <a:tbl>
              <a:tblPr firstRow="1" bandRow="1">
                <a:tableStyleId>{18603FDC-E32A-4AB5-989C-0864C3EAD2B8}</a:tableStyleId>
              </a:tblPr>
              <a:tblGrid>
                <a:gridCol w="3672408"/>
              </a:tblGrid>
              <a:tr h="1512168">
                <a:tc>
                  <a:txBody>
                    <a:bodyPr/>
                    <a:lstStyle/>
                    <a:p>
                      <a:pPr algn="ctr"/>
                      <a:r>
                        <a:rPr lang="en-IN" sz="3200" b="1" dirty="0" smtClean="0"/>
                        <a:t>6</a:t>
                      </a:r>
                      <a:r>
                        <a:rPr lang="en-IN" sz="3200" b="1" baseline="-25000" dirty="0" smtClean="0">
                          <a:solidFill>
                            <a:srgbClr val="FF0000"/>
                          </a:solidFill>
                        </a:rPr>
                        <a:t>       4</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2168">
                <a:tc>
                  <a:txBody>
                    <a:bodyPr/>
                    <a:lstStyle/>
                    <a:p>
                      <a:pPr algn="ctr"/>
                      <a:r>
                        <a:rPr lang="en-IN" sz="3200" b="1" dirty="0" smtClean="0"/>
                        <a:t>8    </a:t>
                      </a:r>
                      <a:r>
                        <a:rPr lang="en-IN" sz="3200" b="1" baseline="-25000" dirty="0" smtClean="0">
                          <a:solidFill>
                            <a:srgbClr val="FF0000"/>
                          </a:solidFill>
                        </a:rPr>
                        <a:t>1</a:t>
                      </a:r>
                      <a:endParaRPr lang="en-IN" sz="32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4131856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424936" cy="5904656"/>
          </a:xfrm>
        </p:spPr>
        <p:txBody>
          <a:bodyPr/>
          <a:lstStyle/>
          <a:p>
            <a:r>
              <a:rPr lang="en-IN" dirty="0" smtClean="0"/>
              <a:t>Step-6</a:t>
            </a:r>
          </a:p>
          <a:p>
            <a:r>
              <a:rPr lang="en-IN" dirty="0"/>
              <a:t> </a:t>
            </a:r>
            <a:r>
              <a:rPr lang="en-IN" dirty="0" smtClean="0"/>
              <a:t>         D</a:t>
            </a:r>
            <a:r>
              <a:rPr lang="en-IN" baseline="-25000" dirty="0" smtClean="0"/>
              <a:t>1</a:t>
            </a:r>
            <a:r>
              <a:rPr lang="en-IN" dirty="0" smtClean="0"/>
              <a:t>           D</a:t>
            </a:r>
            <a:r>
              <a:rPr lang="en-IN" baseline="-25000" dirty="0" smtClean="0"/>
              <a:t>2</a:t>
            </a:r>
            <a:r>
              <a:rPr lang="en-IN" dirty="0" smtClean="0"/>
              <a:t>           D</a:t>
            </a:r>
            <a:r>
              <a:rPr lang="en-IN" baseline="-25000" dirty="0" smtClean="0"/>
              <a:t>3</a:t>
            </a:r>
            <a:r>
              <a:rPr lang="en-IN" dirty="0" smtClean="0"/>
              <a:t>          D</a:t>
            </a:r>
            <a:r>
              <a:rPr lang="en-IN" baseline="-25000" dirty="0" smtClean="0"/>
              <a:t>4</a:t>
            </a:r>
            <a:r>
              <a:rPr lang="en-IN" dirty="0" smtClean="0"/>
              <a:t>          </a:t>
            </a:r>
            <a:r>
              <a:rPr lang="en-IN" dirty="0" err="1" smtClean="0"/>
              <a:t>a</a:t>
            </a:r>
            <a:r>
              <a:rPr lang="en-IN" baseline="-25000" dirty="0" err="1" smtClean="0"/>
              <a:t>i</a:t>
            </a:r>
            <a:endParaRPr lang="en-IN" baseline="-25000" dirty="0" smtClean="0"/>
          </a:p>
          <a:p>
            <a:endParaRPr lang="en-IN" baseline="-25000" dirty="0"/>
          </a:p>
          <a:p>
            <a:r>
              <a:rPr lang="en-IN" baseline="-25000" dirty="0"/>
              <a:t> </a:t>
            </a:r>
            <a:r>
              <a:rPr lang="en-IN" dirty="0"/>
              <a:t> </a:t>
            </a:r>
            <a:r>
              <a:rPr lang="en-IN" dirty="0" smtClean="0"/>
              <a:t>O</a:t>
            </a:r>
            <a:r>
              <a:rPr lang="en-IN" baseline="-25000" dirty="0" smtClean="0"/>
              <a:t>1							</a:t>
            </a:r>
            <a:r>
              <a:rPr lang="en-IN" smtClean="0"/>
              <a:t>       14</a:t>
            </a:r>
            <a:endParaRPr lang="en-IN" dirty="0" smtClean="0"/>
          </a:p>
          <a:p>
            <a:endParaRPr lang="en-IN" dirty="0"/>
          </a:p>
          <a:p>
            <a:r>
              <a:rPr lang="en-IN" dirty="0" smtClean="0"/>
              <a:t> O</a:t>
            </a:r>
            <a:r>
              <a:rPr lang="en-IN" baseline="-25000" dirty="0" smtClean="0"/>
              <a:t>2</a:t>
            </a:r>
            <a:r>
              <a:rPr lang="en-IN" dirty="0" smtClean="0"/>
              <a:t>                                              	                16</a:t>
            </a:r>
          </a:p>
          <a:p>
            <a:endParaRPr lang="en-IN" dirty="0"/>
          </a:p>
          <a:p>
            <a:r>
              <a:rPr lang="en-IN" dirty="0" smtClean="0"/>
              <a:t> O</a:t>
            </a:r>
            <a:r>
              <a:rPr lang="en-IN" baseline="-25000" dirty="0" smtClean="0"/>
              <a:t>3							</a:t>
            </a:r>
            <a:r>
              <a:rPr lang="en-IN" dirty="0" smtClean="0"/>
              <a:t>        5</a:t>
            </a:r>
          </a:p>
          <a:p>
            <a:endParaRPr lang="en-IN" dirty="0"/>
          </a:p>
          <a:p>
            <a:r>
              <a:rPr lang="en-IN" dirty="0" smtClean="0"/>
              <a:t> </a:t>
            </a:r>
            <a:r>
              <a:rPr lang="en-IN" dirty="0" err="1" smtClean="0"/>
              <a:t>b</a:t>
            </a:r>
            <a:r>
              <a:rPr lang="en-IN" baseline="-25000" dirty="0" err="1" smtClean="0"/>
              <a:t>j</a:t>
            </a:r>
            <a:r>
              <a:rPr lang="en-IN" dirty="0" smtClean="0"/>
              <a:t>       6		10   	      15	   4</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xmlns="" val="678842129"/>
              </p:ext>
            </p:extLst>
          </p:nvPr>
        </p:nvGraphicFramePr>
        <p:xfrm>
          <a:off x="1043608" y="1628800"/>
          <a:ext cx="6096000" cy="3240360"/>
        </p:xfrm>
        <a:graphic>
          <a:graphicData uri="http://schemas.openxmlformats.org/drawingml/2006/table">
            <a:tbl>
              <a:tblPr firstRow="1" bandRow="1">
                <a:tableStyleId>{18603FDC-E32A-4AB5-989C-0864C3EAD2B8}</a:tableStyleId>
              </a:tblPr>
              <a:tblGrid>
                <a:gridCol w="1524000"/>
                <a:gridCol w="1524000"/>
                <a:gridCol w="1524000"/>
                <a:gridCol w="1524000"/>
              </a:tblGrid>
              <a:tr h="1080120">
                <a:tc>
                  <a:txBody>
                    <a:bodyPr/>
                    <a:lstStyle/>
                    <a:p>
                      <a:pPr algn="ctr"/>
                      <a:r>
                        <a:rPr lang="en-IN" sz="3200" b="1" dirty="0" smtClean="0"/>
                        <a:t>6  </a:t>
                      </a:r>
                      <a:r>
                        <a:rPr lang="en-IN" sz="3200" b="1" baseline="-25000" dirty="0" smtClean="0">
                          <a:solidFill>
                            <a:srgbClr val="FF0000"/>
                          </a:solidFill>
                        </a:rPr>
                        <a:t>4</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4   </a:t>
                      </a:r>
                      <a:r>
                        <a:rPr lang="en-IN" sz="3200" b="1" baseline="-25000" dirty="0" smtClean="0">
                          <a:solidFill>
                            <a:srgbClr val="FF0000"/>
                          </a:solidFill>
                        </a:rPr>
                        <a:t>10</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1</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5</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80120">
                <a:tc>
                  <a:txBody>
                    <a:bodyPr/>
                    <a:lstStyle/>
                    <a:p>
                      <a:pPr algn="ctr"/>
                      <a:r>
                        <a:rPr lang="en-IN" sz="3200" b="1" dirty="0" smtClean="0"/>
                        <a:t>8</a:t>
                      </a:r>
                      <a:r>
                        <a:rPr lang="en-IN" sz="3200" b="1" baseline="-25000" dirty="0" smtClean="0"/>
                        <a:t>   </a:t>
                      </a:r>
                      <a:r>
                        <a:rPr lang="en-IN" sz="3200" b="1" baseline="-25000" dirty="0" smtClean="0">
                          <a:solidFill>
                            <a:srgbClr val="FF0000"/>
                          </a:solidFill>
                        </a:rPr>
                        <a:t>1</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9</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2</a:t>
                      </a:r>
                      <a:r>
                        <a:rPr lang="en-IN" sz="3200" b="1" baseline="-25000" dirty="0" smtClean="0"/>
                        <a:t>    </a:t>
                      </a:r>
                      <a:r>
                        <a:rPr lang="en-IN" sz="3200" b="1" baseline="-25000" dirty="0" smtClean="0">
                          <a:solidFill>
                            <a:srgbClr val="FF0000"/>
                          </a:solidFill>
                        </a:rPr>
                        <a:t>15</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7</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80120">
                <a:tc>
                  <a:txBody>
                    <a:bodyPr/>
                    <a:lstStyle/>
                    <a:p>
                      <a:pPr algn="ctr"/>
                      <a:r>
                        <a:rPr lang="en-IN" sz="3200" b="1" dirty="0" smtClean="0"/>
                        <a:t>4</a:t>
                      </a:r>
                      <a:r>
                        <a:rPr lang="en-IN" sz="3200" b="1" baseline="-25000" dirty="0" smtClean="0"/>
                        <a:t>   </a:t>
                      </a:r>
                      <a:r>
                        <a:rPr lang="en-IN" sz="3200" b="1" baseline="-25000" dirty="0" smtClean="0">
                          <a:solidFill>
                            <a:srgbClr val="FF0000"/>
                          </a:solidFill>
                        </a:rPr>
                        <a:t>1</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3</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6</a:t>
                      </a:r>
                      <a:endParaRPr lang="en-IN"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b="1" dirty="0" smtClean="0"/>
                        <a:t>2</a:t>
                      </a:r>
                      <a:r>
                        <a:rPr lang="en-IN" sz="3200" b="1" baseline="-25000" dirty="0" smtClean="0"/>
                        <a:t>   </a:t>
                      </a:r>
                      <a:r>
                        <a:rPr lang="en-IN" sz="3200" b="1" baseline="-25000" dirty="0" smtClean="0">
                          <a:solidFill>
                            <a:srgbClr val="FF0000"/>
                          </a:solidFill>
                        </a:rPr>
                        <a:t>4</a:t>
                      </a:r>
                      <a:endParaRPr lang="en-IN" sz="32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2379882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017779" cy="5544616"/>
          </a:xfrm>
        </p:spPr>
        <p:txBody>
          <a:bodyPr/>
          <a:lstStyle/>
          <a:p>
            <a:r>
              <a:rPr lang="en-IN" dirty="0" smtClean="0"/>
              <a:t>Step-7</a:t>
            </a:r>
          </a:p>
          <a:p>
            <a:pPr algn="ctr"/>
            <a:endParaRPr lang="en-IN" dirty="0"/>
          </a:p>
          <a:p>
            <a:pPr algn="ctr"/>
            <a:r>
              <a:rPr lang="en-IN" dirty="0" smtClean="0"/>
              <a:t>Z=2</a:t>
            </a:r>
            <a:r>
              <a:rPr lang="en-IN" dirty="0" smtClean="0">
                <a:solidFill>
                  <a:srgbClr val="C00000"/>
                </a:solidFill>
              </a:rPr>
              <a:t>*15</a:t>
            </a:r>
            <a:r>
              <a:rPr lang="en-IN" dirty="0" smtClean="0"/>
              <a:t>+2</a:t>
            </a:r>
            <a:r>
              <a:rPr lang="en-IN" dirty="0" smtClean="0">
                <a:solidFill>
                  <a:srgbClr val="C00000"/>
                </a:solidFill>
              </a:rPr>
              <a:t>*4</a:t>
            </a:r>
            <a:r>
              <a:rPr lang="en-IN" dirty="0" smtClean="0"/>
              <a:t>+4</a:t>
            </a:r>
            <a:r>
              <a:rPr lang="en-IN" dirty="0" smtClean="0">
                <a:solidFill>
                  <a:srgbClr val="C00000"/>
                </a:solidFill>
              </a:rPr>
              <a:t>*1</a:t>
            </a:r>
            <a:r>
              <a:rPr lang="en-IN" dirty="0" smtClean="0"/>
              <a:t>+4</a:t>
            </a:r>
            <a:r>
              <a:rPr lang="en-IN" dirty="0" smtClean="0">
                <a:solidFill>
                  <a:srgbClr val="C00000"/>
                </a:solidFill>
              </a:rPr>
              <a:t>*10</a:t>
            </a:r>
            <a:r>
              <a:rPr lang="en-IN" dirty="0" smtClean="0"/>
              <a:t>+6</a:t>
            </a:r>
            <a:r>
              <a:rPr lang="en-IN" dirty="0" smtClean="0">
                <a:solidFill>
                  <a:srgbClr val="C00000"/>
                </a:solidFill>
              </a:rPr>
              <a:t>*4</a:t>
            </a:r>
            <a:r>
              <a:rPr lang="en-IN" dirty="0" smtClean="0"/>
              <a:t>+8</a:t>
            </a:r>
            <a:r>
              <a:rPr lang="en-IN" dirty="0" smtClean="0">
                <a:solidFill>
                  <a:srgbClr val="C00000"/>
                </a:solidFill>
              </a:rPr>
              <a:t>*1</a:t>
            </a:r>
            <a:endParaRPr lang="en-IN" dirty="0">
              <a:solidFill>
                <a:srgbClr val="C00000"/>
              </a:solidFill>
            </a:endParaRPr>
          </a:p>
          <a:p>
            <a:pPr algn="ctr"/>
            <a:r>
              <a:rPr lang="en-IN" dirty="0" smtClean="0"/>
              <a:t>Z=114</a:t>
            </a:r>
            <a:endParaRPr lang="en-IN" dirty="0"/>
          </a:p>
          <a:p>
            <a:r>
              <a:rPr lang="en-IN" dirty="0"/>
              <a:t>   The total cost of transportation is </a:t>
            </a:r>
            <a:r>
              <a:rPr lang="en-IN" dirty="0" smtClean="0">
                <a:solidFill>
                  <a:srgbClr val="FF0000"/>
                </a:solidFill>
              </a:rPr>
              <a:t>114 </a:t>
            </a:r>
            <a:r>
              <a:rPr lang="en-IN" dirty="0" err="1"/>
              <a:t>Rs</a:t>
            </a:r>
            <a:r>
              <a:rPr lang="en-IN" dirty="0"/>
              <a:t>.</a:t>
            </a:r>
          </a:p>
          <a:p>
            <a:pPr algn="ctr"/>
            <a:endParaRPr lang="en-IN" dirty="0"/>
          </a:p>
          <a:p>
            <a:pPr algn="ctr"/>
            <a:endParaRPr lang="en-IN" dirty="0"/>
          </a:p>
        </p:txBody>
      </p:sp>
    </p:spTree>
    <p:extLst>
      <p:ext uri="{BB962C8B-B14F-4D97-AF65-F5344CB8AC3E}">
        <p14:creationId xmlns:p14="http://schemas.microsoft.com/office/powerpoint/2010/main" xmlns="" val="302303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8640"/>
            <a:ext cx="8064896" cy="6669360"/>
          </a:xfrm>
        </p:spPr>
        <p:txBody>
          <a:bodyPr>
            <a:normAutofit/>
          </a:bodyPr>
          <a:lstStyle/>
          <a:p>
            <a:pPr algn="just"/>
            <a:r>
              <a:rPr lang="en-US" sz="2800" b="0" dirty="0" smtClean="0"/>
              <a:t>    </a:t>
            </a:r>
            <a:r>
              <a:rPr lang="en-US" sz="2800" b="0" dirty="0"/>
              <a:t>This procedure has to be repeated for columns whereby the cell with the minimum transportation cost as well as the cell with the next to minimum transportation </a:t>
            </a:r>
            <a:r>
              <a:rPr lang="en-US" sz="2800" b="0" dirty="0" smtClean="0"/>
              <a:t>cost have </a:t>
            </a:r>
            <a:r>
              <a:rPr lang="en-US" sz="2800" b="0" dirty="0"/>
              <a:t>to be identified in each column and their difference determined so that it can be written against the corresponding column</a:t>
            </a:r>
            <a:r>
              <a:rPr lang="en-US" sz="2800" b="0" dirty="0" smtClean="0"/>
              <a:t>.</a:t>
            </a:r>
          </a:p>
          <a:p>
            <a:pPr algn="just"/>
            <a:r>
              <a:rPr lang="en-US" sz="2800" b="0" dirty="0" smtClean="0"/>
              <a:t>(ii) After </a:t>
            </a:r>
            <a:r>
              <a:rPr lang="en-US" sz="2800" b="0" dirty="0"/>
              <a:t>this, the next step is to determine the maximum difference so that in case it is located on the side of the table, maximum allotment is granted to the cell with the minimum cost of transportation in that particular column. In case the corresponding differences for two or more rows/columns are termed as being equal, the row on the very upper part of the table and the far left column should be </a:t>
            </a:r>
            <a:r>
              <a:rPr lang="en-US" sz="2800" b="0" dirty="0" smtClean="0"/>
              <a:t>selected.</a:t>
            </a:r>
            <a:endParaRPr lang="en-IN" sz="2800" b="0" dirty="0"/>
          </a:p>
          <a:p>
            <a:pPr algn="just"/>
            <a:endParaRPr lang="en-IN" sz="2800" b="0" dirty="0"/>
          </a:p>
        </p:txBody>
      </p:sp>
    </p:spTree>
    <p:extLst>
      <p:ext uri="{BB962C8B-B14F-4D97-AF65-F5344CB8AC3E}">
        <p14:creationId xmlns:p14="http://schemas.microsoft.com/office/powerpoint/2010/main" xmlns="" val="3139840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33" y="188640"/>
            <a:ext cx="8784976" cy="657379"/>
          </a:xfrm>
        </p:spPr>
        <p:txBody>
          <a:bodyPr/>
          <a:lstStyle/>
          <a:p>
            <a:r>
              <a:rPr lang="en-IN" dirty="0"/>
              <a:t>Topic </a:t>
            </a:r>
            <a:r>
              <a:rPr lang="en-IN" dirty="0" smtClean="0"/>
              <a:t>2.8 </a:t>
            </a:r>
            <a:r>
              <a:rPr lang="en-IN" dirty="0">
                <a:sym typeface="Wingdings" pitchFamily="2" charset="2"/>
              </a:rPr>
              <a:t> </a:t>
            </a:r>
            <a:r>
              <a:rPr lang="en-IN" dirty="0" smtClean="0"/>
              <a:t>Example</a:t>
            </a:r>
            <a:endParaRPr lang="en-IN" dirty="0"/>
          </a:p>
        </p:txBody>
      </p:sp>
      <p:sp>
        <p:nvSpPr>
          <p:cNvPr id="3" name="Content Placeholder 2"/>
          <p:cNvSpPr>
            <a:spLocks noGrp="1"/>
          </p:cNvSpPr>
          <p:nvPr>
            <p:ph idx="1"/>
          </p:nvPr>
        </p:nvSpPr>
        <p:spPr>
          <a:xfrm>
            <a:off x="179512" y="1772816"/>
            <a:ext cx="8784976" cy="4104456"/>
          </a:xfrm>
        </p:spPr>
        <p:txBody>
          <a:bodyPr/>
          <a:lstStyle/>
          <a:p>
            <a:pPr algn="just"/>
            <a:r>
              <a:rPr lang="en-IN" dirty="0" smtClean="0"/>
              <a:t>Question- Determine the transportation cost for the following matrix  by using north-west corner method</a:t>
            </a:r>
          </a:p>
          <a:p>
            <a:pPr algn="just"/>
            <a:r>
              <a:rPr lang="en-IN" sz="2400" dirty="0" smtClean="0"/>
              <a:t>                         D</a:t>
            </a:r>
            <a:r>
              <a:rPr lang="en-IN" sz="2400" baseline="-25000" dirty="0" smtClean="0"/>
              <a:t>1</a:t>
            </a:r>
            <a:r>
              <a:rPr lang="en-IN" sz="2400" dirty="0" smtClean="0"/>
              <a:t>             D</a:t>
            </a:r>
            <a:r>
              <a:rPr lang="en-IN" sz="2400" baseline="-25000" dirty="0" smtClean="0"/>
              <a:t>2</a:t>
            </a:r>
            <a:r>
              <a:rPr lang="en-IN" sz="2400" dirty="0" smtClean="0"/>
              <a:t>                 D</a:t>
            </a:r>
            <a:r>
              <a:rPr lang="en-IN" sz="2400" baseline="-25000" dirty="0" smtClean="0"/>
              <a:t>3</a:t>
            </a:r>
            <a:r>
              <a:rPr lang="en-IN" sz="2400" dirty="0" smtClean="0"/>
              <a:t>                D</a:t>
            </a:r>
            <a:r>
              <a:rPr lang="en-IN" sz="2400" baseline="-25000" dirty="0" smtClean="0"/>
              <a:t>4</a:t>
            </a:r>
            <a:r>
              <a:rPr lang="en-IN" sz="2400" dirty="0" smtClean="0"/>
              <a:t>             </a:t>
            </a:r>
            <a:r>
              <a:rPr lang="en-IN" sz="2400" dirty="0" err="1" smtClean="0"/>
              <a:t>a</a:t>
            </a:r>
            <a:r>
              <a:rPr lang="en-IN" sz="2400" baseline="-25000" dirty="0" err="1" smtClean="0"/>
              <a:t>i</a:t>
            </a:r>
            <a:endParaRPr lang="en-IN" sz="2400" baseline="-25000" dirty="0" smtClean="0"/>
          </a:p>
          <a:p>
            <a:pPr algn="just"/>
            <a:r>
              <a:rPr lang="en-IN" sz="2400" baseline="-25000" dirty="0"/>
              <a:t> </a:t>
            </a:r>
            <a:r>
              <a:rPr lang="en-IN" sz="2400" dirty="0" smtClean="0"/>
              <a:t>           O</a:t>
            </a:r>
            <a:r>
              <a:rPr lang="en-IN" sz="2400" baseline="-25000" dirty="0" smtClean="0"/>
              <a:t>1							</a:t>
            </a:r>
            <a:r>
              <a:rPr lang="en-IN" sz="2400" dirty="0" smtClean="0"/>
              <a:t>    14</a:t>
            </a:r>
          </a:p>
          <a:p>
            <a:pPr algn="just"/>
            <a:r>
              <a:rPr lang="en-IN" sz="2400" dirty="0"/>
              <a:t> </a:t>
            </a:r>
            <a:r>
              <a:rPr lang="en-IN" sz="2400" dirty="0" smtClean="0"/>
              <a:t>           O</a:t>
            </a:r>
            <a:r>
              <a:rPr lang="en-IN" sz="2400" baseline="-25000" dirty="0" smtClean="0"/>
              <a:t>2							</a:t>
            </a:r>
            <a:r>
              <a:rPr lang="en-IN" sz="2400" dirty="0" smtClean="0"/>
              <a:t>    16</a:t>
            </a:r>
          </a:p>
          <a:p>
            <a:pPr algn="just"/>
            <a:r>
              <a:rPr lang="en-IN" sz="2400" dirty="0"/>
              <a:t> </a:t>
            </a:r>
            <a:r>
              <a:rPr lang="en-IN" sz="2400" dirty="0" smtClean="0"/>
              <a:t>           0</a:t>
            </a:r>
            <a:r>
              <a:rPr lang="en-IN" sz="2400" baseline="-25000" dirty="0" smtClean="0"/>
              <a:t>3							</a:t>
            </a:r>
            <a:r>
              <a:rPr lang="en-IN" sz="2400" dirty="0" smtClean="0"/>
              <a:t>     5</a:t>
            </a:r>
          </a:p>
          <a:p>
            <a:pPr algn="just"/>
            <a:r>
              <a:rPr lang="en-IN" sz="2400" dirty="0"/>
              <a:t> </a:t>
            </a:r>
            <a:r>
              <a:rPr lang="en-IN" sz="2400" dirty="0" smtClean="0"/>
              <a:t>            </a:t>
            </a:r>
            <a:r>
              <a:rPr lang="en-IN" sz="2400" dirty="0" err="1" smtClean="0"/>
              <a:t>b</a:t>
            </a:r>
            <a:r>
              <a:rPr lang="en-IN" sz="2400" baseline="-25000" dirty="0" err="1" smtClean="0"/>
              <a:t>j</a:t>
            </a:r>
            <a:r>
              <a:rPr lang="en-IN" sz="2400" dirty="0" smtClean="0"/>
              <a:t>          6                    10              15               4</a:t>
            </a:r>
          </a:p>
        </p:txBody>
      </p:sp>
      <p:sp>
        <p:nvSpPr>
          <p:cNvPr id="4" name="Text Placeholder 3"/>
          <p:cNvSpPr>
            <a:spLocks noGrp="1"/>
          </p:cNvSpPr>
          <p:nvPr>
            <p:ph type="body" sz="half" idx="2"/>
          </p:nvPr>
        </p:nvSpPr>
        <p:spPr>
          <a:xfrm>
            <a:off x="1259632" y="1052736"/>
            <a:ext cx="5794760" cy="623314"/>
          </a:xfrm>
        </p:spPr>
        <p:txBody>
          <a:bodyPr>
            <a:normAutofit/>
          </a:bodyPr>
          <a:lstStyle/>
          <a:p>
            <a:pPr algn="ctr"/>
            <a:r>
              <a:rPr lang="en-IN" sz="2400" dirty="0" smtClean="0"/>
              <a:t>NORTH-WEST CORNER METHOD</a:t>
            </a:r>
            <a:endParaRPr lang="en-IN" sz="2400" dirty="0"/>
          </a:p>
        </p:txBody>
      </p:sp>
      <p:graphicFrame>
        <p:nvGraphicFramePr>
          <p:cNvPr id="6" name="Table 5"/>
          <p:cNvGraphicFramePr>
            <a:graphicFrameLocks noGrp="1"/>
          </p:cNvGraphicFramePr>
          <p:nvPr>
            <p:extLst>
              <p:ext uri="{D42A27DB-BD31-4B8C-83A1-F6EECF244321}">
                <p14:modId xmlns:p14="http://schemas.microsoft.com/office/powerpoint/2010/main" xmlns="" val="1444519094"/>
              </p:ext>
            </p:extLst>
          </p:nvPr>
        </p:nvGraphicFramePr>
        <p:xfrm>
          <a:off x="1619672" y="4005064"/>
          <a:ext cx="6096000" cy="1112520"/>
        </p:xfrm>
        <a:graphic>
          <a:graphicData uri="http://schemas.openxmlformats.org/drawingml/2006/table">
            <a:tbl>
              <a:tblPr firstRow="1" bandRow="1">
                <a:tableStyleId>{18603FDC-E32A-4AB5-989C-0864C3EAD2B8}</a:tableStyleId>
              </a:tblPr>
              <a:tblGrid>
                <a:gridCol w="1524000"/>
                <a:gridCol w="1524000"/>
                <a:gridCol w="1524000"/>
                <a:gridCol w="1524000"/>
              </a:tblGrid>
              <a:tr h="370840">
                <a:tc>
                  <a:txBody>
                    <a:bodyPr/>
                    <a:lstStyle/>
                    <a:p>
                      <a:pPr algn="ctr"/>
                      <a:r>
                        <a:rPr lang="en-IN" dirty="0" smtClean="0"/>
                        <a:t>6</a:t>
                      </a:r>
                      <a:endParaRPr lang="en-IN"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dirty="0" smtClean="0"/>
                        <a:t>4</a:t>
                      </a:r>
                      <a:endParaRPr lang="en-IN"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dirty="0" smtClean="0"/>
                        <a:t>1</a:t>
                      </a:r>
                      <a:endParaRPr lang="en-IN"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dirty="0" smtClean="0"/>
                        <a:t>5</a:t>
                      </a:r>
                      <a:endParaRPr lang="en-IN"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370840">
                <a:tc>
                  <a:txBody>
                    <a:bodyPr/>
                    <a:lstStyle/>
                    <a:p>
                      <a:pPr algn="ctr"/>
                      <a:r>
                        <a:rPr lang="en-IN" dirty="0" smtClean="0"/>
                        <a:t>8</a:t>
                      </a:r>
                      <a:endParaRPr lang="en-IN"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dirty="0" smtClean="0"/>
                        <a:t>9</a:t>
                      </a:r>
                      <a:endParaRPr lang="en-IN"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dirty="0" smtClean="0"/>
                        <a:t>2</a:t>
                      </a:r>
                      <a:endParaRPr lang="en-IN"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dirty="0" smtClean="0"/>
                        <a:t>7</a:t>
                      </a:r>
                      <a:endParaRPr lang="en-IN"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370840">
                <a:tc>
                  <a:txBody>
                    <a:bodyPr/>
                    <a:lstStyle/>
                    <a:p>
                      <a:pPr algn="ctr"/>
                      <a:r>
                        <a:rPr lang="en-IN" dirty="0" smtClean="0"/>
                        <a:t>4</a:t>
                      </a:r>
                      <a:endParaRPr lang="en-IN"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dirty="0" smtClean="0"/>
                        <a:t>3</a:t>
                      </a:r>
                      <a:endParaRPr lang="en-IN"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dirty="0" smtClean="0"/>
                        <a:t>6</a:t>
                      </a:r>
                      <a:endParaRPr lang="en-IN"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dirty="0" smtClean="0"/>
                        <a:t>2</a:t>
                      </a:r>
                      <a:endParaRPr lang="en-IN"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599762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424936" cy="6120680"/>
          </a:xfrm>
        </p:spPr>
        <p:txBody>
          <a:bodyPr/>
          <a:lstStyle/>
          <a:p>
            <a:r>
              <a:rPr lang="en-IN" dirty="0" smtClean="0"/>
              <a:t>Step-1  </a:t>
            </a:r>
          </a:p>
          <a:p>
            <a:r>
              <a:rPr lang="en-IN" dirty="0" smtClean="0"/>
              <a:t>		   D</a:t>
            </a:r>
            <a:r>
              <a:rPr lang="en-IN" baseline="-25000" dirty="0" smtClean="0"/>
              <a:t>1</a:t>
            </a:r>
            <a:r>
              <a:rPr lang="en-IN" dirty="0" smtClean="0"/>
              <a:t>            D</a:t>
            </a:r>
            <a:r>
              <a:rPr lang="en-IN" baseline="-25000" dirty="0" smtClean="0"/>
              <a:t>2</a:t>
            </a:r>
            <a:r>
              <a:rPr lang="en-IN" dirty="0" smtClean="0"/>
              <a:t>            D</a:t>
            </a:r>
            <a:r>
              <a:rPr lang="en-IN" baseline="-25000" dirty="0" smtClean="0"/>
              <a:t>3</a:t>
            </a:r>
            <a:r>
              <a:rPr lang="en-IN" dirty="0" smtClean="0"/>
              <a:t>          D</a:t>
            </a:r>
            <a:r>
              <a:rPr lang="en-IN" baseline="-25000" dirty="0" smtClean="0"/>
              <a:t>4</a:t>
            </a:r>
            <a:r>
              <a:rPr lang="en-IN" dirty="0" smtClean="0"/>
              <a:t>          </a:t>
            </a:r>
            <a:r>
              <a:rPr lang="en-IN" dirty="0" err="1" smtClean="0"/>
              <a:t>a</a:t>
            </a:r>
            <a:r>
              <a:rPr lang="en-IN" baseline="-25000" dirty="0" err="1" smtClean="0"/>
              <a:t>i</a:t>
            </a:r>
            <a:r>
              <a:rPr lang="en-IN" baseline="-25000" dirty="0" smtClean="0"/>
              <a:t>	</a:t>
            </a:r>
          </a:p>
          <a:p>
            <a:r>
              <a:rPr lang="en-IN" baseline="-25000" dirty="0"/>
              <a:t> </a:t>
            </a:r>
            <a:r>
              <a:rPr lang="en-IN" dirty="0" smtClean="0"/>
              <a:t>   O</a:t>
            </a:r>
            <a:r>
              <a:rPr lang="en-IN" baseline="-25000" dirty="0" smtClean="0"/>
              <a:t>1								</a:t>
            </a:r>
            <a:r>
              <a:rPr lang="en-IN" dirty="0" smtClean="0"/>
              <a:t>14-</a:t>
            </a:r>
            <a:r>
              <a:rPr lang="en-IN" dirty="0" smtClean="0">
                <a:solidFill>
                  <a:schemeClr val="accent2">
                    <a:lumMod val="75000"/>
                  </a:schemeClr>
                </a:solidFill>
              </a:rPr>
              <a:t>6</a:t>
            </a:r>
          </a:p>
          <a:p>
            <a:r>
              <a:rPr lang="en-IN" dirty="0">
                <a:solidFill>
                  <a:schemeClr val="accent2">
                    <a:lumMod val="75000"/>
                  </a:schemeClr>
                </a:solidFill>
              </a:rPr>
              <a:t> </a:t>
            </a:r>
            <a:r>
              <a:rPr lang="en-IN" dirty="0" smtClean="0">
                <a:solidFill>
                  <a:schemeClr val="accent2">
                    <a:lumMod val="75000"/>
                  </a:schemeClr>
                </a:solidFill>
              </a:rPr>
              <a:t>    									</a:t>
            </a:r>
          </a:p>
          <a:p>
            <a:r>
              <a:rPr lang="en-IN" dirty="0">
                <a:solidFill>
                  <a:schemeClr val="accent2">
                    <a:lumMod val="75000"/>
                  </a:schemeClr>
                </a:solidFill>
              </a:rPr>
              <a:t> </a:t>
            </a:r>
            <a:r>
              <a:rPr lang="en-IN" dirty="0" smtClean="0">
                <a:solidFill>
                  <a:schemeClr val="accent2">
                    <a:lumMod val="75000"/>
                  </a:schemeClr>
                </a:solidFill>
              </a:rPr>
              <a:t>   </a:t>
            </a:r>
            <a:r>
              <a:rPr lang="en-IN" dirty="0" smtClean="0"/>
              <a:t>O</a:t>
            </a:r>
            <a:r>
              <a:rPr lang="en-IN" baseline="-25000" dirty="0" smtClean="0"/>
              <a:t>2								</a:t>
            </a:r>
            <a:r>
              <a:rPr lang="en-IN" dirty="0" smtClean="0"/>
              <a:t>16</a:t>
            </a:r>
          </a:p>
          <a:p>
            <a:r>
              <a:rPr lang="en-IN" dirty="0"/>
              <a:t>	</a:t>
            </a:r>
            <a:r>
              <a:rPr lang="en-IN" dirty="0" smtClean="0"/>
              <a:t>									</a:t>
            </a:r>
          </a:p>
          <a:p>
            <a:r>
              <a:rPr lang="en-IN" dirty="0"/>
              <a:t> </a:t>
            </a:r>
            <a:r>
              <a:rPr lang="en-IN" dirty="0" smtClean="0"/>
              <a:t>   O</a:t>
            </a:r>
            <a:r>
              <a:rPr lang="en-IN" baseline="-25000" dirty="0" smtClean="0"/>
              <a:t>3								</a:t>
            </a:r>
            <a:r>
              <a:rPr lang="en-IN" dirty="0" smtClean="0"/>
              <a:t>5</a:t>
            </a:r>
            <a:r>
              <a:rPr lang="en-IN" baseline="-25000" dirty="0"/>
              <a:t>	</a:t>
            </a:r>
            <a:r>
              <a:rPr lang="en-IN" baseline="-25000" dirty="0" smtClean="0"/>
              <a:t>									</a:t>
            </a:r>
          </a:p>
          <a:p>
            <a:r>
              <a:rPr lang="en-IN" baseline="-25000" dirty="0"/>
              <a:t> </a:t>
            </a:r>
            <a:r>
              <a:rPr lang="en-IN" dirty="0" smtClean="0"/>
              <a:t>    </a:t>
            </a:r>
            <a:r>
              <a:rPr lang="en-IN" dirty="0" err="1" smtClean="0"/>
              <a:t>b</a:t>
            </a:r>
            <a:r>
              <a:rPr lang="en-IN" baseline="-25000" dirty="0" err="1" smtClean="0"/>
              <a:t>j</a:t>
            </a:r>
            <a:r>
              <a:rPr lang="en-IN" dirty="0" smtClean="0"/>
              <a:t>       6            10            15          4</a:t>
            </a:r>
          </a:p>
        </p:txBody>
      </p:sp>
      <p:graphicFrame>
        <p:nvGraphicFramePr>
          <p:cNvPr id="5" name="Table 4"/>
          <p:cNvGraphicFramePr>
            <a:graphicFrameLocks noGrp="1"/>
          </p:cNvGraphicFramePr>
          <p:nvPr>
            <p:extLst>
              <p:ext uri="{D42A27DB-BD31-4B8C-83A1-F6EECF244321}">
                <p14:modId xmlns:p14="http://schemas.microsoft.com/office/powerpoint/2010/main" xmlns="" val="948607691"/>
              </p:ext>
            </p:extLst>
          </p:nvPr>
        </p:nvGraphicFramePr>
        <p:xfrm>
          <a:off x="1403648" y="1628800"/>
          <a:ext cx="6096000" cy="2987014"/>
        </p:xfrm>
        <a:graphic>
          <a:graphicData uri="http://schemas.openxmlformats.org/drawingml/2006/table">
            <a:tbl>
              <a:tblPr firstRow="1" bandRow="1">
                <a:tableStyleId>{18603FDC-E32A-4AB5-989C-0864C3EAD2B8}</a:tableStyleId>
              </a:tblPr>
              <a:tblGrid>
                <a:gridCol w="1524000"/>
                <a:gridCol w="1524000"/>
                <a:gridCol w="1524000"/>
                <a:gridCol w="1524000"/>
              </a:tblGrid>
              <a:tr h="960107">
                <a:tc>
                  <a:txBody>
                    <a:bodyPr/>
                    <a:lstStyle/>
                    <a:p>
                      <a:pPr algn="ctr"/>
                      <a:r>
                        <a:rPr lang="en-IN" sz="3200" dirty="0" smtClean="0"/>
                        <a:t>6 </a:t>
                      </a:r>
                    </a:p>
                    <a:p>
                      <a:pPr algn="ctr"/>
                      <a:r>
                        <a:rPr lang="en-IN" sz="3200" dirty="0" smtClean="0"/>
                        <a:t>     </a:t>
                      </a:r>
                      <a:r>
                        <a:rPr lang="en-IN" sz="3200" baseline="-25000" dirty="0" smtClean="0"/>
                        <a:t> </a:t>
                      </a:r>
                      <a:r>
                        <a:rPr lang="en-IN" sz="3200" baseline="0" dirty="0" smtClean="0"/>
                        <a:t>    </a:t>
                      </a:r>
                      <a:r>
                        <a:rPr lang="en-IN" sz="3200" baseline="-25000" dirty="0" smtClean="0">
                          <a:solidFill>
                            <a:srgbClr val="C00000"/>
                          </a:solidFill>
                        </a:rPr>
                        <a:t>6</a:t>
                      </a:r>
                      <a:endParaRPr lang="en-IN" sz="3200" dirty="0">
                        <a:solidFill>
                          <a:srgbClr val="C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IN" sz="3200" dirty="0" smtClean="0"/>
                        <a:t>4</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1</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5</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960107">
                <a:tc>
                  <a:txBody>
                    <a:bodyPr/>
                    <a:lstStyle/>
                    <a:p>
                      <a:pPr algn="ctr"/>
                      <a:r>
                        <a:rPr lang="en-IN" sz="3200" baseline="0" dirty="0" smtClean="0"/>
                        <a:t>8</a:t>
                      </a:r>
                      <a:endParaRPr lang="en-IN" sz="3200" baseline="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9</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2</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7</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960107">
                <a:tc>
                  <a:txBody>
                    <a:bodyPr/>
                    <a:lstStyle/>
                    <a:p>
                      <a:pPr algn="ctr"/>
                      <a:r>
                        <a:rPr lang="en-IN" sz="3200" baseline="0" dirty="0" smtClean="0"/>
                        <a:t>4</a:t>
                      </a:r>
                      <a:endParaRPr lang="en-IN" sz="3200" baseline="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3</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6</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2</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190290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568952" cy="5976664"/>
          </a:xfrm>
        </p:spPr>
        <p:txBody>
          <a:bodyPr/>
          <a:lstStyle/>
          <a:p>
            <a:r>
              <a:rPr lang="en-IN" dirty="0" smtClean="0"/>
              <a:t>Step-2</a:t>
            </a:r>
          </a:p>
          <a:p>
            <a:r>
              <a:rPr lang="en-IN" dirty="0"/>
              <a:t>  </a:t>
            </a:r>
            <a:r>
              <a:rPr lang="en-IN" dirty="0" smtClean="0"/>
              <a:t>              D</a:t>
            </a:r>
            <a:r>
              <a:rPr lang="en-IN" baseline="-25000" dirty="0" smtClean="0"/>
              <a:t>2</a:t>
            </a:r>
            <a:r>
              <a:rPr lang="en-IN" dirty="0" smtClean="0"/>
              <a:t> 		 D</a:t>
            </a:r>
            <a:r>
              <a:rPr lang="en-IN" baseline="-25000" dirty="0" smtClean="0"/>
              <a:t>3</a:t>
            </a:r>
            <a:r>
              <a:rPr lang="en-IN" dirty="0" smtClean="0"/>
              <a:t>                D</a:t>
            </a:r>
            <a:r>
              <a:rPr lang="en-IN" baseline="-25000" dirty="0" smtClean="0"/>
              <a:t>4		</a:t>
            </a:r>
            <a:r>
              <a:rPr lang="en-IN" dirty="0" smtClean="0"/>
              <a:t>    </a:t>
            </a:r>
            <a:r>
              <a:rPr lang="en-IN" dirty="0" err="1" smtClean="0"/>
              <a:t>a</a:t>
            </a:r>
            <a:r>
              <a:rPr lang="en-IN" baseline="-25000" dirty="0" err="1" smtClean="0"/>
              <a:t>i</a:t>
            </a:r>
            <a:endParaRPr lang="en-IN" baseline="-25000" dirty="0" smtClean="0"/>
          </a:p>
          <a:p>
            <a:r>
              <a:rPr lang="en-IN" dirty="0" smtClean="0"/>
              <a:t>        O</a:t>
            </a:r>
            <a:r>
              <a:rPr lang="en-IN" baseline="-25000" dirty="0" smtClean="0"/>
              <a:t>1							</a:t>
            </a:r>
            <a:r>
              <a:rPr lang="en-IN" dirty="0" smtClean="0"/>
              <a:t>    8</a:t>
            </a:r>
          </a:p>
          <a:p>
            <a:r>
              <a:rPr lang="en-IN" dirty="0"/>
              <a:t> </a:t>
            </a:r>
            <a:r>
              <a:rPr lang="en-IN" dirty="0" smtClean="0"/>
              <a:t>       O</a:t>
            </a:r>
            <a:r>
              <a:rPr lang="en-IN" baseline="-25000" dirty="0" smtClean="0"/>
              <a:t>2							</a:t>
            </a:r>
            <a:r>
              <a:rPr lang="en-IN" dirty="0" smtClean="0"/>
              <a:t>    16</a:t>
            </a:r>
          </a:p>
          <a:p>
            <a:r>
              <a:rPr lang="en-IN" dirty="0"/>
              <a:t> </a:t>
            </a:r>
            <a:r>
              <a:rPr lang="en-IN" dirty="0" smtClean="0"/>
              <a:t>       0</a:t>
            </a:r>
            <a:r>
              <a:rPr lang="en-IN" baseline="-25000" dirty="0" smtClean="0"/>
              <a:t>3	</a:t>
            </a:r>
            <a:r>
              <a:rPr lang="en-IN" dirty="0" smtClean="0"/>
              <a:t>						    5</a:t>
            </a:r>
          </a:p>
          <a:p>
            <a:r>
              <a:rPr lang="en-IN" dirty="0"/>
              <a:t> </a:t>
            </a:r>
            <a:r>
              <a:rPr lang="en-IN" dirty="0" smtClean="0"/>
              <a:t>			             						</a:t>
            </a:r>
          </a:p>
          <a:p>
            <a:r>
              <a:rPr lang="en-IN" dirty="0" smtClean="0"/>
              <a:t>         </a:t>
            </a:r>
            <a:r>
              <a:rPr lang="en-IN" dirty="0" err="1" smtClean="0"/>
              <a:t>b</a:t>
            </a:r>
            <a:r>
              <a:rPr lang="en-IN" baseline="-25000" dirty="0" err="1" smtClean="0"/>
              <a:t>j</a:t>
            </a:r>
            <a:r>
              <a:rPr lang="en-IN" dirty="0" smtClean="0"/>
              <a:t>     10-</a:t>
            </a:r>
            <a:r>
              <a:rPr lang="en-IN" dirty="0">
                <a:solidFill>
                  <a:schemeClr val="accent2">
                    <a:lumMod val="75000"/>
                  </a:schemeClr>
                </a:solidFill>
              </a:rPr>
              <a:t>8</a:t>
            </a:r>
            <a:r>
              <a:rPr lang="en-IN" dirty="0" smtClean="0"/>
              <a:t>              15                 4</a:t>
            </a:r>
          </a:p>
          <a:p>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xmlns="" val="1161444525"/>
              </p:ext>
            </p:extLst>
          </p:nvPr>
        </p:nvGraphicFramePr>
        <p:xfrm>
          <a:off x="1691680" y="1700808"/>
          <a:ext cx="6096000" cy="1944217"/>
        </p:xfrm>
        <a:graphic>
          <a:graphicData uri="http://schemas.openxmlformats.org/drawingml/2006/table">
            <a:tbl>
              <a:tblPr firstRow="1" bandRow="1">
                <a:tableStyleId>{18603FDC-E32A-4AB5-989C-0864C3EAD2B8}</a:tableStyleId>
              </a:tblPr>
              <a:tblGrid>
                <a:gridCol w="2032000"/>
                <a:gridCol w="2032000"/>
                <a:gridCol w="2032000"/>
              </a:tblGrid>
              <a:tr h="637555">
                <a:tc>
                  <a:txBody>
                    <a:bodyPr/>
                    <a:lstStyle/>
                    <a:p>
                      <a:pPr algn="ctr"/>
                      <a:r>
                        <a:rPr lang="en-IN" sz="3200" baseline="0" dirty="0" smtClean="0"/>
                        <a:t>       4 </a:t>
                      </a:r>
                      <a:r>
                        <a:rPr lang="en-IN" sz="3200" baseline="-25000" dirty="0" smtClean="0"/>
                        <a:t> </a:t>
                      </a:r>
                      <a:r>
                        <a:rPr lang="en-IN" sz="3200" baseline="0" dirty="0" smtClean="0"/>
                        <a:t>  </a:t>
                      </a:r>
                      <a:r>
                        <a:rPr lang="en-IN" sz="3200" baseline="-25000" dirty="0" smtClean="0">
                          <a:solidFill>
                            <a:srgbClr val="C00000"/>
                          </a:solidFill>
                        </a:rPr>
                        <a:t>8</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1</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IN" sz="3200" dirty="0" smtClean="0"/>
                        <a:t>5</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653331">
                <a:tc>
                  <a:txBody>
                    <a:bodyPr/>
                    <a:lstStyle/>
                    <a:p>
                      <a:pPr algn="ctr"/>
                      <a:r>
                        <a:rPr lang="en-IN" sz="3200" dirty="0" smtClean="0"/>
                        <a:t>9</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2</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7</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653331">
                <a:tc>
                  <a:txBody>
                    <a:bodyPr/>
                    <a:lstStyle/>
                    <a:p>
                      <a:pPr algn="ctr"/>
                      <a:r>
                        <a:rPr lang="en-IN" sz="3200" dirty="0" smtClean="0"/>
                        <a:t>3</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6</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2</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213067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8352928" cy="6120680"/>
          </a:xfrm>
        </p:spPr>
        <p:txBody>
          <a:bodyPr/>
          <a:lstStyle/>
          <a:p>
            <a:r>
              <a:rPr lang="en-IN" dirty="0" smtClean="0"/>
              <a:t>Step-3</a:t>
            </a:r>
          </a:p>
          <a:p>
            <a:r>
              <a:rPr lang="en-IN" dirty="0" smtClean="0"/>
              <a:t>            D</a:t>
            </a:r>
            <a:r>
              <a:rPr lang="en-IN" baseline="-25000" dirty="0" smtClean="0"/>
              <a:t>2</a:t>
            </a:r>
            <a:r>
              <a:rPr lang="en-IN" dirty="0" smtClean="0"/>
              <a:t>   		D</a:t>
            </a:r>
            <a:r>
              <a:rPr lang="en-IN" baseline="-25000" dirty="0" smtClean="0"/>
              <a:t>3</a:t>
            </a:r>
            <a:r>
              <a:rPr lang="en-IN" dirty="0" smtClean="0"/>
              <a:t>		D</a:t>
            </a:r>
            <a:r>
              <a:rPr lang="en-IN" baseline="-25000" dirty="0" smtClean="0"/>
              <a:t>4		</a:t>
            </a:r>
            <a:r>
              <a:rPr lang="en-IN" dirty="0" err="1" smtClean="0"/>
              <a:t>a</a:t>
            </a:r>
            <a:r>
              <a:rPr lang="en-IN" baseline="-25000" dirty="0" err="1" smtClean="0"/>
              <a:t>i</a:t>
            </a:r>
            <a:endParaRPr lang="en-IN" baseline="-25000" dirty="0" smtClean="0"/>
          </a:p>
          <a:p>
            <a:r>
              <a:rPr lang="en-IN" baseline="-25000" dirty="0"/>
              <a:t> </a:t>
            </a:r>
            <a:r>
              <a:rPr lang="en-IN" baseline="-25000" dirty="0" smtClean="0"/>
              <a:t>      </a:t>
            </a:r>
            <a:r>
              <a:rPr lang="en-IN" dirty="0" smtClean="0"/>
              <a:t>O</a:t>
            </a:r>
            <a:r>
              <a:rPr lang="en-IN" baseline="-25000" dirty="0" smtClean="0"/>
              <a:t>2								</a:t>
            </a:r>
            <a:r>
              <a:rPr lang="en-IN" dirty="0" smtClean="0"/>
              <a:t>16-</a:t>
            </a:r>
            <a:r>
              <a:rPr lang="en-IN" dirty="0" smtClean="0">
                <a:solidFill>
                  <a:schemeClr val="accent2">
                    <a:lumMod val="75000"/>
                  </a:schemeClr>
                </a:solidFill>
              </a:rPr>
              <a:t>2</a:t>
            </a:r>
            <a:endParaRPr lang="en-IN" dirty="0" smtClean="0"/>
          </a:p>
          <a:p>
            <a:r>
              <a:rPr lang="en-IN" dirty="0"/>
              <a:t> </a:t>
            </a:r>
            <a:r>
              <a:rPr lang="en-IN" dirty="0" smtClean="0"/>
              <a:t>  </a:t>
            </a:r>
          </a:p>
          <a:p>
            <a:r>
              <a:rPr lang="en-IN" dirty="0"/>
              <a:t> </a:t>
            </a:r>
            <a:r>
              <a:rPr lang="en-IN" dirty="0" smtClean="0"/>
              <a:t>    O</a:t>
            </a:r>
            <a:r>
              <a:rPr lang="en-IN" baseline="-25000" dirty="0" smtClean="0"/>
              <a:t>3							</a:t>
            </a:r>
            <a:r>
              <a:rPr lang="en-IN" dirty="0" smtClean="0"/>
              <a:t>5</a:t>
            </a:r>
            <a:endParaRPr lang="en-IN" baseline="-25000" dirty="0"/>
          </a:p>
          <a:p>
            <a:endParaRPr lang="en-IN" baseline="-25000" dirty="0"/>
          </a:p>
          <a:p>
            <a:r>
              <a:rPr lang="en-IN" baseline="-25000" dirty="0" smtClean="0"/>
              <a:t>	</a:t>
            </a:r>
            <a:r>
              <a:rPr lang="en-IN" dirty="0"/>
              <a:t> </a:t>
            </a:r>
            <a:r>
              <a:rPr lang="en-IN" dirty="0" smtClean="0"/>
              <a:t> </a:t>
            </a:r>
            <a:r>
              <a:rPr lang="en-IN" dirty="0" err="1" smtClean="0"/>
              <a:t>b</a:t>
            </a:r>
            <a:r>
              <a:rPr lang="en-IN" baseline="-25000" dirty="0" err="1" smtClean="0"/>
              <a:t>j</a:t>
            </a:r>
            <a:r>
              <a:rPr lang="en-IN" dirty="0" smtClean="0"/>
              <a:t>      2                 15   </a:t>
            </a:r>
            <a:r>
              <a:rPr lang="en-IN" baseline="-25000" dirty="0" smtClean="0"/>
              <a:t> </a:t>
            </a:r>
            <a:r>
              <a:rPr lang="en-IN" dirty="0" smtClean="0"/>
              <a:t>              4</a:t>
            </a:r>
          </a:p>
          <a:p>
            <a:endParaRPr lang="en-IN" dirty="0"/>
          </a:p>
          <a:p>
            <a:r>
              <a:rPr lang="en-IN" dirty="0" smtClean="0"/>
              <a:t>          </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xmlns="" val="2054432027"/>
              </p:ext>
            </p:extLst>
          </p:nvPr>
        </p:nvGraphicFramePr>
        <p:xfrm>
          <a:off x="1691680" y="1700808"/>
          <a:ext cx="6096000" cy="1743968"/>
        </p:xfrm>
        <a:graphic>
          <a:graphicData uri="http://schemas.openxmlformats.org/drawingml/2006/table">
            <a:tbl>
              <a:tblPr firstRow="1" bandRow="1">
                <a:tableStyleId>{18603FDC-E32A-4AB5-989C-0864C3EAD2B8}</a:tableStyleId>
              </a:tblPr>
              <a:tblGrid>
                <a:gridCol w="2032000"/>
                <a:gridCol w="2032000"/>
                <a:gridCol w="2032000"/>
              </a:tblGrid>
              <a:tr h="871984">
                <a:tc>
                  <a:txBody>
                    <a:bodyPr/>
                    <a:lstStyle/>
                    <a:p>
                      <a:pPr algn="ctr"/>
                      <a:r>
                        <a:rPr lang="en-IN" sz="3200" baseline="0" dirty="0" smtClean="0"/>
                        <a:t>       9       </a:t>
                      </a:r>
                      <a:r>
                        <a:rPr lang="en-IN" sz="3200" baseline="-25000" dirty="0" smtClean="0">
                          <a:solidFill>
                            <a:srgbClr val="C00000"/>
                          </a:solidFill>
                        </a:rPr>
                        <a:t>2</a:t>
                      </a:r>
                      <a:r>
                        <a:rPr lang="en-IN" sz="3200" baseline="0" dirty="0" smtClean="0"/>
                        <a:t> </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2</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7</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871984">
                <a:tc>
                  <a:txBody>
                    <a:bodyPr/>
                    <a:lstStyle/>
                    <a:p>
                      <a:pPr algn="ctr"/>
                      <a:r>
                        <a:rPr lang="en-IN" sz="3200" dirty="0" smtClean="0"/>
                        <a:t>3</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6</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2</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77443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0648"/>
            <a:ext cx="8017779" cy="5976664"/>
          </a:xfrm>
        </p:spPr>
        <p:txBody>
          <a:bodyPr/>
          <a:lstStyle/>
          <a:p>
            <a:r>
              <a:rPr lang="en-IN" dirty="0" smtClean="0"/>
              <a:t>Step-4</a:t>
            </a:r>
          </a:p>
          <a:p>
            <a:r>
              <a:rPr lang="en-IN" dirty="0" smtClean="0"/>
              <a:t>                    D</a:t>
            </a:r>
            <a:r>
              <a:rPr lang="en-IN" baseline="-25000" dirty="0" smtClean="0"/>
              <a:t>3</a:t>
            </a:r>
            <a:r>
              <a:rPr lang="en-IN" dirty="0" smtClean="0"/>
              <a:t>                   D</a:t>
            </a:r>
            <a:r>
              <a:rPr lang="en-IN" baseline="-25000" dirty="0" smtClean="0"/>
              <a:t>4</a:t>
            </a:r>
            <a:r>
              <a:rPr lang="en-IN" dirty="0" smtClean="0"/>
              <a:t>                    </a:t>
            </a:r>
            <a:r>
              <a:rPr lang="en-IN" dirty="0" err="1" smtClean="0"/>
              <a:t>a</a:t>
            </a:r>
            <a:r>
              <a:rPr lang="en-IN" baseline="-25000" dirty="0" err="1" smtClean="0"/>
              <a:t>i</a:t>
            </a:r>
            <a:endParaRPr lang="en-IN" baseline="-25000" dirty="0" smtClean="0"/>
          </a:p>
          <a:p>
            <a:r>
              <a:rPr lang="en-IN" baseline="-25000" dirty="0"/>
              <a:t> </a:t>
            </a:r>
            <a:r>
              <a:rPr lang="en-IN" dirty="0" smtClean="0"/>
              <a:t>         O</a:t>
            </a:r>
            <a:r>
              <a:rPr lang="en-IN" baseline="-25000" dirty="0"/>
              <a:t>2</a:t>
            </a:r>
            <a:r>
              <a:rPr lang="en-IN" dirty="0" smtClean="0"/>
              <a:t> 						    14</a:t>
            </a:r>
          </a:p>
          <a:p>
            <a:endParaRPr lang="en-IN" dirty="0"/>
          </a:p>
          <a:p>
            <a:r>
              <a:rPr lang="en-IN" dirty="0"/>
              <a:t> </a:t>
            </a:r>
            <a:r>
              <a:rPr lang="en-IN" dirty="0" smtClean="0"/>
              <a:t>        </a:t>
            </a:r>
          </a:p>
          <a:p>
            <a:r>
              <a:rPr lang="en-IN" dirty="0"/>
              <a:t> </a:t>
            </a:r>
            <a:r>
              <a:rPr lang="en-IN" dirty="0" smtClean="0"/>
              <a:t>        O</a:t>
            </a:r>
            <a:r>
              <a:rPr lang="en-IN" baseline="-25000" dirty="0"/>
              <a:t>3</a:t>
            </a:r>
            <a:r>
              <a:rPr lang="en-IN" baseline="-25000" dirty="0" smtClean="0"/>
              <a:t>						</a:t>
            </a:r>
            <a:r>
              <a:rPr lang="en-IN" dirty="0" smtClean="0"/>
              <a:t>     5</a:t>
            </a:r>
          </a:p>
          <a:p>
            <a:endParaRPr lang="en-IN" dirty="0"/>
          </a:p>
          <a:p>
            <a:r>
              <a:rPr lang="en-IN" dirty="0" smtClean="0"/>
              <a:t>          </a:t>
            </a:r>
            <a:r>
              <a:rPr lang="en-IN" dirty="0" err="1" smtClean="0"/>
              <a:t>b</a:t>
            </a:r>
            <a:r>
              <a:rPr lang="en-IN" baseline="-25000" dirty="0" err="1" smtClean="0"/>
              <a:t>j</a:t>
            </a:r>
            <a:r>
              <a:rPr lang="en-IN" dirty="0" smtClean="0"/>
              <a:t>       15-</a:t>
            </a:r>
            <a:r>
              <a:rPr lang="en-IN" dirty="0" smtClean="0">
                <a:solidFill>
                  <a:schemeClr val="accent2">
                    <a:lumMod val="75000"/>
                  </a:schemeClr>
                </a:solidFill>
              </a:rPr>
              <a:t>14</a:t>
            </a:r>
            <a:r>
              <a:rPr lang="en-IN" dirty="0" smtClean="0"/>
              <a:t>                   4</a:t>
            </a:r>
          </a:p>
        </p:txBody>
      </p:sp>
      <p:graphicFrame>
        <p:nvGraphicFramePr>
          <p:cNvPr id="5" name="Table 4"/>
          <p:cNvGraphicFramePr>
            <a:graphicFrameLocks noGrp="1"/>
          </p:cNvGraphicFramePr>
          <p:nvPr>
            <p:extLst>
              <p:ext uri="{D42A27DB-BD31-4B8C-83A1-F6EECF244321}">
                <p14:modId xmlns:p14="http://schemas.microsoft.com/office/powerpoint/2010/main" xmlns="" val="3073153844"/>
              </p:ext>
            </p:extLst>
          </p:nvPr>
        </p:nvGraphicFramePr>
        <p:xfrm>
          <a:off x="2267744" y="1484784"/>
          <a:ext cx="4992216" cy="2752080"/>
        </p:xfrm>
        <a:graphic>
          <a:graphicData uri="http://schemas.openxmlformats.org/drawingml/2006/table">
            <a:tbl>
              <a:tblPr firstRow="1" bandRow="1">
                <a:tableStyleId>{18603FDC-E32A-4AB5-989C-0864C3EAD2B8}</a:tableStyleId>
              </a:tblPr>
              <a:tblGrid>
                <a:gridCol w="2496108"/>
                <a:gridCol w="2496108"/>
              </a:tblGrid>
              <a:tr h="1376040">
                <a:tc>
                  <a:txBody>
                    <a:bodyPr/>
                    <a:lstStyle/>
                    <a:p>
                      <a:pPr algn="ctr"/>
                      <a:r>
                        <a:rPr lang="en-IN" sz="3200" dirty="0" smtClean="0"/>
                        <a:t>          2      </a:t>
                      </a:r>
                      <a:r>
                        <a:rPr lang="en-IN" sz="3200" baseline="-25000" dirty="0" smtClean="0"/>
                        <a:t> </a:t>
                      </a:r>
                      <a:r>
                        <a:rPr lang="en-IN" sz="3200" baseline="-25000" dirty="0" smtClean="0">
                          <a:solidFill>
                            <a:srgbClr val="C00000"/>
                          </a:solidFill>
                        </a:rPr>
                        <a:t>14</a:t>
                      </a:r>
                      <a:endParaRPr lang="en-IN" sz="3200" dirty="0">
                        <a:solidFill>
                          <a:srgbClr val="C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7</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1376040">
                <a:tc>
                  <a:txBody>
                    <a:bodyPr/>
                    <a:lstStyle/>
                    <a:p>
                      <a:pPr algn="ctr"/>
                      <a:r>
                        <a:rPr lang="en-IN" sz="3200" dirty="0" smtClean="0"/>
                        <a:t>6</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2</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634063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76672"/>
            <a:ext cx="7945771" cy="5688632"/>
          </a:xfrm>
        </p:spPr>
        <p:txBody>
          <a:bodyPr/>
          <a:lstStyle/>
          <a:p>
            <a:r>
              <a:rPr lang="en-IN" dirty="0" smtClean="0"/>
              <a:t>Step-5</a:t>
            </a:r>
          </a:p>
          <a:p>
            <a:r>
              <a:rPr lang="en-IN" dirty="0" smtClean="0"/>
              <a:t>             D</a:t>
            </a:r>
            <a:r>
              <a:rPr lang="en-IN" baseline="-25000" dirty="0" smtClean="0"/>
              <a:t>3				</a:t>
            </a:r>
            <a:r>
              <a:rPr lang="en-IN" dirty="0" smtClean="0"/>
              <a:t>D</a:t>
            </a:r>
            <a:r>
              <a:rPr lang="en-IN" baseline="-25000" dirty="0" smtClean="0"/>
              <a:t>4</a:t>
            </a:r>
            <a:r>
              <a:rPr lang="en-IN" dirty="0" smtClean="0"/>
              <a:t>                      </a:t>
            </a:r>
            <a:r>
              <a:rPr lang="en-IN" dirty="0" err="1" smtClean="0"/>
              <a:t>a</a:t>
            </a:r>
            <a:r>
              <a:rPr lang="en-IN" baseline="-25000" dirty="0" err="1" smtClean="0"/>
              <a:t>i</a:t>
            </a:r>
            <a:endParaRPr lang="en-IN" baseline="-25000" dirty="0" smtClean="0"/>
          </a:p>
          <a:p>
            <a:endParaRPr lang="en-IN" baseline="-25000" dirty="0"/>
          </a:p>
          <a:p>
            <a:r>
              <a:rPr lang="en-IN" baseline="-25000" dirty="0"/>
              <a:t> </a:t>
            </a:r>
            <a:r>
              <a:rPr lang="en-IN" dirty="0" smtClean="0"/>
              <a:t>   O</a:t>
            </a:r>
            <a:r>
              <a:rPr lang="en-IN" baseline="-25000" dirty="0" smtClean="0"/>
              <a:t>3                   						</a:t>
            </a:r>
            <a:r>
              <a:rPr lang="en-IN" dirty="0" smtClean="0"/>
              <a:t>5</a:t>
            </a:r>
          </a:p>
          <a:p>
            <a:endParaRPr lang="en-IN" dirty="0"/>
          </a:p>
          <a:p>
            <a:r>
              <a:rPr lang="en-IN" dirty="0"/>
              <a:t>  </a:t>
            </a:r>
            <a:r>
              <a:rPr lang="en-IN" dirty="0" smtClean="0"/>
              <a:t>            1					4</a:t>
            </a:r>
            <a:endParaRPr lang="en-IN" dirty="0"/>
          </a:p>
          <a:p>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xmlns="" val="1455694293"/>
              </p:ext>
            </p:extLst>
          </p:nvPr>
        </p:nvGraphicFramePr>
        <p:xfrm>
          <a:off x="1763688" y="1772816"/>
          <a:ext cx="6096000" cy="1527944"/>
        </p:xfrm>
        <a:graphic>
          <a:graphicData uri="http://schemas.openxmlformats.org/drawingml/2006/table">
            <a:tbl>
              <a:tblPr firstRow="1" bandRow="1">
                <a:tableStyleId>{18603FDC-E32A-4AB5-989C-0864C3EAD2B8}</a:tableStyleId>
              </a:tblPr>
              <a:tblGrid>
                <a:gridCol w="3048000"/>
                <a:gridCol w="3048000"/>
              </a:tblGrid>
              <a:tr h="1527944">
                <a:tc>
                  <a:txBody>
                    <a:bodyPr/>
                    <a:lstStyle/>
                    <a:p>
                      <a:pPr algn="ctr"/>
                      <a:r>
                        <a:rPr lang="en-IN" sz="3200" dirty="0" smtClean="0"/>
                        <a:t>     6</a:t>
                      </a:r>
                      <a:r>
                        <a:rPr lang="en-IN" sz="3200" baseline="-25000" dirty="0" smtClean="0"/>
                        <a:t>              </a:t>
                      </a:r>
                      <a:r>
                        <a:rPr lang="en-IN" sz="3200" baseline="-25000" dirty="0" smtClean="0">
                          <a:solidFill>
                            <a:srgbClr val="C00000"/>
                          </a:solidFill>
                        </a:rPr>
                        <a:t>1</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IN" sz="3200" dirty="0" smtClean="0"/>
                        <a:t>       2             </a:t>
                      </a:r>
                      <a:r>
                        <a:rPr lang="en-IN" sz="3200" baseline="-25000" dirty="0" smtClean="0">
                          <a:solidFill>
                            <a:srgbClr val="C00000"/>
                          </a:solidFill>
                        </a:rPr>
                        <a:t>4</a:t>
                      </a:r>
                      <a:endParaRPr lang="en-IN" sz="3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40725049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745</TotalTime>
  <Words>705</Words>
  <Application>Microsoft Office PowerPoint</Application>
  <PresentationFormat>On-screen Show (4:3)</PresentationFormat>
  <Paragraphs>344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Angles</vt:lpstr>
      <vt:lpstr> lowest-Cost entry Method</vt:lpstr>
      <vt:lpstr> Vogel Method</vt:lpstr>
      <vt:lpstr>Slide 3</vt:lpstr>
      <vt:lpstr>Topic 2.8  Example</vt:lpstr>
      <vt:lpstr>Slide 5</vt:lpstr>
      <vt:lpstr>Slide 6</vt:lpstr>
      <vt:lpstr>Slide 7</vt:lpstr>
      <vt:lpstr>Slide 8</vt:lpstr>
      <vt:lpstr>Slide 9</vt:lpstr>
      <vt:lpstr>Slide 10</vt:lpstr>
      <vt:lpstr>Slide 11</vt:lpstr>
      <vt:lpstr>Lowest/Minimum cost Entry method</vt:lpstr>
      <vt:lpstr>Slide 13</vt:lpstr>
      <vt:lpstr>Slide 14</vt:lpstr>
      <vt:lpstr>Slide 15</vt:lpstr>
      <vt:lpstr>Slide 16</vt:lpstr>
      <vt:lpstr>Slide 17</vt:lpstr>
      <vt:lpstr>Slide 18</vt:lpstr>
      <vt:lpstr>Vogel’s approximation method</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OPTIMISATION TECHNIQUES LECTURE-2</dc:title>
  <dc:creator>Admin</dc:creator>
  <cp:lastModifiedBy>user</cp:lastModifiedBy>
  <cp:revision>68</cp:revision>
  <dcterms:created xsi:type="dcterms:W3CDTF">2022-02-15T06:43:50Z</dcterms:created>
  <dcterms:modified xsi:type="dcterms:W3CDTF">2022-05-04T08:08:22Z</dcterms:modified>
</cp:coreProperties>
</file>