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2" r:id="rId3"/>
    <p:sldId id="274" r:id="rId4"/>
    <p:sldId id="275" r:id="rId5"/>
    <p:sldId id="276" r:id="rId6"/>
    <p:sldId id="27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 horzBarState="maximized">
    <p:restoredLeft sz="17500" autoAdjust="0"/>
    <p:restoredTop sz="94660"/>
  </p:normalViewPr>
  <p:slideViewPr>
    <p:cSldViewPr>
      <p:cViewPr varScale="1">
        <p:scale>
          <a:sx n="71" d="100"/>
          <a:sy n="71" d="100"/>
        </p:scale>
        <p:origin x="-23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631D-40A4-40A6-B76A-6BA185906BF0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943D4-E83D-4B11-905A-1ABAD221FD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06419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631D-40A4-40A6-B76A-6BA185906BF0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943D4-E83D-4B11-905A-1ABAD221FD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1077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631D-40A4-40A6-B76A-6BA185906BF0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943D4-E83D-4B11-905A-1ABAD221FD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06666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631D-40A4-40A6-B76A-6BA185906BF0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943D4-E83D-4B11-905A-1ABAD221FD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94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631D-40A4-40A6-B76A-6BA185906BF0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943D4-E83D-4B11-905A-1ABAD221FD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7678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631D-40A4-40A6-B76A-6BA185906BF0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943D4-E83D-4B11-905A-1ABAD221FD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5917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631D-40A4-40A6-B76A-6BA185906BF0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943D4-E83D-4B11-905A-1ABAD221FD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4169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631D-40A4-40A6-B76A-6BA185906BF0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943D4-E83D-4B11-905A-1ABAD221FD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0073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631D-40A4-40A6-B76A-6BA185906BF0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943D4-E83D-4B11-905A-1ABAD221FD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2293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631D-40A4-40A6-B76A-6BA185906BF0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943D4-E83D-4B11-905A-1ABAD221FD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1340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631D-40A4-40A6-B76A-6BA185906BF0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943D4-E83D-4B11-905A-1ABAD221FD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0531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1631D-40A4-40A6-B76A-6BA185906BF0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943D4-E83D-4B11-905A-1ABAD221FD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69760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Practice problem-1</a:t>
            </a:r>
            <a:br>
              <a:rPr lang="en-US" dirty="0" smtClean="0"/>
            </a:br>
            <a:r>
              <a:rPr lang="en-US" dirty="0" smtClean="0"/>
              <a:t>based on today class.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244262" cy="32778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Practice problem -1</a:t>
            </a:r>
            <a:r>
              <a:rPr lang="en-US" dirty="0" smtClean="0"/>
              <a:t>: In a slider – crank mechanism, the crank is 480 mm long and rotates at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 20 </a:t>
            </a:r>
            <a:r>
              <a:rPr lang="en-US" dirty="0" err="1" smtClean="0"/>
              <a:t>rad</a:t>
            </a:r>
            <a:r>
              <a:rPr lang="en-US" dirty="0" smtClean="0"/>
              <a:t>/s in the counter-clockwise direction. The length of the connecting rod is 1.6 m. When the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Crank turns 60</a:t>
            </a:r>
            <a:r>
              <a:rPr lang="en-US" baseline="30000" dirty="0" smtClean="0"/>
              <a:t>0</a:t>
            </a:r>
            <a:r>
              <a:rPr lang="en-US" dirty="0" smtClean="0"/>
              <a:t> from the inner-dead centre, determine the</a:t>
            </a:r>
          </a:p>
          <a:p>
            <a:pPr marL="400050" indent="-400050" algn="just">
              <a:lnSpc>
                <a:spcPct val="150000"/>
              </a:lnSpc>
              <a:buAutoNum type="romanLcParenBoth"/>
            </a:pPr>
            <a:r>
              <a:rPr lang="en-US" dirty="0" smtClean="0"/>
              <a:t>Velocity of the slider                             (answer : 9.7 m/s)</a:t>
            </a:r>
          </a:p>
          <a:p>
            <a:pPr marL="400050" indent="-400050" algn="just">
              <a:lnSpc>
                <a:spcPct val="150000"/>
              </a:lnSpc>
              <a:buAutoNum type="romanLcParenBoth"/>
            </a:pPr>
            <a:r>
              <a:rPr lang="en-US" dirty="0" smtClean="0"/>
              <a:t>Velocity of a point E located at a distance 450 mm on the connecting rod extended  </a:t>
            </a:r>
          </a:p>
          <a:p>
            <a:pPr marL="400050" indent="-400050" algn="just">
              <a:lnSpc>
                <a:spcPct val="150000"/>
              </a:lnSpc>
            </a:pPr>
            <a:r>
              <a:rPr lang="en-US" dirty="0" smtClean="0"/>
              <a:t>								 (answer : 10.2 m/s)</a:t>
            </a:r>
          </a:p>
          <a:p>
            <a:pPr marL="400050" indent="-400050" algn="just">
              <a:lnSpc>
                <a:spcPct val="150000"/>
              </a:lnSpc>
            </a:pPr>
            <a:r>
              <a:rPr lang="en-US" dirty="0" smtClean="0"/>
              <a:t>(iii) Angular velocity of the connecting rod     (answer: 3.28 </a:t>
            </a:r>
            <a:r>
              <a:rPr lang="en-US" dirty="0" err="1" smtClean="0"/>
              <a:t>rad</a:t>
            </a:r>
            <a:r>
              <a:rPr lang="en-US" dirty="0" smtClean="0"/>
              <a:t>/s clockwise)</a:t>
            </a:r>
          </a:p>
          <a:p>
            <a:pPr marL="400050" indent="-400050" algn="just"/>
            <a:endParaRPr lang="en-US" dirty="0"/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/>
          <a:srcRect l="46486" t="59375" r="34187" b="23958"/>
          <a:stretch>
            <a:fillRect/>
          </a:stretch>
        </p:blipFill>
        <p:spPr bwMode="auto">
          <a:xfrm>
            <a:off x="1066800" y="3657600"/>
            <a:ext cx="6443661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152400" y="2057400"/>
            <a:ext cx="146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OA = 480 mm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228600" y="2438400"/>
            <a:ext cx="1192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AB = 1.6 m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228600" y="2971800"/>
            <a:ext cx="350583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Velocity of point A</a:t>
            </a:r>
          </a:p>
          <a:p>
            <a:r>
              <a:rPr lang="en-US" b="1" dirty="0" smtClean="0"/>
              <a:t>Magnitude</a:t>
            </a:r>
          </a:p>
          <a:p>
            <a:r>
              <a:rPr lang="en-US" dirty="0" smtClean="0"/>
              <a:t>V</a:t>
            </a:r>
            <a:r>
              <a:rPr lang="en-US" baseline="-25000" dirty="0" smtClean="0"/>
              <a:t>A </a:t>
            </a:r>
            <a:r>
              <a:rPr lang="en-US" dirty="0" smtClean="0"/>
              <a:t> = OA x  </a:t>
            </a:r>
            <a:r>
              <a:rPr lang="el-GR" dirty="0" smtClean="0"/>
              <a:t>ω</a:t>
            </a:r>
            <a:r>
              <a:rPr lang="en-US" baseline="-25000" dirty="0" smtClean="0"/>
              <a:t>OA</a:t>
            </a:r>
          </a:p>
          <a:p>
            <a:r>
              <a:rPr lang="en-US" baseline="-25000" dirty="0" smtClean="0"/>
              <a:t>  </a:t>
            </a:r>
            <a:r>
              <a:rPr lang="en-US" dirty="0" smtClean="0"/>
              <a:t>     = 0.48  x 20</a:t>
            </a:r>
          </a:p>
          <a:p>
            <a:r>
              <a:rPr lang="en-US" dirty="0" smtClean="0"/>
              <a:t>       = 9.60 m/s</a:t>
            </a:r>
          </a:p>
          <a:p>
            <a:r>
              <a:rPr lang="en-US" b="1" dirty="0" smtClean="0"/>
              <a:t>Direction</a:t>
            </a:r>
          </a:p>
          <a:p>
            <a:r>
              <a:rPr lang="en-US" dirty="0" smtClean="0"/>
              <a:t>Velocity of A is perpendicular to OA</a:t>
            </a:r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 rot="5400000">
            <a:off x="2018506" y="4000500"/>
            <a:ext cx="3581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962400" y="2209800"/>
            <a:ext cx="14084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           OAB,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9" name="Flowchart: Extract 38"/>
          <p:cNvSpPr/>
          <p:nvPr/>
        </p:nvSpPr>
        <p:spPr>
          <a:xfrm>
            <a:off x="4343400" y="2286000"/>
            <a:ext cx="228600" cy="228600"/>
          </a:xfrm>
          <a:prstGeom prst="flowChartExtra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38600" y="2895600"/>
            <a:ext cx="3589215" cy="838200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91000" y="3810000"/>
            <a:ext cx="2149231" cy="762000"/>
          </a:xfrm>
          <a:prstGeom prst="rect">
            <a:avLst/>
          </a:prstGeom>
          <a:noFill/>
        </p:spPr>
      </p:pic>
      <p:sp>
        <p:nvSpPr>
          <p:cNvPr id="44" name="TextBox 43"/>
          <p:cNvSpPr txBox="1"/>
          <p:nvPr/>
        </p:nvSpPr>
        <p:spPr>
          <a:xfrm>
            <a:off x="4038600" y="4648200"/>
            <a:ext cx="2348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Angle B = 15.06 degree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4038600" y="5029200"/>
            <a:ext cx="43013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Angle A = 180 – 60 – 15.06 =  104.94 degree</a:t>
            </a:r>
            <a:endParaRPr lang="en-US" dirty="0"/>
          </a:p>
        </p:txBody>
      </p:sp>
      <p:grpSp>
        <p:nvGrpSpPr>
          <p:cNvPr id="50" name="Group 49"/>
          <p:cNvGrpSpPr/>
          <p:nvPr/>
        </p:nvGrpSpPr>
        <p:grpSpPr>
          <a:xfrm>
            <a:off x="0" y="76200"/>
            <a:ext cx="6400800" cy="1905000"/>
            <a:chOff x="533400" y="1219200"/>
            <a:chExt cx="6400800" cy="190500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143000" y="2743200"/>
              <a:ext cx="3048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5400000" flipH="1" flipV="1">
              <a:off x="1066800" y="2743200"/>
              <a:ext cx="76200" cy="76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 flipH="1" flipV="1">
              <a:off x="1181096" y="2743200"/>
              <a:ext cx="76200" cy="76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 flipV="1">
              <a:off x="1273971" y="2743200"/>
              <a:ext cx="76200" cy="76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 flipH="1" flipV="1">
              <a:off x="1371600" y="2743200"/>
              <a:ext cx="76200" cy="76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Flowchart: Delay 11"/>
            <p:cNvSpPr/>
            <p:nvPr/>
          </p:nvSpPr>
          <p:spPr>
            <a:xfrm rot="16200000">
              <a:off x="1190620" y="2514600"/>
              <a:ext cx="228600" cy="228600"/>
            </a:xfrm>
            <a:prstGeom prst="flowChartDelay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-3600000">
              <a:off x="991287" y="2127732"/>
              <a:ext cx="1219200" cy="1588"/>
            </a:xfrm>
            <a:prstGeom prst="line">
              <a:avLst/>
            </a:prstGeom>
            <a:ln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1905000" y="1600200"/>
              <a:ext cx="4191000" cy="1066800"/>
            </a:xfrm>
            <a:prstGeom prst="line">
              <a:avLst/>
            </a:prstGeom>
            <a:ln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914400" y="2667000"/>
              <a:ext cx="6019800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5905500" y="2514600"/>
              <a:ext cx="365760" cy="2743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Arc 24"/>
            <p:cNvSpPr/>
            <p:nvPr/>
          </p:nvSpPr>
          <p:spPr>
            <a:xfrm rot="764638">
              <a:off x="1196202" y="2360338"/>
              <a:ext cx="457200" cy="533400"/>
            </a:xfrm>
            <a:prstGeom prst="arc">
              <a:avLst/>
            </a:prstGeom>
            <a:noFill/>
            <a:ln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914400" y="2514600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844040" y="1219200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974080" y="2754868"/>
              <a:ext cx="3097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29" name="Arc 28"/>
            <p:cNvSpPr/>
            <p:nvPr/>
          </p:nvSpPr>
          <p:spPr>
            <a:xfrm rot="20147675">
              <a:off x="1305101" y="1990902"/>
              <a:ext cx="533400" cy="533400"/>
            </a:xfrm>
            <a:prstGeom prst="arc">
              <a:avLst/>
            </a:prstGeom>
            <a:ln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33400" y="1992868"/>
              <a:ext cx="9545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20 </a:t>
              </a:r>
              <a:r>
                <a:rPr lang="en-US" dirty="0" err="1" smtClean="0"/>
                <a:t>rad</a:t>
              </a:r>
              <a:r>
                <a:rPr lang="en-US" dirty="0" smtClean="0"/>
                <a:t>/s</a:t>
              </a:r>
              <a:endParaRPr 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636348" y="2286000"/>
              <a:ext cx="4972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60</a:t>
              </a:r>
              <a:r>
                <a:rPr lang="en-US" baseline="30000" dirty="0" smtClean="0"/>
                <a:t>0</a:t>
              </a:r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048000" y="1600200"/>
              <a:ext cx="7136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1.6 m</a:t>
              </a:r>
              <a:endParaRPr lang="en-US" dirty="0"/>
            </a:p>
          </p:txBody>
        </p:sp>
        <p:sp>
          <p:nvSpPr>
            <p:cNvPr id="46" name="Arc 45"/>
            <p:cNvSpPr/>
            <p:nvPr/>
          </p:nvSpPr>
          <p:spPr>
            <a:xfrm rot="13805660">
              <a:off x="4618439" y="2213355"/>
              <a:ext cx="457200" cy="533400"/>
            </a:xfrm>
            <a:prstGeom prst="arc">
              <a:avLst/>
            </a:prstGeom>
            <a:noFill/>
            <a:ln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886200" y="2286000"/>
              <a:ext cx="7889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15.06</a:t>
              </a:r>
              <a:r>
                <a:rPr lang="en-US" baseline="30000" dirty="0" smtClean="0"/>
                <a:t>0</a:t>
              </a:r>
              <a:endParaRPr lang="en-US" dirty="0"/>
            </a:p>
          </p:txBody>
        </p:sp>
        <p:sp>
          <p:nvSpPr>
            <p:cNvPr id="48" name="Arc 47"/>
            <p:cNvSpPr/>
            <p:nvPr/>
          </p:nvSpPr>
          <p:spPr>
            <a:xfrm rot="6606962">
              <a:off x="1652148" y="1335080"/>
              <a:ext cx="457200" cy="533400"/>
            </a:xfrm>
            <a:prstGeom prst="arc">
              <a:avLst/>
            </a:prstGeom>
            <a:noFill/>
            <a:ln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837183" y="1828800"/>
              <a:ext cx="9060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104.94</a:t>
              </a:r>
              <a:r>
                <a:rPr lang="en-US" baseline="30000" dirty="0" smtClean="0"/>
                <a:t>0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1676400" y="3581400"/>
            <a:ext cx="304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 flipH="1" flipV="1">
            <a:off x="1600200" y="3581400"/>
            <a:ext cx="76200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 flipH="1" flipV="1">
            <a:off x="1714496" y="3581400"/>
            <a:ext cx="76200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 flipH="1" flipV="1">
            <a:off x="1807371" y="3581400"/>
            <a:ext cx="76200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 flipH="1" flipV="1">
            <a:off x="1905000" y="3581400"/>
            <a:ext cx="76200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lowchart: Delay 11"/>
          <p:cNvSpPr/>
          <p:nvPr/>
        </p:nvSpPr>
        <p:spPr>
          <a:xfrm rot="16200000">
            <a:off x="1724020" y="3352800"/>
            <a:ext cx="228600" cy="228600"/>
          </a:xfrm>
          <a:prstGeom prst="flowChartDelay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 rot="18000000">
            <a:off x="1524687" y="2965932"/>
            <a:ext cx="1219200" cy="1588"/>
          </a:xfrm>
          <a:prstGeom prst="line">
            <a:avLst/>
          </a:prstGeom>
          <a:ln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438400" y="2438400"/>
            <a:ext cx="4191000" cy="1066800"/>
          </a:xfrm>
          <a:prstGeom prst="line">
            <a:avLst/>
          </a:prstGeom>
          <a:ln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447800" y="3505200"/>
            <a:ext cx="6019800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6438900" y="3352800"/>
            <a:ext cx="365760" cy="274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c 24"/>
          <p:cNvSpPr/>
          <p:nvPr/>
        </p:nvSpPr>
        <p:spPr>
          <a:xfrm rot="764638">
            <a:off x="1729602" y="3198538"/>
            <a:ext cx="457200" cy="533400"/>
          </a:xfrm>
          <a:prstGeom prst="arc">
            <a:avLst/>
          </a:prstGeom>
          <a:noFill/>
          <a:ln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1447800" y="3352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377440" y="20574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6507480" y="3593068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2197744" y="3152001"/>
            <a:ext cx="3930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60</a:t>
            </a:r>
            <a:r>
              <a:rPr lang="en-US" sz="1200" b="1" baseline="30000" dirty="0" smtClean="0"/>
              <a:t>0</a:t>
            </a:r>
            <a:endParaRPr lang="en-US" sz="12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3581400" y="2438400"/>
            <a:ext cx="713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1.6 m</a:t>
            </a:r>
            <a:endParaRPr lang="en-US" dirty="0"/>
          </a:p>
        </p:txBody>
      </p:sp>
      <p:sp>
        <p:nvSpPr>
          <p:cNvPr id="46" name="Arc 45"/>
          <p:cNvSpPr/>
          <p:nvPr/>
        </p:nvSpPr>
        <p:spPr>
          <a:xfrm rot="13805660">
            <a:off x="5151839" y="3051555"/>
            <a:ext cx="457200" cy="533400"/>
          </a:xfrm>
          <a:prstGeom prst="arc">
            <a:avLst/>
          </a:prstGeom>
          <a:noFill/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4419600" y="3124200"/>
            <a:ext cx="5886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15.06</a:t>
            </a:r>
            <a:r>
              <a:rPr lang="en-US" sz="1200" b="1" baseline="30000" dirty="0" smtClean="0"/>
              <a:t>0</a:t>
            </a:r>
            <a:endParaRPr lang="en-US" sz="1200" b="1" dirty="0"/>
          </a:p>
        </p:txBody>
      </p:sp>
      <p:sp>
        <p:nvSpPr>
          <p:cNvPr id="48" name="Arc 47"/>
          <p:cNvSpPr/>
          <p:nvPr/>
        </p:nvSpPr>
        <p:spPr>
          <a:xfrm rot="6606962">
            <a:off x="2185548" y="2173280"/>
            <a:ext cx="457200" cy="533400"/>
          </a:xfrm>
          <a:prstGeom prst="arc">
            <a:avLst/>
          </a:prstGeom>
          <a:noFill/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2370583" y="2667000"/>
            <a:ext cx="6671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104.94</a:t>
            </a:r>
            <a:r>
              <a:rPr lang="en-US" sz="1200" b="1" baseline="30000" dirty="0" smtClean="0"/>
              <a:t>0</a:t>
            </a:r>
            <a:endParaRPr lang="en-US" sz="1200" b="1" dirty="0"/>
          </a:p>
        </p:txBody>
      </p:sp>
      <p:cxnSp>
        <p:nvCxnSpPr>
          <p:cNvPr id="40" name="Straight Connector 39"/>
          <p:cNvCxnSpPr/>
          <p:nvPr/>
        </p:nvCxnSpPr>
        <p:spPr>
          <a:xfrm rot="12600000">
            <a:off x="1290325" y="2133494"/>
            <a:ext cx="1219200" cy="1588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295400" y="1447800"/>
            <a:ext cx="395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A</a:t>
            </a:r>
            <a:endParaRPr lang="en-US" baseline="-25000" dirty="0"/>
          </a:p>
        </p:txBody>
      </p:sp>
      <p:cxnSp>
        <p:nvCxnSpPr>
          <p:cNvPr id="43" name="Straight Connector 42"/>
          <p:cNvCxnSpPr/>
          <p:nvPr/>
        </p:nvCxnSpPr>
        <p:spPr>
          <a:xfrm>
            <a:off x="1066800" y="2087880"/>
            <a:ext cx="4191000" cy="1066800"/>
          </a:xfrm>
          <a:prstGeom prst="line">
            <a:avLst/>
          </a:prstGeom>
          <a:ln w="28575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Arc 49"/>
          <p:cNvSpPr/>
          <p:nvPr/>
        </p:nvSpPr>
        <p:spPr>
          <a:xfrm rot="10611774">
            <a:off x="2071653" y="2069511"/>
            <a:ext cx="457200" cy="533400"/>
          </a:xfrm>
          <a:prstGeom prst="arc">
            <a:avLst/>
          </a:prstGeom>
          <a:noFill/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1621177" y="2514600"/>
            <a:ext cx="5886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75.06</a:t>
            </a:r>
            <a:r>
              <a:rPr lang="en-US" sz="1200" b="1" baseline="30000" dirty="0" smtClean="0"/>
              <a:t>0</a:t>
            </a:r>
            <a:endParaRPr lang="en-US" sz="1200" b="1" dirty="0"/>
          </a:p>
        </p:txBody>
      </p:sp>
      <p:sp>
        <p:nvSpPr>
          <p:cNvPr id="52" name="Arc 51"/>
          <p:cNvSpPr/>
          <p:nvPr/>
        </p:nvSpPr>
        <p:spPr>
          <a:xfrm rot="15118251">
            <a:off x="1609023" y="2064167"/>
            <a:ext cx="397668" cy="307325"/>
          </a:xfrm>
          <a:prstGeom prst="arc">
            <a:avLst/>
          </a:prstGeom>
          <a:noFill/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1163977" y="1905000"/>
            <a:ext cx="5886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14.94</a:t>
            </a:r>
            <a:r>
              <a:rPr lang="en-US" sz="1200" b="1" baseline="30000" dirty="0" smtClean="0"/>
              <a:t>0</a:t>
            </a:r>
            <a:endParaRPr lang="en-US" sz="1200" b="1" dirty="0"/>
          </a:p>
        </p:txBody>
      </p:sp>
      <p:cxnSp>
        <p:nvCxnSpPr>
          <p:cNvPr id="54" name="Straight Connector 53"/>
          <p:cNvCxnSpPr/>
          <p:nvPr/>
        </p:nvCxnSpPr>
        <p:spPr>
          <a:xfrm rot="10800000">
            <a:off x="5486400" y="3505200"/>
            <a:ext cx="1055859" cy="137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334000" y="3505200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B</a:t>
            </a:r>
            <a:endParaRPr lang="en-US" baseline="-25000" dirty="0"/>
          </a:p>
        </p:txBody>
      </p:sp>
      <p:sp>
        <p:nvSpPr>
          <p:cNvPr id="57" name="TextBox 56"/>
          <p:cNvSpPr txBox="1"/>
          <p:nvPr/>
        </p:nvSpPr>
        <p:spPr>
          <a:xfrm>
            <a:off x="457200" y="3962400"/>
            <a:ext cx="5093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Velocity component of A along AB = V</a:t>
            </a:r>
            <a:r>
              <a:rPr lang="en-US" baseline="-25000" dirty="0" smtClean="0"/>
              <a:t>A</a:t>
            </a:r>
            <a:r>
              <a:rPr lang="en-US" dirty="0" smtClean="0"/>
              <a:t> Cos ( 14.94</a:t>
            </a:r>
            <a:r>
              <a:rPr lang="en-US" baseline="30000" dirty="0" smtClean="0"/>
              <a:t>0</a:t>
            </a:r>
            <a:r>
              <a:rPr lang="en-US" dirty="0" smtClean="0"/>
              <a:t> )</a:t>
            </a:r>
            <a:endParaRPr lang="en-US" baseline="-25000" dirty="0"/>
          </a:p>
        </p:txBody>
      </p:sp>
      <p:sp>
        <p:nvSpPr>
          <p:cNvPr id="58" name="TextBox 57"/>
          <p:cNvSpPr txBox="1"/>
          <p:nvPr/>
        </p:nvSpPr>
        <p:spPr>
          <a:xfrm>
            <a:off x="457200" y="4495800"/>
            <a:ext cx="5090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Velocity component of B along AB = V</a:t>
            </a:r>
            <a:r>
              <a:rPr lang="en-US" baseline="-25000" dirty="0" smtClean="0"/>
              <a:t>B</a:t>
            </a:r>
            <a:r>
              <a:rPr lang="en-US" dirty="0" smtClean="0"/>
              <a:t> Cos ( 15.06</a:t>
            </a:r>
            <a:r>
              <a:rPr lang="en-US" baseline="30000" dirty="0" smtClean="0"/>
              <a:t>0</a:t>
            </a:r>
            <a:r>
              <a:rPr lang="en-US" dirty="0" smtClean="0"/>
              <a:t> )</a:t>
            </a:r>
            <a:endParaRPr lang="en-US" baseline="-25000" dirty="0"/>
          </a:p>
        </p:txBody>
      </p:sp>
      <p:sp>
        <p:nvSpPr>
          <p:cNvPr id="59" name="Rectangle 58"/>
          <p:cNvSpPr/>
          <p:nvPr/>
        </p:nvSpPr>
        <p:spPr>
          <a:xfrm>
            <a:off x="457200" y="4876800"/>
            <a:ext cx="68750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Velocity component of A along AB  = Velocity component of B along AB </a:t>
            </a: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381000" y="5257800"/>
            <a:ext cx="509184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A</a:t>
            </a:r>
            <a:r>
              <a:rPr lang="en-US" dirty="0" smtClean="0"/>
              <a:t> Cos ( 14.94</a:t>
            </a:r>
            <a:r>
              <a:rPr lang="en-US" baseline="30000" dirty="0" smtClean="0"/>
              <a:t>0</a:t>
            </a:r>
            <a:r>
              <a:rPr lang="en-US" dirty="0" smtClean="0"/>
              <a:t> ) =  V</a:t>
            </a:r>
            <a:r>
              <a:rPr lang="en-US" baseline="-25000" dirty="0" smtClean="0"/>
              <a:t>B</a:t>
            </a:r>
            <a:r>
              <a:rPr lang="en-US" dirty="0" smtClean="0"/>
              <a:t> Cos ( 15.06</a:t>
            </a:r>
            <a:r>
              <a:rPr lang="en-US" baseline="30000" dirty="0" smtClean="0"/>
              <a:t>0</a:t>
            </a:r>
            <a:r>
              <a:rPr lang="en-US" dirty="0" smtClean="0"/>
              <a:t> )</a:t>
            </a:r>
            <a:endParaRPr lang="en-US" baseline="-25000" dirty="0" smtClean="0"/>
          </a:p>
          <a:p>
            <a:r>
              <a:rPr lang="en-US" baseline="-25000" dirty="0" smtClean="0"/>
              <a:t> </a:t>
            </a:r>
            <a:endParaRPr lang="en-US" dirty="0" smtClean="0"/>
          </a:p>
          <a:p>
            <a:r>
              <a:rPr lang="en-US" dirty="0" smtClean="0"/>
              <a:t>V</a:t>
            </a:r>
            <a:r>
              <a:rPr lang="en-US" baseline="-25000" dirty="0" smtClean="0"/>
              <a:t>B </a:t>
            </a:r>
            <a:r>
              <a:rPr lang="en-US" dirty="0" smtClean="0"/>
              <a:t> = 9.6 x Cos ( 14.94</a:t>
            </a:r>
            <a:r>
              <a:rPr lang="en-US" baseline="30000" dirty="0" smtClean="0"/>
              <a:t>0</a:t>
            </a:r>
            <a:r>
              <a:rPr lang="en-US" dirty="0" smtClean="0"/>
              <a:t> ) / Cos ( 15.06</a:t>
            </a:r>
            <a:r>
              <a:rPr lang="en-US" baseline="30000" dirty="0" smtClean="0"/>
              <a:t>0</a:t>
            </a:r>
            <a:r>
              <a:rPr lang="en-US" dirty="0" smtClean="0"/>
              <a:t> ) = 9.605  m/s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1676400" y="3581400"/>
            <a:ext cx="304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 flipH="1" flipV="1">
            <a:off x="1600200" y="3581400"/>
            <a:ext cx="76200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 flipH="1" flipV="1">
            <a:off x="1714496" y="3581400"/>
            <a:ext cx="76200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 flipH="1" flipV="1">
            <a:off x="1807371" y="3581400"/>
            <a:ext cx="76200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 flipH="1" flipV="1">
            <a:off x="1905000" y="3581400"/>
            <a:ext cx="76200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lowchart: Delay 11"/>
          <p:cNvSpPr/>
          <p:nvPr/>
        </p:nvSpPr>
        <p:spPr>
          <a:xfrm rot="16200000">
            <a:off x="1724020" y="3352800"/>
            <a:ext cx="228600" cy="228600"/>
          </a:xfrm>
          <a:prstGeom prst="flowChartDelay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 rot="18000000">
            <a:off x="1524687" y="2965932"/>
            <a:ext cx="1219200" cy="1588"/>
          </a:xfrm>
          <a:prstGeom prst="line">
            <a:avLst/>
          </a:prstGeom>
          <a:ln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438400" y="2438400"/>
            <a:ext cx="4191000" cy="1066800"/>
          </a:xfrm>
          <a:prstGeom prst="line">
            <a:avLst/>
          </a:prstGeom>
          <a:ln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447800" y="3505200"/>
            <a:ext cx="6019800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6438900" y="3352800"/>
            <a:ext cx="365760" cy="274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c 24"/>
          <p:cNvSpPr/>
          <p:nvPr/>
        </p:nvSpPr>
        <p:spPr>
          <a:xfrm rot="764638">
            <a:off x="1729602" y="3198538"/>
            <a:ext cx="457200" cy="533400"/>
          </a:xfrm>
          <a:prstGeom prst="arc">
            <a:avLst/>
          </a:prstGeom>
          <a:noFill/>
          <a:ln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1447800" y="3352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577884" y="20574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6507480" y="3593068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2197744" y="3152001"/>
            <a:ext cx="3930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60</a:t>
            </a:r>
            <a:r>
              <a:rPr lang="en-US" sz="1200" b="1" baseline="30000" dirty="0" smtClean="0"/>
              <a:t>0</a:t>
            </a:r>
            <a:endParaRPr lang="en-US" sz="12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3581400" y="2438400"/>
            <a:ext cx="713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1.6 m</a:t>
            </a:r>
            <a:endParaRPr lang="en-US" dirty="0"/>
          </a:p>
        </p:txBody>
      </p:sp>
      <p:sp>
        <p:nvSpPr>
          <p:cNvPr id="46" name="Arc 45"/>
          <p:cNvSpPr/>
          <p:nvPr/>
        </p:nvSpPr>
        <p:spPr>
          <a:xfrm rot="13805660">
            <a:off x="5151839" y="3051555"/>
            <a:ext cx="457200" cy="533400"/>
          </a:xfrm>
          <a:prstGeom prst="arc">
            <a:avLst/>
          </a:prstGeom>
          <a:noFill/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4419600" y="3124200"/>
            <a:ext cx="5886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15.06</a:t>
            </a:r>
            <a:r>
              <a:rPr lang="en-US" sz="1200" b="1" baseline="30000" dirty="0" smtClean="0"/>
              <a:t>0</a:t>
            </a:r>
            <a:endParaRPr lang="en-US" sz="1200" b="1" dirty="0"/>
          </a:p>
        </p:txBody>
      </p:sp>
      <p:sp>
        <p:nvSpPr>
          <p:cNvPr id="48" name="Arc 47"/>
          <p:cNvSpPr/>
          <p:nvPr/>
        </p:nvSpPr>
        <p:spPr>
          <a:xfrm rot="6606962">
            <a:off x="2185548" y="2173280"/>
            <a:ext cx="457200" cy="533400"/>
          </a:xfrm>
          <a:prstGeom prst="arc">
            <a:avLst/>
          </a:prstGeom>
          <a:noFill/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2370583" y="2667000"/>
            <a:ext cx="6671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104.94</a:t>
            </a:r>
            <a:r>
              <a:rPr lang="en-US" sz="1200" b="1" baseline="30000" dirty="0" smtClean="0"/>
              <a:t>0</a:t>
            </a:r>
            <a:endParaRPr lang="en-US" sz="1200" b="1" dirty="0"/>
          </a:p>
        </p:txBody>
      </p:sp>
      <p:cxnSp>
        <p:nvCxnSpPr>
          <p:cNvPr id="40" name="Straight Connector 39"/>
          <p:cNvCxnSpPr/>
          <p:nvPr/>
        </p:nvCxnSpPr>
        <p:spPr>
          <a:xfrm rot="12600000">
            <a:off x="1290325" y="2133494"/>
            <a:ext cx="1219200" cy="1588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295400" y="1447800"/>
            <a:ext cx="395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A</a:t>
            </a:r>
            <a:endParaRPr lang="en-US" baseline="-25000" dirty="0"/>
          </a:p>
        </p:txBody>
      </p:sp>
      <p:cxnSp>
        <p:nvCxnSpPr>
          <p:cNvPr id="43" name="Straight Connector 42"/>
          <p:cNvCxnSpPr/>
          <p:nvPr/>
        </p:nvCxnSpPr>
        <p:spPr>
          <a:xfrm>
            <a:off x="1066800" y="2087880"/>
            <a:ext cx="4191000" cy="1066800"/>
          </a:xfrm>
          <a:prstGeom prst="line">
            <a:avLst/>
          </a:prstGeom>
          <a:ln w="28575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Arc 49"/>
          <p:cNvSpPr/>
          <p:nvPr/>
        </p:nvSpPr>
        <p:spPr>
          <a:xfrm rot="10611774">
            <a:off x="2071653" y="2069511"/>
            <a:ext cx="457200" cy="533400"/>
          </a:xfrm>
          <a:prstGeom prst="arc">
            <a:avLst/>
          </a:prstGeom>
          <a:noFill/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1621177" y="2514600"/>
            <a:ext cx="5886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75.06</a:t>
            </a:r>
            <a:r>
              <a:rPr lang="en-US" sz="1200" b="1" baseline="30000" dirty="0" smtClean="0"/>
              <a:t>0</a:t>
            </a:r>
            <a:endParaRPr lang="en-US" sz="1200" b="1" dirty="0"/>
          </a:p>
        </p:txBody>
      </p:sp>
      <p:sp>
        <p:nvSpPr>
          <p:cNvPr id="52" name="Arc 51"/>
          <p:cNvSpPr/>
          <p:nvPr/>
        </p:nvSpPr>
        <p:spPr>
          <a:xfrm rot="15118251">
            <a:off x="1609023" y="2064167"/>
            <a:ext cx="397668" cy="307325"/>
          </a:xfrm>
          <a:prstGeom prst="arc">
            <a:avLst/>
          </a:prstGeom>
          <a:noFill/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1163977" y="1905000"/>
            <a:ext cx="5886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14.94</a:t>
            </a:r>
            <a:r>
              <a:rPr lang="en-US" sz="1200" b="1" baseline="30000" dirty="0" smtClean="0"/>
              <a:t>0</a:t>
            </a:r>
            <a:endParaRPr lang="en-US" sz="1200" b="1" dirty="0"/>
          </a:p>
        </p:txBody>
      </p:sp>
      <p:cxnSp>
        <p:nvCxnSpPr>
          <p:cNvPr id="54" name="Straight Connector 53"/>
          <p:cNvCxnSpPr/>
          <p:nvPr/>
        </p:nvCxnSpPr>
        <p:spPr>
          <a:xfrm rot="10800000">
            <a:off x="5486400" y="3505200"/>
            <a:ext cx="1055859" cy="137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334000" y="3505200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B</a:t>
            </a:r>
            <a:endParaRPr lang="en-US" baseline="-25000" dirty="0"/>
          </a:p>
        </p:txBody>
      </p:sp>
      <p:cxnSp>
        <p:nvCxnSpPr>
          <p:cNvPr id="39" name="Straight Connector 38"/>
          <p:cNvCxnSpPr/>
          <p:nvPr/>
        </p:nvCxnSpPr>
        <p:spPr>
          <a:xfrm rot="5400000" flipH="1" flipV="1">
            <a:off x="1866900" y="1485900"/>
            <a:ext cx="1524000" cy="381000"/>
          </a:xfrm>
          <a:prstGeom prst="line">
            <a:avLst/>
          </a:prstGeom>
          <a:ln w="28575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2819400" y="762000"/>
            <a:ext cx="19050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3200400" y="381000"/>
            <a:ext cx="3453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DIRECTION PERPENDICULAR TO AB</a:t>
            </a:r>
            <a:endParaRPr lang="en-US" dirty="0"/>
          </a:p>
        </p:txBody>
      </p:sp>
      <p:cxnSp>
        <p:nvCxnSpPr>
          <p:cNvPr id="62" name="Straight Connector 61"/>
          <p:cNvCxnSpPr/>
          <p:nvPr/>
        </p:nvCxnSpPr>
        <p:spPr>
          <a:xfrm rot="5400000" flipH="1" flipV="1">
            <a:off x="5676900" y="4000500"/>
            <a:ext cx="1524000" cy="381000"/>
          </a:xfrm>
          <a:prstGeom prst="line">
            <a:avLst/>
          </a:prstGeom>
          <a:ln w="28575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6400800" y="4572000"/>
            <a:ext cx="8382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6553201" y="49530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DIRECTION PERPENDICULAR TO AB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457200" y="4419600"/>
            <a:ext cx="44180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Velocity component of A perpendicular to AB</a:t>
            </a:r>
          </a:p>
          <a:p>
            <a:r>
              <a:rPr lang="en-US" dirty="0" smtClean="0"/>
              <a:t>= V</a:t>
            </a:r>
            <a:r>
              <a:rPr lang="en-US" baseline="-25000" dirty="0" smtClean="0"/>
              <a:t>A</a:t>
            </a:r>
            <a:r>
              <a:rPr lang="en-US" dirty="0" smtClean="0"/>
              <a:t> Sin ( 14.94</a:t>
            </a:r>
            <a:r>
              <a:rPr lang="en-US" baseline="30000" dirty="0" smtClean="0"/>
              <a:t>0</a:t>
            </a:r>
            <a:r>
              <a:rPr lang="en-US" dirty="0" smtClean="0"/>
              <a:t>) = 9.6  x Sin ( 14.94</a:t>
            </a:r>
            <a:r>
              <a:rPr lang="en-US" baseline="30000" dirty="0" smtClean="0"/>
              <a:t>0</a:t>
            </a:r>
            <a:r>
              <a:rPr lang="en-US" dirty="0" smtClean="0"/>
              <a:t>)  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457200" y="5257800"/>
            <a:ext cx="44180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Velocity component of B perpendicular to AB</a:t>
            </a:r>
          </a:p>
          <a:p>
            <a:r>
              <a:rPr lang="en-US" dirty="0" smtClean="0"/>
              <a:t>= V</a:t>
            </a:r>
            <a:r>
              <a:rPr lang="en-US" baseline="-25000" dirty="0" smtClean="0"/>
              <a:t>B</a:t>
            </a:r>
            <a:r>
              <a:rPr lang="en-US" dirty="0" smtClean="0"/>
              <a:t> Sin ( 15.06</a:t>
            </a:r>
            <a:r>
              <a:rPr lang="en-US" baseline="30000" dirty="0" smtClean="0"/>
              <a:t>0</a:t>
            </a:r>
            <a:r>
              <a:rPr lang="en-US" dirty="0" smtClean="0"/>
              <a:t>) = 9.605  x Sin ( 15.06</a:t>
            </a:r>
            <a:r>
              <a:rPr lang="en-US" baseline="30000" dirty="0" smtClean="0"/>
              <a:t>0</a:t>
            </a:r>
            <a:r>
              <a:rPr lang="en-US" dirty="0" smtClean="0"/>
              <a:t>)  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304800" y="6324600"/>
            <a:ext cx="7832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Angular velocity of Link AB = (V</a:t>
            </a:r>
            <a:r>
              <a:rPr lang="en-US" baseline="-25000" dirty="0" smtClean="0"/>
              <a:t>A</a:t>
            </a:r>
            <a:r>
              <a:rPr lang="en-US" dirty="0" smtClean="0"/>
              <a:t> Sin ( 14.94</a:t>
            </a:r>
            <a:r>
              <a:rPr lang="en-US" baseline="30000" dirty="0" smtClean="0"/>
              <a:t>0</a:t>
            </a:r>
            <a:r>
              <a:rPr lang="en-US" dirty="0" smtClean="0"/>
              <a:t>)  + V</a:t>
            </a:r>
            <a:r>
              <a:rPr lang="en-US" baseline="-25000" dirty="0" smtClean="0"/>
              <a:t>B</a:t>
            </a:r>
            <a:r>
              <a:rPr lang="en-US" dirty="0" smtClean="0"/>
              <a:t> Sin ( 15.06</a:t>
            </a:r>
            <a:r>
              <a:rPr lang="en-US" baseline="30000" dirty="0" smtClean="0"/>
              <a:t>0</a:t>
            </a:r>
            <a:r>
              <a:rPr lang="en-US" dirty="0" smtClean="0"/>
              <a:t>) ) / AB = </a:t>
            </a:r>
            <a:r>
              <a:rPr lang="en-US" b="1" dirty="0" smtClean="0"/>
              <a:t>3.11 </a:t>
            </a:r>
            <a:r>
              <a:rPr lang="en-US" b="1" dirty="0" err="1" smtClean="0"/>
              <a:t>rad</a:t>
            </a:r>
            <a:r>
              <a:rPr lang="en-US" b="1" dirty="0" smtClean="0"/>
              <a:t>/s </a:t>
            </a:r>
            <a:endParaRPr lang="en-US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0" y="228600"/>
            <a:ext cx="7306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Velocity of E along AB  , V</a:t>
            </a:r>
            <a:r>
              <a:rPr lang="en-US" baseline="-25000" dirty="0" smtClean="0"/>
              <a:t>ex</a:t>
            </a:r>
            <a:r>
              <a:rPr lang="en-US" dirty="0" smtClean="0"/>
              <a:t> = Velocity of A along AB = Velocity of B along AB.</a:t>
            </a:r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0" y="838200"/>
            <a:ext cx="55927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Velocity of A along </a:t>
            </a:r>
            <a:r>
              <a:rPr lang="en-US" dirty="0" smtClean="0"/>
              <a:t>AB ,</a:t>
            </a:r>
            <a:r>
              <a:rPr lang="en-US" dirty="0" err="1" smtClean="0"/>
              <a:t>V</a:t>
            </a:r>
            <a:r>
              <a:rPr lang="en-US" baseline="-25000" dirty="0" err="1" smtClean="0"/>
              <a:t>Ex</a:t>
            </a:r>
            <a:r>
              <a:rPr lang="en-US" dirty="0" smtClean="0"/>
              <a:t> </a:t>
            </a:r>
            <a:r>
              <a:rPr lang="en-US" dirty="0" smtClean="0"/>
              <a:t>=</a:t>
            </a:r>
            <a:r>
              <a:rPr lang="en-US" dirty="0" smtClean="0"/>
              <a:t> = </a:t>
            </a:r>
            <a:r>
              <a:rPr lang="en-US" dirty="0" smtClean="0"/>
              <a:t>V</a:t>
            </a:r>
            <a:r>
              <a:rPr lang="en-US" baseline="-25000" dirty="0" smtClean="0"/>
              <a:t>A</a:t>
            </a:r>
            <a:r>
              <a:rPr lang="en-US" dirty="0" smtClean="0"/>
              <a:t> Cos ( 14.94</a:t>
            </a:r>
            <a:r>
              <a:rPr lang="en-US" baseline="30000" dirty="0" smtClean="0"/>
              <a:t>0</a:t>
            </a:r>
            <a:r>
              <a:rPr lang="en-US" dirty="0" smtClean="0"/>
              <a:t> </a:t>
            </a:r>
            <a:r>
              <a:rPr lang="en-US" dirty="0" smtClean="0"/>
              <a:t>) = 9.28 m/s  </a:t>
            </a:r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2286000" y="1371600"/>
            <a:ext cx="26588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A</a:t>
            </a:r>
            <a:r>
              <a:rPr lang="en-US" dirty="0" smtClean="0"/>
              <a:t> </a:t>
            </a:r>
            <a:r>
              <a:rPr lang="en-US" dirty="0" smtClean="0"/>
              <a:t>sin </a:t>
            </a:r>
            <a:r>
              <a:rPr lang="en-US" dirty="0" smtClean="0"/>
              <a:t>( 14.94</a:t>
            </a:r>
            <a:r>
              <a:rPr lang="en-US" baseline="30000" dirty="0" smtClean="0"/>
              <a:t>0</a:t>
            </a:r>
            <a:r>
              <a:rPr lang="en-US" dirty="0" smtClean="0"/>
              <a:t> </a:t>
            </a:r>
            <a:r>
              <a:rPr lang="en-US" dirty="0" smtClean="0"/>
              <a:t>) =2.47 m/s </a:t>
            </a:r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2286000" y="1981200"/>
            <a:ext cx="26632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B</a:t>
            </a:r>
            <a:r>
              <a:rPr lang="en-US" dirty="0" smtClean="0"/>
              <a:t> sin </a:t>
            </a:r>
            <a:r>
              <a:rPr lang="en-US" dirty="0" smtClean="0"/>
              <a:t>( </a:t>
            </a:r>
            <a:r>
              <a:rPr lang="en-US" dirty="0" smtClean="0"/>
              <a:t>15.06</a:t>
            </a:r>
            <a:r>
              <a:rPr lang="en-US" baseline="30000" dirty="0" smtClean="0"/>
              <a:t>0</a:t>
            </a:r>
            <a:r>
              <a:rPr lang="en-US" dirty="0" smtClean="0"/>
              <a:t> ) =2.50 m/s </a:t>
            </a:r>
            <a:endParaRPr lang="en-US" dirty="0"/>
          </a:p>
        </p:txBody>
      </p:sp>
      <p:cxnSp>
        <p:nvCxnSpPr>
          <p:cNvPr id="74" name="Straight Connector 73"/>
          <p:cNvCxnSpPr/>
          <p:nvPr/>
        </p:nvCxnSpPr>
        <p:spPr>
          <a:xfrm flipV="1">
            <a:off x="1447800" y="3733800"/>
            <a:ext cx="472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rot="5400000">
            <a:off x="5867400" y="40386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6248400" y="4191000"/>
            <a:ext cx="1389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</a:t>
            </a:r>
            <a:r>
              <a:rPr lang="en-US" baseline="-25000" dirty="0" err="1" smtClean="0"/>
              <a:t>by</a:t>
            </a:r>
            <a:r>
              <a:rPr lang="en-US" dirty="0" smtClean="0"/>
              <a:t> = 2.5 m/s</a:t>
            </a:r>
            <a:endParaRPr lang="en-US" dirty="0"/>
          </a:p>
        </p:txBody>
      </p:sp>
      <p:cxnSp>
        <p:nvCxnSpPr>
          <p:cNvPr id="78" name="Straight Arrow Connector 77"/>
          <p:cNvCxnSpPr/>
          <p:nvPr/>
        </p:nvCxnSpPr>
        <p:spPr>
          <a:xfrm rot="16200000" flipV="1">
            <a:off x="2362994" y="3428206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2286000" y="2743200"/>
            <a:ext cx="1503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</a:t>
            </a:r>
            <a:r>
              <a:rPr lang="en-US" baseline="-25000" dirty="0" err="1" smtClean="0"/>
              <a:t>Ay</a:t>
            </a:r>
            <a:r>
              <a:rPr lang="en-US" dirty="0" smtClean="0"/>
              <a:t> = 2.47 m/s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4343400" y="3276600"/>
            <a:ext cx="713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1.6 m</a:t>
            </a:r>
            <a:endParaRPr lang="en-US" b="1" dirty="0"/>
          </a:p>
        </p:txBody>
      </p:sp>
      <p:cxnSp>
        <p:nvCxnSpPr>
          <p:cNvPr id="82" name="Straight Arrow Connector 81"/>
          <p:cNvCxnSpPr/>
          <p:nvPr/>
        </p:nvCxnSpPr>
        <p:spPr>
          <a:xfrm rot="16200000" flipV="1">
            <a:off x="953294" y="3237706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Rectangle 83"/>
          <p:cNvSpPr/>
          <p:nvPr/>
        </p:nvSpPr>
        <p:spPr>
          <a:xfrm>
            <a:off x="1295400" y="2362200"/>
            <a:ext cx="5137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V</a:t>
            </a:r>
            <a:r>
              <a:rPr lang="en-US" baseline="-25000" dirty="0" err="1" smtClean="0"/>
              <a:t>Ey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86" name="Straight Connector 85"/>
          <p:cNvCxnSpPr/>
          <p:nvPr/>
        </p:nvCxnSpPr>
        <p:spPr>
          <a:xfrm>
            <a:off x="1447800" y="2743200"/>
            <a:ext cx="4724400" cy="160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>
          <a:xfrm>
            <a:off x="2616200" y="369570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6111240" y="367284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1447800" y="365760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TextBox 89"/>
          <p:cNvSpPr txBox="1"/>
          <p:nvPr/>
        </p:nvSpPr>
        <p:spPr>
          <a:xfrm>
            <a:off x="2514600" y="37338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91" name="TextBox 90"/>
          <p:cNvSpPr txBox="1"/>
          <p:nvPr/>
        </p:nvSpPr>
        <p:spPr>
          <a:xfrm>
            <a:off x="6248400" y="35052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1295400" y="365760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93" name="TextBox 92"/>
          <p:cNvSpPr txBox="1"/>
          <p:nvPr/>
        </p:nvSpPr>
        <p:spPr>
          <a:xfrm>
            <a:off x="1676400" y="3429000"/>
            <a:ext cx="837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0.45 m</a:t>
            </a:r>
            <a:endParaRPr lang="en-US" b="1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4495800"/>
            <a:ext cx="2540000" cy="60960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799" y="5334000"/>
            <a:ext cx="2455333" cy="762000"/>
          </a:xfrm>
          <a:prstGeom prst="rect">
            <a:avLst/>
          </a:prstGeom>
          <a:noFill/>
        </p:spPr>
      </p:pic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6248400"/>
            <a:ext cx="1554480" cy="457200"/>
          </a:xfrm>
          <a:prstGeom prst="rect">
            <a:avLst/>
          </a:prstGeom>
          <a:noFill/>
        </p:spPr>
      </p:pic>
      <p:sp>
        <p:nvSpPr>
          <p:cNvPr id="95" name="Rectangle 94"/>
          <p:cNvSpPr/>
          <p:nvPr/>
        </p:nvSpPr>
        <p:spPr>
          <a:xfrm>
            <a:off x="1981200" y="6248400"/>
            <a:ext cx="5441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m/s</a:t>
            </a:r>
            <a:endParaRPr lang="en-US" dirty="0"/>
          </a:p>
        </p:txBody>
      </p:sp>
      <p:cxnSp>
        <p:nvCxnSpPr>
          <p:cNvPr id="97" name="Straight Connector 96"/>
          <p:cNvCxnSpPr/>
          <p:nvPr/>
        </p:nvCxnSpPr>
        <p:spPr>
          <a:xfrm rot="16200000" flipH="1">
            <a:off x="2057400" y="5715000"/>
            <a:ext cx="22098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6600" y="5029200"/>
            <a:ext cx="5502442" cy="533400"/>
          </a:xfrm>
          <a:prstGeom prst="rect">
            <a:avLst/>
          </a:prstGeom>
          <a:noFill/>
        </p:spPr>
      </p:pic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m/s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8382000" y="5334000"/>
            <a:ext cx="5441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m/s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670</TotalTime>
  <Words>379</Words>
  <Application>Microsoft Office PowerPoint</Application>
  <PresentationFormat>On-screen Show (4:3)</PresentationFormat>
  <Paragraphs>80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Practice problem-1 based on today class.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Four-bar mechanism</dc:title>
  <dc:creator>CAD LAB</dc:creator>
  <cp:lastModifiedBy>Administrator</cp:lastModifiedBy>
  <cp:revision>145</cp:revision>
  <dcterms:created xsi:type="dcterms:W3CDTF">2020-01-11T05:25:05Z</dcterms:created>
  <dcterms:modified xsi:type="dcterms:W3CDTF">2022-01-22T11:11:48Z</dcterms:modified>
</cp:coreProperties>
</file>