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7"/>
  </p:notesMasterIdLst>
  <p:sldIdLst>
    <p:sldId id="258" r:id="rId2"/>
    <p:sldId id="259" r:id="rId3"/>
    <p:sldId id="260" r:id="rId4"/>
    <p:sldId id="266" r:id="rId5"/>
    <p:sldId id="267" r:id="rId6"/>
    <p:sldId id="268" r:id="rId7"/>
    <p:sldId id="269" r:id="rId8"/>
    <p:sldId id="271" r:id="rId9"/>
    <p:sldId id="272" r:id="rId10"/>
    <p:sldId id="261" r:id="rId11"/>
    <p:sldId id="263" r:id="rId12"/>
    <p:sldId id="274" r:id="rId13"/>
    <p:sldId id="276" r:id="rId14"/>
    <p:sldId id="277" r:id="rId15"/>
    <p:sldId id="278"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7" Type="http://schemas.openxmlformats.org/officeDocument/2006/relationships/image" Target="../media/image12.wmf"/><Relationship Id="rId2" Type="http://schemas.openxmlformats.org/officeDocument/2006/relationships/image" Target="../media/image7.wmf"/><Relationship Id="rId1" Type="http://schemas.openxmlformats.org/officeDocument/2006/relationships/image" Target="../media/image6.wmf"/><Relationship Id="rId6" Type="http://schemas.openxmlformats.org/officeDocument/2006/relationships/image" Target="../media/image11.wmf"/><Relationship Id="rId5" Type="http://schemas.openxmlformats.org/officeDocument/2006/relationships/image" Target="../media/image10.wmf"/><Relationship Id="rId4" Type="http://schemas.openxmlformats.org/officeDocument/2006/relationships/image" Target="../media/image9.wmf"/></Relationships>
</file>

<file path=ppt/drawings/_rels/vmlDrawing3.v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image" Target="../media/image15.wmf"/><Relationship Id="rId7" Type="http://schemas.openxmlformats.org/officeDocument/2006/relationships/image" Target="../media/image19.wmf"/><Relationship Id="rId2" Type="http://schemas.openxmlformats.org/officeDocument/2006/relationships/image" Target="../media/image14.wmf"/><Relationship Id="rId1" Type="http://schemas.openxmlformats.org/officeDocument/2006/relationships/image" Target="../media/image13.wmf"/><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 Id="rId9" Type="http://schemas.openxmlformats.org/officeDocument/2006/relationships/image" Target="../media/image21.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4.wmf"/><Relationship Id="rId7" Type="http://schemas.openxmlformats.org/officeDocument/2006/relationships/image" Target="../media/image28.wmf"/><Relationship Id="rId2" Type="http://schemas.openxmlformats.org/officeDocument/2006/relationships/image" Target="../media/image23.wmf"/><Relationship Id="rId1" Type="http://schemas.openxmlformats.org/officeDocument/2006/relationships/image" Target="../media/image22.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DD3258C-D25C-4ED9-812E-5DAC89ABE46C}" type="datetimeFigureOut">
              <a:rPr lang="en-US" smtClean="0"/>
              <a:pPr/>
              <a:t>4/29/2022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6E7B7F-1710-4F25-BAAF-C5C8E6DF481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763CF36-8296-47E1-9ABF-AF8AC2D7323F}" type="datetimeFigureOut">
              <a:rPr lang="en-US" smtClean="0"/>
              <a:pPr/>
              <a:t>4/29/2022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F227267-BBC7-4455-9D54-7AB3FC7EC9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63CF36-8296-47E1-9ABF-AF8AC2D7323F}"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7267-BBC7-4455-9D54-7AB3FC7EC9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63CF36-8296-47E1-9ABF-AF8AC2D7323F}"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7267-BBC7-4455-9D54-7AB3FC7EC9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763CF36-8296-47E1-9ABF-AF8AC2D7323F}"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7267-BBC7-4455-9D54-7AB3FC7EC9C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763CF36-8296-47E1-9ABF-AF8AC2D7323F}" type="datetimeFigureOut">
              <a:rPr lang="en-US" smtClean="0"/>
              <a:pPr/>
              <a:t>4/29/2022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227267-BBC7-4455-9D54-7AB3FC7EC9C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63CF36-8296-47E1-9ABF-AF8AC2D7323F}"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27267-BBC7-4455-9D54-7AB3FC7EC9C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763CF36-8296-47E1-9ABF-AF8AC2D7323F}" type="datetimeFigureOut">
              <a:rPr lang="en-US" smtClean="0"/>
              <a:pPr/>
              <a:t>4/29/2022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F227267-BBC7-4455-9D54-7AB3FC7EC9C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763CF36-8296-47E1-9ABF-AF8AC2D7323F}" type="datetimeFigureOut">
              <a:rPr lang="en-US" smtClean="0"/>
              <a:pPr/>
              <a:t>4/29/2022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227267-BBC7-4455-9D54-7AB3FC7EC9C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3CF36-8296-47E1-9ABF-AF8AC2D7323F}" type="datetimeFigureOut">
              <a:rPr lang="en-US" smtClean="0"/>
              <a:pPr/>
              <a:t>4/29/2022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F227267-BBC7-4455-9D54-7AB3FC7EC9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763CF36-8296-47E1-9ABF-AF8AC2D7323F}"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F227267-BBC7-4455-9D54-7AB3FC7EC9C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763CF36-8296-47E1-9ABF-AF8AC2D7323F}" type="datetimeFigureOut">
              <a:rPr lang="en-US" smtClean="0"/>
              <a:pPr/>
              <a:t>4/29/2022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F227267-BBC7-4455-9D54-7AB3FC7EC9C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763CF36-8296-47E1-9ABF-AF8AC2D7323F}" type="datetimeFigureOut">
              <a:rPr lang="en-US" smtClean="0"/>
              <a:pPr/>
              <a:t>4/29/2022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227267-BBC7-4455-9D54-7AB3FC7EC9C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oleObject" Target="../embeddings/oleObject2.bin"/><Relationship Id="rId7"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oleObject" Target="../embeddings/oleObject4.bin"/><Relationship Id="rId10" Type="http://schemas.openxmlformats.org/officeDocument/2006/relationships/oleObject" Target="../embeddings/oleObject9.bin"/><Relationship Id="rId4" Type="http://schemas.openxmlformats.org/officeDocument/2006/relationships/oleObject" Target="../embeddings/oleObject3.bin"/><Relationship Id="rId9" Type="http://schemas.openxmlformats.org/officeDocument/2006/relationships/oleObject" Target="../embeddings/oleObject8.bin"/></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15.bin"/><Relationship Id="rId3" Type="http://schemas.openxmlformats.org/officeDocument/2006/relationships/oleObject" Target="../embeddings/oleObject10.bin"/><Relationship Id="rId7" Type="http://schemas.openxmlformats.org/officeDocument/2006/relationships/oleObject" Target="../embeddings/oleObject14.bin"/><Relationship Id="rId12"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13.bin"/><Relationship Id="rId11" Type="http://schemas.openxmlformats.org/officeDocument/2006/relationships/oleObject" Target="../embeddings/oleObject18.bin"/><Relationship Id="rId5" Type="http://schemas.openxmlformats.org/officeDocument/2006/relationships/oleObject" Target="../embeddings/oleObject12.bin"/><Relationship Id="rId10" Type="http://schemas.openxmlformats.org/officeDocument/2006/relationships/oleObject" Target="../embeddings/oleObject17.bin"/><Relationship Id="rId4" Type="http://schemas.openxmlformats.org/officeDocument/2006/relationships/oleObject" Target="../embeddings/oleObject11.bin"/><Relationship Id="rId9"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25.bin"/><Relationship Id="rId3" Type="http://schemas.openxmlformats.org/officeDocument/2006/relationships/oleObject" Target="../embeddings/oleObject20.bin"/><Relationship Id="rId7" Type="http://schemas.openxmlformats.org/officeDocument/2006/relationships/oleObject" Target="../embeddings/oleObject24.bin"/><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23.bin"/><Relationship Id="rId5" Type="http://schemas.openxmlformats.org/officeDocument/2006/relationships/oleObject" Target="../embeddings/oleObject22.bin"/><Relationship Id="rId4" Type="http://schemas.openxmlformats.org/officeDocument/2006/relationships/oleObject" Target="../embeddings/oleObject21.bin"/><Relationship Id="rId9" Type="http://schemas.openxmlformats.org/officeDocument/2006/relationships/oleObject" Target="../embeddings/oleObject26.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businessjargons.com/stepping-stone-method.html" TargetMode="Externa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oleObject" Target="../embeddings/oleObject1.bin"/><Relationship Id="rId4" Type="http://schemas.openxmlformats.org/officeDocument/2006/relationships/hyperlink" Target="https://businessjargons.com/modified-distribution-method.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370975"/>
          </a:xfrm>
          <a:prstGeom prst="rect">
            <a:avLst/>
          </a:prstGeom>
          <a:noFill/>
        </p:spPr>
        <p:txBody>
          <a:bodyPr wrap="square" rtlCol="0">
            <a:spAutoFit/>
          </a:bodyPr>
          <a:lstStyle/>
          <a:p>
            <a:endParaRPr lang="en-US" sz="4000" b="1" u="sng" dirty="0" smtClean="0">
              <a:solidFill>
                <a:srgbClr val="002060"/>
              </a:solidFill>
              <a:latin typeface="Arial" pitchFamily="34" charset="0"/>
              <a:cs typeface="Arial" pitchFamily="34" charset="0"/>
            </a:endParaRPr>
          </a:p>
          <a:p>
            <a:r>
              <a:rPr lang="en-US" sz="4000" b="1" u="sng" dirty="0" smtClean="0">
                <a:solidFill>
                  <a:srgbClr val="002060"/>
                </a:solidFill>
                <a:latin typeface="Arial" pitchFamily="34" charset="0"/>
                <a:cs typeface="Arial" pitchFamily="34" charset="0"/>
              </a:rPr>
              <a:t>Transportation Method of Linear programming:</a:t>
            </a:r>
          </a:p>
          <a:p>
            <a:endParaRPr lang="en-US" sz="2400" b="1" u="sng" dirty="0" smtClean="0">
              <a:solidFill>
                <a:srgbClr val="FF0000"/>
              </a:solidFill>
              <a:latin typeface="Arial" pitchFamily="34" charset="0"/>
              <a:cs typeface="Arial" pitchFamily="34" charset="0"/>
            </a:endParaRPr>
          </a:p>
          <a:p>
            <a:r>
              <a:rPr lang="en-US" sz="2400" b="1" u="sng" dirty="0" smtClean="0">
                <a:solidFill>
                  <a:srgbClr val="FF0000"/>
                </a:solidFill>
                <a:latin typeface="Arial" pitchFamily="34" charset="0"/>
                <a:cs typeface="Arial" pitchFamily="34" charset="0"/>
              </a:rPr>
              <a:t>Definition:</a:t>
            </a:r>
            <a:r>
              <a:rPr lang="en-US" sz="2400" dirty="0" smtClean="0">
                <a:latin typeface="Arial" pitchFamily="34" charset="0"/>
                <a:cs typeface="Arial" pitchFamily="34" charset="0"/>
              </a:rPr>
              <a:t> The </a:t>
            </a:r>
            <a:r>
              <a:rPr lang="en-US" sz="2400" b="1" dirty="0" smtClean="0">
                <a:latin typeface="Arial" pitchFamily="34" charset="0"/>
                <a:cs typeface="Arial" pitchFamily="34" charset="0"/>
              </a:rPr>
              <a:t>Transportation Method</a:t>
            </a:r>
            <a:r>
              <a:rPr lang="en-US" sz="2400" dirty="0" smtClean="0">
                <a:latin typeface="Arial" pitchFamily="34" charset="0"/>
                <a:cs typeface="Arial" pitchFamily="34" charset="0"/>
              </a:rPr>
              <a:t> of linear programming is applied to the problems related to the study of the efficient transportation routes i.e. how efficiently the product from different sources of production is transported to the different destinations, such as the total transportation cost is minimum.</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Here origin means the place where the product is originated or manufactured for the ultimate sales while the places where the product is required to be sold is called destination. For solving the transportation problem, the following steps are to be systematically followed: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294305"/>
          </a:xfrm>
          <a:prstGeom prst="rect">
            <a:avLst/>
          </a:prstGeom>
          <a:noFill/>
        </p:spPr>
        <p:txBody>
          <a:bodyPr wrap="square" rtlCol="0">
            <a:spAutoFit/>
          </a:bodyPr>
          <a:lstStyle/>
          <a:p>
            <a:endParaRPr lang="en-US" sz="2800" b="1" dirty="0" smtClean="0">
              <a:solidFill>
                <a:srgbClr val="002060"/>
              </a:solidFill>
              <a:latin typeface="Arial" pitchFamily="34" charset="0"/>
              <a:cs typeface="Arial" pitchFamily="34" charset="0"/>
            </a:endParaRPr>
          </a:p>
          <a:p>
            <a:endParaRPr lang="en-US" sz="2800" b="1" dirty="0" smtClean="0">
              <a:solidFill>
                <a:srgbClr val="002060"/>
              </a:solidFill>
              <a:latin typeface="Arial" pitchFamily="34" charset="0"/>
              <a:cs typeface="Arial" pitchFamily="34" charset="0"/>
            </a:endParaRPr>
          </a:p>
          <a:p>
            <a:r>
              <a:rPr lang="en-US" sz="4000" b="1" dirty="0" smtClean="0">
                <a:solidFill>
                  <a:srgbClr val="002060"/>
                </a:solidFill>
                <a:latin typeface="Arial" pitchFamily="34" charset="0"/>
                <a:cs typeface="Arial" pitchFamily="34" charset="0"/>
              </a:rPr>
              <a:t>1</a:t>
            </a:r>
            <a:r>
              <a:rPr lang="en-US" sz="4000" b="1" dirty="0" smtClean="0">
                <a:solidFill>
                  <a:srgbClr val="FF0000"/>
                </a:solidFill>
                <a:latin typeface="Arial" pitchFamily="34" charset="0"/>
                <a:cs typeface="Arial" pitchFamily="34" charset="0"/>
              </a:rPr>
              <a:t>.North-West Corner method.</a:t>
            </a:r>
          </a:p>
          <a:p>
            <a:endParaRPr lang="en-US" sz="2400" b="1" u="sng" dirty="0" smtClean="0">
              <a:solidFill>
                <a:srgbClr val="002060"/>
              </a:solidFill>
              <a:latin typeface="Arial" pitchFamily="34" charset="0"/>
              <a:cs typeface="Arial" pitchFamily="34" charset="0"/>
            </a:endParaRPr>
          </a:p>
          <a:p>
            <a:r>
              <a:rPr lang="en-US" sz="2400" b="1" u="sng" dirty="0" smtClean="0">
                <a:solidFill>
                  <a:srgbClr val="002060"/>
                </a:solidFill>
                <a:latin typeface="Arial" pitchFamily="34" charset="0"/>
                <a:cs typeface="Arial" pitchFamily="34" charset="0"/>
              </a:rPr>
              <a:t>Definition</a:t>
            </a:r>
            <a:r>
              <a:rPr lang="en-US" sz="2400" b="1" dirty="0" smtClean="0">
                <a:solidFill>
                  <a:srgbClr val="002060"/>
                </a:solidFill>
                <a:latin typeface="Arial" pitchFamily="34" charset="0"/>
                <a:cs typeface="Arial" pitchFamily="34" charset="0"/>
              </a:rPr>
              <a:t>:</a:t>
            </a:r>
            <a:r>
              <a:rPr lang="en-US" sz="2400" dirty="0" smtClean="0">
                <a:latin typeface="Arial" pitchFamily="34" charset="0"/>
                <a:cs typeface="Arial" pitchFamily="34" charset="0"/>
              </a:rPr>
              <a:t> The </a:t>
            </a:r>
            <a:r>
              <a:rPr lang="en-US" sz="2400" b="1" dirty="0" smtClean="0">
                <a:latin typeface="Arial" pitchFamily="34" charset="0"/>
                <a:cs typeface="Arial" pitchFamily="34" charset="0"/>
              </a:rPr>
              <a:t>North-West Corner Rule</a:t>
            </a:r>
            <a:r>
              <a:rPr lang="en-US" sz="2400" dirty="0" smtClean="0">
                <a:latin typeface="Arial" pitchFamily="34" charset="0"/>
                <a:cs typeface="Arial" pitchFamily="34" charset="0"/>
              </a:rPr>
              <a:t> is a method adopted to compute the initial feasible solution of the transportation problem. The name North-west corner is given to this method because the basic variables are selected from the extreme left corner.</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 method consist of the following steps-</a:t>
            </a:r>
          </a:p>
          <a:p>
            <a:endParaRPr lang="en-US" sz="2400" b="1" dirty="0" smtClean="0">
              <a:solidFill>
                <a:srgbClr val="002060"/>
              </a:solidFill>
              <a:latin typeface="Arial" pitchFamily="34" charset="0"/>
              <a:cs typeface="Arial" pitchFamily="34" charset="0"/>
            </a:endParaRPr>
          </a:p>
          <a:p>
            <a:r>
              <a:rPr lang="en-US" sz="2400" b="1" u="sng" dirty="0" smtClean="0">
                <a:solidFill>
                  <a:srgbClr val="002060"/>
                </a:solidFill>
                <a:latin typeface="Arial" pitchFamily="34" charset="0"/>
                <a:cs typeface="Arial" pitchFamily="34" charset="0"/>
              </a:rPr>
              <a:t>Algorithm-</a:t>
            </a:r>
          </a:p>
          <a:p>
            <a:endParaRPr lang="en-US" sz="2400" b="1" u="sng" dirty="0" smtClean="0">
              <a:solidFill>
                <a:srgbClr val="002060"/>
              </a:solidFill>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Step-1 * </a:t>
            </a:r>
            <a:r>
              <a:rPr lang="en-US" sz="2400" dirty="0" smtClean="0">
                <a:latin typeface="Arial" pitchFamily="34" charset="0"/>
                <a:cs typeface="Arial" pitchFamily="34" charset="0"/>
              </a:rPr>
              <a:t>Start with cell (1,1) and allocate it at minimum possible amount      . Where        = minimum of                 so that</a:t>
            </a:r>
          </a:p>
          <a:p>
            <a:r>
              <a:rPr lang="en-US" sz="2400" dirty="0" smtClean="0">
                <a:latin typeface="Arial" pitchFamily="34" charset="0"/>
                <a:cs typeface="Arial" pitchFamily="34" charset="0"/>
              </a:rPr>
              <a:t>             </a:t>
            </a:r>
          </a:p>
          <a:p>
            <a:r>
              <a:rPr lang="en-US" sz="2400" dirty="0" smtClean="0">
                <a:latin typeface="Arial" pitchFamily="34" charset="0"/>
                <a:cs typeface="Arial" pitchFamily="34" charset="0"/>
              </a:rPr>
              <a:t>                             =       or        ( if      =     )</a:t>
            </a:r>
            <a:endParaRPr lang="en-US" dirty="0" smtClean="0"/>
          </a:p>
          <a:p>
            <a:endParaRPr lang="en-US" dirty="0"/>
          </a:p>
        </p:txBody>
      </p:sp>
      <p:cxnSp>
        <p:nvCxnSpPr>
          <p:cNvPr id="3" name="Straight Connector 2"/>
          <p:cNvCxnSpPr/>
          <p:nvPr/>
        </p:nvCxnSpPr>
        <p:spPr>
          <a:xfrm>
            <a:off x="152400" y="1600200"/>
            <a:ext cx="7162800" cy="1588"/>
          </a:xfrm>
          <a:prstGeom prst="line">
            <a:avLst/>
          </a:prstGeom>
        </p:spPr>
        <p:style>
          <a:lnRef idx="3">
            <a:schemeClr val="dk1"/>
          </a:lnRef>
          <a:fillRef idx="0">
            <a:schemeClr val="dk1"/>
          </a:fillRef>
          <a:effectRef idx="2">
            <a:schemeClr val="dk1"/>
          </a:effectRef>
          <a:fontRef idx="minor">
            <a:schemeClr val="tx1"/>
          </a:fontRef>
        </p:style>
      </p:cxnSp>
      <p:graphicFrame>
        <p:nvGraphicFramePr>
          <p:cNvPr id="5" name="Object 4"/>
          <p:cNvGraphicFramePr>
            <a:graphicFrameLocks noChangeAspect="1"/>
          </p:cNvGraphicFramePr>
          <p:nvPr/>
        </p:nvGraphicFramePr>
        <p:xfrm>
          <a:off x="1143000" y="5410200"/>
          <a:ext cx="457200" cy="609600"/>
        </p:xfrm>
        <a:graphic>
          <a:graphicData uri="http://schemas.openxmlformats.org/presentationml/2006/ole">
            <p:oleObj spid="_x0000_s2050" name="Equation" r:id="rId3" imgW="203040" imgH="215640" progId="Equation.3">
              <p:embed/>
            </p:oleObj>
          </a:graphicData>
        </a:graphic>
      </p:graphicFrame>
      <p:graphicFrame>
        <p:nvGraphicFramePr>
          <p:cNvPr id="2051" name="Object 3"/>
          <p:cNvGraphicFramePr>
            <a:graphicFrameLocks noChangeAspect="1"/>
          </p:cNvGraphicFramePr>
          <p:nvPr/>
        </p:nvGraphicFramePr>
        <p:xfrm>
          <a:off x="2743200" y="5410200"/>
          <a:ext cx="609600" cy="609600"/>
        </p:xfrm>
        <a:graphic>
          <a:graphicData uri="http://schemas.openxmlformats.org/presentationml/2006/ole">
            <p:oleObj spid="_x0000_s2051" name="Equation" r:id="rId4" imgW="203040" imgH="215640" progId="Equation.3">
              <p:embed/>
            </p:oleObj>
          </a:graphicData>
        </a:graphic>
      </p:graphicFrame>
      <p:graphicFrame>
        <p:nvGraphicFramePr>
          <p:cNvPr id="7" name="Object 6"/>
          <p:cNvGraphicFramePr>
            <a:graphicFrameLocks noChangeAspect="1"/>
          </p:cNvGraphicFramePr>
          <p:nvPr/>
        </p:nvGraphicFramePr>
        <p:xfrm>
          <a:off x="5257800" y="5486400"/>
          <a:ext cx="1295400" cy="533400"/>
        </p:xfrm>
        <a:graphic>
          <a:graphicData uri="http://schemas.openxmlformats.org/presentationml/2006/ole">
            <p:oleObj spid="_x0000_s2052" name="Equation" r:id="rId5" imgW="444240" imgH="215640" progId="Equation.3">
              <p:embed/>
            </p:oleObj>
          </a:graphicData>
        </a:graphic>
      </p:graphicFrame>
      <p:graphicFrame>
        <p:nvGraphicFramePr>
          <p:cNvPr id="2054" name="Object 6"/>
          <p:cNvGraphicFramePr>
            <a:graphicFrameLocks noChangeAspect="1"/>
          </p:cNvGraphicFramePr>
          <p:nvPr/>
        </p:nvGraphicFramePr>
        <p:xfrm>
          <a:off x="1981200" y="6096000"/>
          <a:ext cx="457200" cy="609600"/>
        </p:xfrm>
        <a:graphic>
          <a:graphicData uri="http://schemas.openxmlformats.org/presentationml/2006/ole">
            <p:oleObj spid="_x0000_s2054" name="Equation" r:id="rId6" imgW="203040" imgH="215640" progId="Equation.3">
              <p:embed/>
            </p:oleObj>
          </a:graphicData>
        </a:graphic>
      </p:graphicFrame>
      <p:graphicFrame>
        <p:nvGraphicFramePr>
          <p:cNvPr id="10" name="Object 9"/>
          <p:cNvGraphicFramePr>
            <a:graphicFrameLocks noChangeAspect="1"/>
          </p:cNvGraphicFramePr>
          <p:nvPr/>
        </p:nvGraphicFramePr>
        <p:xfrm>
          <a:off x="2743200" y="6096000"/>
          <a:ext cx="457200" cy="609600"/>
        </p:xfrm>
        <a:graphic>
          <a:graphicData uri="http://schemas.openxmlformats.org/presentationml/2006/ole">
            <p:oleObj spid="_x0000_s2055" name="Equation" r:id="rId7" imgW="152280" imgH="215640" progId="Equation.3">
              <p:embed/>
            </p:oleObj>
          </a:graphicData>
        </a:graphic>
      </p:graphicFrame>
      <p:graphicFrame>
        <p:nvGraphicFramePr>
          <p:cNvPr id="11" name="Object 10"/>
          <p:cNvGraphicFramePr>
            <a:graphicFrameLocks noChangeAspect="1"/>
          </p:cNvGraphicFramePr>
          <p:nvPr/>
        </p:nvGraphicFramePr>
        <p:xfrm>
          <a:off x="3657600" y="6172200"/>
          <a:ext cx="457200" cy="533400"/>
        </p:xfrm>
        <a:graphic>
          <a:graphicData uri="http://schemas.openxmlformats.org/presentationml/2006/ole">
            <p:oleObj spid="_x0000_s2056" name="Equation" r:id="rId8" imgW="139680" imgH="215640" progId="Equation.3">
              <p:embed/>
            </p:oleObj>
          </a:graphicData>
        </a:graphic>
      </p:graphicFrame>
      <p:graphicFrame>
        <p:nvGraphicFramePr>
          <p:cNvPr id="2057" name="Object 9"/>
          <p:cNvGraphicFramePr>
            <a:graphicFrameLocks noChangeAspect="1"/>
          </p:cNvGraphicFramePr>
          <p:nvPr/>
        </p:nvGraphicFramePr>
        <p:xfrm>
          <a:off x="4572000" y="6096000"/>
          <a:ext cx="457200" cy="609600"/>
        </p:xfrm>
        <a:graphic>
          <a:graphicData uri="http://schemas.openxmlformats.org/presentationml/2006/ole">
            <p:oleObj spid="_x0000_s2057" name="Equation" r:id="rId9" imgW="152280" imgH="215640" progId="Equation.3">
              <p:embed/>
            </p:oleObj>
          </a:graphicData>
        </a:graphic>
      </p:graphicFrame>
      <p:graphicFrame>
        <p:nvGraphicFramePr>
          <p:cNvPr id="2058" name="Object 10"/>
          <p:cNvGraphicFramePr>
            <a:graphicFrameLocks noChangeAspect="1"/>
          </p:cNvGraphicFramePr>
          <p:nvPr/>
        </p:nvGraphicFramePr>
        <p:xfrm>
          <a:off x="5257800" y="6172200"/>
          <a:ext cx="457200" cy="533400"/>
        </p:xfrm>
        <a:graphic>
          <a:graphicData uri="http://schemas.openxmlformats.org/presentationml/2006/ole">
            <p:oleObj spid="_x0000_s2058" name="Equation" r:id="rId10" imgW="139680" imgH="21564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971413"/>
          </a:xfrm>
          <a:prstGeom prst="rect">
            <a:avLst/>
          </a:prstGeom>
          <a:noFill/>
        </p:spPr>
        <p:txBody>
          <a:bodyPr wrap="square" rtlCol="0">
            <a:spAutoFit/>
          </a:bodyPr>
          <a:lstStyle/>
          <a:p>
            <a:endParaRPr lang="en-US" sz="2800" b="1" dirty="0" smtClean="0">
              <a:solidFill>
                <a:srgbClr val="FF0000"/>
              </a:solidFill>
              <a:latin typeface="Arial" pitchFamily="34" charset="0"/>
              <a:cs typeface="Arial" pitchFamily="34" charset="0"/>
            </a:endParaRPr>
          </a:p>
          <a:p>
            <a:endParaRPr lang="en-US" sz="2800" b="1" dirty="0" smtClean="0">
              <a:solidFill>
                <a:srgbClr val="FF0000"/>
              </a:solidFill>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Step-2* </a:t>
            </a:r>
            <a:r>
              <a:rPr lang="en-US" sz="2400" dirty="0" smtClean="0">
                <a:latin typeface="Arial" pitchFamily="34" charset="0"/>
                <a:cs typeface="Arial" pitchFamily="34" charset="0"/>
              </a:rPr>
              <a:t>If            the capacity of origin        is </a:t>
            </a:r>
            <a:r>
              <a:rPr lang="en-US" sz="2400" dirty="0" err="1" smtClean="0">
                <a:latin typeface="Arial" pitchFamily="34" charset="0"/>
                <a:cs typeface="Arial" pitchFamily="34" charset="0"/>
              </a:rPr>
              <a:t>exahausted</a:t>
            </a:r>
            <a:r>
              <a:rPr lang="en-US" sz="2400" dirty="0" smtClean="0">
                <a:latin typeface="Arial" pitchFamily="34" charset="0"/>
                <a:cs typeface="Arial" pitchFamily="34" charset="0"/>
              </a:rPr>
              <a:t> but the but the </a:t>
            </a:r>
            <a:r>
              <a:rPr lang="en-US" sz="2400" dirty="0" err="1" smtClean="0">
                <a:latin typeface="Arial" pitchFamily="34" charset="0"/>
                <a:cs typeface="Arial" pitchFamily="34" charset="0"/>
              </a:rPr>
              <a:t>reuirement</a:t>
            </a:r>
            <a:r>
              <a:rPr lang="en-US" sz="2400" dirty="0" smtClean="0">
                <a:latin typeface="Arial" pitchFamily="34" charset="0"/>
                <a:cs typeface="Arial" pitchFamily="34" charset="0"/>
              </a:rPr>
              <a:t> of destination        is still not satisfied . In this case move down to the cell (2,1) and allocate it maximum possible amount       . Clearly</a:t>
            </a: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   (ii)      </a:t>
            </a:r>
            <a:r>
              <a:rPr lang="en-US" sz="2400" dirty="0" smtClean="0">
                <a:latin typeface="Arial" pitchFamily="34" charset="0"/>
                <a:cs typeface="Arial" pitchFamily="34" charset="0"/>
              </a:rPr>
              <a:t>if             ,the requirement at destination       is satisfied but the capacity of origin       is not completely </a:t>
            </a:r>
            <a:r>
              <a:rPr lang="en-US" sz="2400" dirty="0" err="1" smtClean="0">
                <a:latin typeface="Arial" pitchFamily="34" charset="0"/>
                <a:cs typeface="Arial" pitchFamily="34" charset="0"/>
              </a:rPr>
              <a:t>exahausted.in</a:t>
            </a:r>
            <a:r>
              <a:rPr lang="en-US" sz="2400" dirty="0" smtClean="0">
                <a:latin typeface="Arial" pitchFamily="34" charset="0"/>
                <a:cs typeface="Arial" pitchFamily="34" charset="0"/>
              </a:rPr>
              <a:t> this case ,move to the right hand cell (1,2) and allocate it maximum possible amount       clearly-</a:t>
            </a:r>
          </a:p>
          <a:p>
            <a:endParaRPr lang="en-US" sz="2400" b="1" dirty="0" smtClean="0">
              <a:solidFill>
                <a:srgbClr val="FF0000"/>
              </a:solidFill>
              <a:latin typeface="Arial" pitchFamily="34" charset="0"/>
              <a:cs typeface="Arial" pitchFamily="34" charset="0"/>
            </a:endParaRPr>
          </a:p>
          <a:p>
            <a:r>
              <a:rPr lang="en-US" sz="2400" dirty="0" smtClean="0">
                <a:latin typeface="Arial" pitchFamily="34" charset="0"/>
                <a:cs typeface="Arial" pitchFamily="34" charset="0"/>
              </a:rPr>
              <a:t>Where-</a:t>
            </a:r>
          </a:p>
          <a:p>
            <a:endParaRPr lang="en-US" sz="2400" dirty="0" smtClean="0">
              <a:latin typeface="Arial" pitchFamily="34" charset="0"/>
              <a:cs typeface="Arial" pitchFamily="34" charset="0"/>
            </a:endParaRPr>
          </a:p>
          <a:p>
            <a:endParaRPr lang="en-US" sz="2400" b="1" dirty="0" smtClean="0">
              <a:solidFill>
                <a:srgbClr val="FF0000"/>
              </a:solidFill>
              <a:latin typeface="Arial" pitchFamily="34" charset="0"/>
              <a:cs typeface="Arial" pitchFamily="34" charset="0"/>
            </a:endParaRPr>
          </a:p>
          <a:p>
            <a:endParaRPr lang="en-US" sz="2400" b="1" dirty="0" smtClean="0">
              <a:solidFill>
                <a:srgbClr val="FF0000"/>
              </a:solidFill>
              <a:latin typeface="Arial" pitchFamily="34" charset="0"/>
              <a:cs typeface="Arial" pitchFamily="34" charset="0"/>
            </a:endParaRPr>
          </a:p>
          <a:p>
            <a:endParaRPr lang="en-US" sz="2400" b="1" dirty="0" smtClean="0">
              <a:solidFill>
                <a:srgbClr val="FF0000"/>
              </a:solidFill>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 </a:t>
            </a:r>
          </a:p>
          <a:p>
            <a:endParaRPr lang="en-US" sz="2400" b="1" dirty="0">
              <a:solidFill>
                <a:srgbClr val="FF0000"/>
              </a:solidFill>
              <a:latin typeface="Arial" pitchFamily="34" charset="0"/>
              <a:cs typeface="Arial" pitchFamily="34" charset="0"/>
            </a:endParaRPr>
          </a:p>
        </p:txBody>
      </p:sp>
      <p:graphicFrame>
        <p:nvGraphicFramePr>
          <p:cNvPr id="3" name="Object 2"/>
          <p:cNvGraphicFramePr>
            <a:graphicFrameLocks noChangeAspect="1"/>
          </p:cNvGraphicFramePr>
          <p:nvPr/>
        </p:nvGraphicFramePr>
        <p:xfrm>
          <a:off x="1447800" y="838200"/>
          <a:ext cx="914400" cy="457200"/>
        </p:xfrm>
        <a:graphic>
          <a:graphicData uri="http://schemas.openxmlformats.org/presentationml/2006/ole">
            <p:oleObj spid="_x0000_s3074" name="Equation" r:id="rId3" imgW="419040" imgH="215640" progId="Equation.3">
              <p:embed/>
            </p:oleObj>
          </a:graphicData>
        </a:graphic>
      </p:graphicFrame>
      <p:graphicFrame>
        <p:nvGraphicFramePr>
          <p:cNvPr id="4" name="Object 3"/>
          <p:cNvGraphicFramePr>
            <a:graphicFrameLocks noChangeAspect="1"/>
          </p:cNvGraphicFramePr>
          <p:nvPr/>
        </p:nvGraphicFramePr>
        <p:xfrm>
          <a:off x="5257800" y="838200"/>
          <a:ext cx="609600" cy="533400"/>
        </p:xfrm>
        <a:graphic>
          <a:graphicData uri="http://schemas.openxmlformats.org/presentationml/2006/ole">
            <p:oleObj spid="_x0000_s3075" name="Equation" r:id="rId4" imgW="177480" imgH="215640" progId="Equation.3">
              <p:embed/>
            </p:oleObj>
          </a:graphicData>
        </a:graphic>
      </p:graphicFrame>
      <p:graphicFrame>
        <p:nvGraphicFramePr>
          <p:cNvPr id="5" name="Object 4"/>
          <p:cNvGraphicFramePr>
            <a:graphicFrameLocks noChangeAspect="1"/>
          </p:cNvGraphicFramePr>
          <p:nvPr/>
        </p:nvGraphicFramePr>
        <p:xfrm>
          <a:off x="4572000" y="1219200"/>
          <a:ext cx="457200" cy="533400"/>
        </p:xfrm>
        <a:graphic>
          <a:graphicData uri="http://schemas.openxmlformats.org/presentationml/2006/ole">
            <p:oleObj spid="_x0000_s3076" name="Equation" r:id="rId5" imgW="190440" imgH="215640" progId="Equation.3">
              <p:embed/>
            </p:oleObj>
          </a:graphicData>
        </a:graphic>
      </p:graphicFrame>
      <p:graphicFrame>
        <p:nvGraphicFramePr>
          <p:cNvPr id="6" name="Object 5"/>
          <p:cNvGraphicFramePr>
            <a:graphicFrameLocks noChangeAspect="1"/>
          </p:cNvGraphicFramePr>
          <p:nvPr/>
        </p:nvGraphicFramePr>
        <p:xfrm>
          <a:off x="2362200" y="1828800"/>
          <a:ext cx="457200" cy="609600"/>
        </p:xfrm>
        <a:graphic>
          <a:graphicData uri="http://schemas.openxmlformats.org/presentationml/2006/ole">
            <p:oleObj spid="_x0000_s3077" name="Equation" r:id="rId6" imgW="203040" imgH="215640" progId="Equation.3">
              <p:embed/>
            </p:oleObj>
          </a:graphicData>
        </a:graphic>
      </p:graphicFrame>
      <p:graphicFrame>
        <p:nvGraphicFramePr>
          <p:cNvPr id="9" name="Object 8"/>
          <p:cNvGraphicFramePr>
            <a:graphicFrameLocks noChangeAspect="1"/>
          </p:cNvGraphicFramePr>
          <p:nvPr/>
        </p:nvGraphicFramePr>
        <p:xfrm>
          <a:off x="1905000" y="2514600"/>
          <a:ext cx="4038600" cy="685800"/>
        </p:xfrm>
        <a:graphic>
          <a:graphicData uri="http://schemas.openxmlformats.org/presentationml/2006/ole">
            <p:oleObj spid="_x0000_s3080" name="Equation" r:id="rId7" imgW="1231560" imgH="215640" progId="Equation.3">
              <p:embed/>
            </p:oleObj>
          </a:graphicData>
        </a:graphic>
      </p:graphicFrame>
      <p:graphicFrame>
        <p:nvGraphicFramePr>
          <p:cNvPr id="8" name="Object 7"/>
          <p:cNvGraphicFramePr>
            <a:graphicFrameLocks noChangeAspect="1"/>
          </p:cNvGraphicFramePr>
          <p:nvPr/>
        </p:nvGraphicFramePr>
        <p:xfrm>
          <a:off x="1524000" y="3276600"/>
          <a:ext cx="838200" cy="533400"/>
        </p:xfrm>
        <a:graphic>
          <a:graphicData uri="http://schemas.openxmlformats.org/presentationml/2006/ole">
            <p:oleObj spid="_x0000_s3081" name="Equation" r:id="rId8" imgW="419040" imgH="215640" progId="Equation.3">
              <p:embed/>
            </p:oleObj>
          </a:graphicData>
        </a:graphic>
      </p:graphicFrame>
      <p:graphicFrame>
        <p:nvGraphicFramePr>
          <p:cNvPr id="3082" name="Object 10"/>
          <p:cNvGraphicFramePr>
            <a:graphicFrameLocks noChangeAspect="1"/>
          </p:cNvGraphicFramePr>
          <p:nvPr/>
        </p:nvGraphicFramePr>
        <p:xfrm>
          <a:off x="6705600" y="3352800"/>
          <a:ext cx="457200" cy="533400"/>
        </p:xfrm>
        <a:graphic>
          <a:graphicData uri="http://schemas.openxmlformats.org/presentationml/2006/ole">
            <p:oleObj spid="_x0000_s3082" name="Equation" r:id="rId9" imgW="190440" imgH="215640" progId="Equation.3">
              <p:embed/>
            </p:oleObj>
          </a:graphicData>
        </a:graphic>
      </p:graphicFrame>
      <p:graphicFrame>
        <p:nvGraphicFramePr>
          <p:cNvPr id="3083" name="Object 11"/>
          <p:cNvGraphicFramePr>
            <a:graphicFrameLocks noChangeAspect="1"/>
          </p:cNvGraphicFramePr>
          <p:nvPr/>
        </p:nvGraphicFramePr>
        <p:xfrm>
          <a:off x="3429000" y="3810000"/>
          <a:ext cx="609600" cy="533400"/>
        </p:xfrm>
        <a:graphic>
          <a:graphicData uri="http://schemas.openxmlformats.org/presentationml/2006/ole">
            <p:oleObj spid="_x0000_s3083" name="Equation" r:id="rId10" imgW="177480" imgH="215640" progId="Equation.3">
              <p:embed/>
            </p:oleObj>
          </a:graphicData>
        </a:graphic>
      </p:graphicFrame>
      <p:graphicFrame>
        <p:nvGraphicFramePr>
          <p:cNvPr id="11" name="Object 10"/>
          <p:cNvGraphicFramePr>
            <a:graphicFrameLocks noChangeAspect="1"/>
          </p:cNvGraphicFramePr>
          <p:nvPr/>
        </p:nvGraphicFramePr>
        <p:xfrm>
          <a:off x="2362200" y="4419600"/>
          <a:ext cx="457200" cy="609600"/>
        </p:xfrm>
        <a:graphic>
          <a:graphicData uri="http://schemas.openxmlformats.org/presentationml/2006/ole">
            <p:oleObj spid="_x0000_s3084" name="Equation" r:id="rId11" imgW="203040" imgH="215640" progId="Equation.3">
              <p:embed/>
            </p:oleObj>
          </a:graphicData>
        </a:graphic>
      </p:graphicFrame>
      <p:graphicFrame>
        <p:nvGraphicFramePr>
          <p:cNvPr id="12" name="Object 11"/>
          <p:cNvGraphicFramePr>
            <a:graphicFrameLocks noChangeAspect="1"/>
          </p:cNvGraphicFramePr>
          <p:nvPr/>
        </p:nvGraphicFramePr>
        <p:xfrm>
          <a:off x="1371600" y="5105400"/>
          <a:ext cx="5943600" cy="762000"/>
        </p:xfrm>
        <a:graphic>
          <a:graphicData uri="http://schemas.openxmlformats.org/presentationml/2006/ole">
            <p:oleObj spid="_x0000_s3085" name="Equation" r:id="rId12" imgW="1333440" imgH="21564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63308"/>
          </a:xfrm>
          <a:prstGeom prst="rect">
            <a:avLst/>
          </a:prstGeom>
          <a:noFill/>
        </p:spPr>
        <p:txBody>
          <a:bodyPr wrap="square" rtlCol="0">
            <a:spAutoFit/>
          </a:bodyPr>
          <a:lstStyle/>
          <a:p>
            <a:endParaRPr lang="en-US" dirty="0" smtClean="0"/>
          </a:p>
          <a:p>
            <a:endParaRPr lang="en-US" dirty="0" smtClean="0"/>
          </a:p>
          <a:p>
            <a:endParaRPr lang="en-US" dirty="0" smtClean="0"/>
          </a:p>
          <a:p>
            <a:r>
              <a:rPr lang="en-US" sz="2400" dirty="0" smtClean="0">
                <a:latin typeface="Arial" pitchFamily="34" charset="0"/>
                <a:cs typeface="Arial" pitchFamily="34" charset="0"/>
              </a:rPr>
              <a:t>  </a:t>
            </a:r>
            <a:r>
              <a:rPr lang="en-US" sz="2400" b="1" dirty="0" smtClean="0">
                <a:solidFill>
                  <a:srgbClr val="FF0000"/>
                </a:solidFill>
                <a:latin typeface="Arial" pitchFamily="34" charset="0"/>
                <a:cs typeface="Arial" pitchFamily="34" charset="0"/>
              </a:rPr>
              <a:t>(iii) </a:t>
            </a:r>
            <a:r>
              <a:rPr lang="en-US" sz="2400" dirty="0" smtClean="0">
                <a:latin typeface="Arial" pitchFamily="34" charset="0"/>
                <a:cs typeface="Arial" pitchFamily="34" charset="0"/>
              </a:rPr>
              <a:t>if              ,the capacity of origin       is completely </a:t>
            </a:r>
            <a:r>
              <a:rPr lang="en-US" sz="2400" dirty="0" err="1" smtClean="0">
                <a:latin typeface="Arial" pitchFamily="34" charset="0"/>
                <a:cs typeface="Arial" pitchFamily="34" charset="0"/>
              </a:rPr>
              <a:t>exahausted</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And same time requirements of destination      is completely satisfied .in this case move down to the cell (2,1) and allocate</a:t>
            </a:r>
          </a:p>
          <a:p>
            <a:r>
              <a:rPr lang="en-US" sz="2400" dirty="0" smtClean="0">
                <a:latin typeface="Arial" pitchFamily="34" charset="0"/>
                <a:cs typeface="Arial" pitchFamily="34" charset="0"/>
              </a:rPr>
              <a:t>     =0 to the right cell and      =0.</a:t>
            </a:r>
          </a:p>
          <a:p>
            <a:endParaRPr lang="en-US" sz="2400" dirty="0" smtClean="0">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Step-3*</a:t>
            </a:r>
            <a:r>
              <a:rPr lang="en-US" sz="2400" b="1" dirty="0" smtClean="0">
                <a:latin typeface="Arial" pitchFamily="34" charset="0"/>
                <a:cs typeface="Arial" pitchFamily="34" charset="0"/>
              </a:rPr>
              <a:t> </a:t>
            </a:r>
            <a:r>
              <a:rPr lang="en-US" sz="2400" dirty="0" smtClean="0">
                <a:latin typeface="Arial" pitchFamily="34" charset="0"/>
                <a:cs typeface="Arial" pitchFamily="34" charset="0"/>
              </a:rPr>
              <a:t>treat </a:t>
            </a:r>
            <a:r>
              <a:rPr lang="en-US" sz="2400" b="1" dirty="0" smtClean="0">
                <a:solidFill>
                  <a:srgbClr val="FF0000"/>
                </a:solidFill>
                <a:latin typeface="Arial" pitchFamily="34" charset="0"/>
                <a:cs typeface="Arial" pitchFamily="34" charset="0"/>
              </a:rPr>
              <a:t>     </a:t>
            </a:r>
            <a:r>
              <a:rPr lang="en-US" sz="2400" dirty="0" smtClean="0">
                <a:latin typeface="Arial" pitchFamily="34" charset="0"/>
                <a:cs typeface="Arial" pitchFamily="34" charset="0"/>
              </a:rPr>
              <a:t>or      as the case</a:t>
            </a:r>
            <a:r>
              <a:rPr lang="en-US" sz="2400" b="1" dirty="0" smtClean="0">
                <a:solidFill>
                  <a:srgbClr val="FF0000"/>
                </a:solidFill>
                <a:latin typeface="Arial" pitchFamily="34" charset="0"/>
                <a:cs typeface="Arial" pitchFamily="34" charset="0"/>
              </a:rPr>
              <a:t> </a:t>
            </a:r>
            <a:r>
              <a:rPr lang="en-US" sz="2400" dirty="0" smtClean="0">
                <a:latin typeface="Arial" pitchFamily="34" charset="0"/>
                <a:cs typeface="Arial" pitchFamily="34" charset="0"/>
              </a:rPr>
              <a:t>may be ,ass new north west corner and proceed in the same manner as in step-2.</a:t>
            </a:r>
          </a:p>
          <a:p>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Exahausting</a:t>
            </a:r>
            <a:r>
              <a:rPr lang="en-US" sz="2400" dirty="0" smtClean="0">
                <a:latin typeface="Arial" pitchFamily="34" charset="0"/>
                <a:cs typeface="Arial" pitchFamily="34" charset="0"/>
              </a:rPr>
              <a:t> the origin capacities and satisfying the destination </a:t>
            </a:r>
            <a:r>
              <a:rPr lang="en-US" sz="2400" dirty="0" err="1" smtClean="0">
                <a:latin typeface="Arial" pitchFamily="34" charset="0"/>
                <a:cs typeface="Arial" pitchFamily="34" charset="0"/>
              </a:rPr>
              <a:t>requirments</a:t>
            </a:r>
            <a:r>
              <a:rPr lang="en-US" sz="2400" dirty="0" smtClean="0">
                <a:latin typeface="Arial" pitchFamily="34" charset="0"/>
                <a:cs typeface="Arial" pitchFamily="34" charset="0"/>
              </a:rPr>
              <a:t> one at a time move towards the lower right corner transportation table until all the rim requirements are satisfied.</a:t>
            </a:r>
          </a:p>
          <a:p>
            <a:endParaRPr lang="en-US" sz="2400" dirty="0" smtClean="0">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NOTE-</a:t>
            </a:r>
            <a:r>
              <a:rPr lang="en-US" sz="2400" dirty="0" smtClean="0">
                <a:latin typeface="Arial" pitchFamily="34" charset="0"/>
                <a:cs typeface="Arial" pitchFamily="34" charset="0"/>
              </a:rPr>
              <a:t> the initial BFS obtained by this method may be far away from the optimal solution  because the cost are completely ignored in it.</a:t>
            </a:r>
          </a:p>
        </p:txBody>
      </p:sp>
      <p:graphicFrame>
        <p:nvGraphicFramePr>
          <p:cNvPr id="3" name="Object 2"/>
          <p:cNvGraphicFramePr>
            <a:graphicFrameLocks noChangeAspect="1"/>
          </p:cNvGraphicFramePr>
          <p:nvPr/>
        </p:nvGraphicFramePr>
        <p:xfrm>
          <a:off x="1066800" y="762000"/>
          <a:ext cx="1066800" cy="609600"/>
        </p:xfrm>
        <a:graphic>
          <a:graphicData uri="http://schemas.openxmlformats.org/presentationml/2006/ole">
            <p:oleObj spid="_x0000_s21506" name="Equation" r:id="rId3" imgW="419040" imgH="215640" progId="Equation.3">
              <p:embed/>
            </p:oleObj>
          </a:graphicData>
        </a:graphic>
      </p:graphicFrame>
      <p:graphicFrame>
        <p:nvGraphicFramePr>
          <p:cNvPr id="21507" name="Object 3"/>
          <p:cNvGraphicFramePr>
            <a:graphicFrameLocks noChangeAspect="1"/>
          </p:cNvGraphicFramePr>
          <p:nvPr/>
        </p:nvGraphicFramePr>
        <p:xfrm>
          <a:off x="5029200" y="838200"/>
          <a:ext cx="609600" cy="533400"/>
        </p:xfrm>
        <a:graphic>
          <a:graphicData uri="http://schemas.openxmlformats.org/presentationml/2006/ole">
            <p:oleObj spid="_x0000_s21507" name="Equation" r:id="rId4" imgW="177480" imgH="215640" progId="Equation.3">
              <p:embed/>
            </p:oleObj>
          </a:graphicData>
        </a:graphic>
      </p:graphicFrame>
      <p:graphicFrame>
        <p:nvGraphicFramePr>
          <p:cNvPr id="21508" name="Object 4"/>
          <p:cNvGraphicFramePr>
            <a:graphicFrameLocks noChangeAspect="1"/>
          </p:cNvGraphicFramePr>
          <p:nvPr/>
        </p:nvGraphicFramePr>
        <p:xfrm>
          <a:off x="5943600" y="1143000"/>
          <a:ext cx="457200" cy="533400"/>
        </p:xfrm>
        <a:graphic>
          <a:graphicData uri="http://schemas.openxmlformats.org/presentationml/2006/ole">
            <p:oleObj spid="_x0000_s21508" name="Equation" r:id="rId5" imgW="190440" imgH="215640" progId="Equation.3">
              <p:embed/>
            </p:oleObj>
          </a:graphicData>
        </a:graphic>
      </p:graphicFrame>
      <p:graphicFrame>
        <p:nvGraphicFramePr>
          <p:cNvPr id="21509" name="Object 5"/>
          <p:cNvGraphicFramePr>
            <a:graphicFrameLocks noChangeAspect="1"/>
          </p:cNvGraphicFramePr>
          <p:nvPr/>
        </p:nvGraphicFramePr>
        <p:xfrm>
          <a:off x="0" y="1752600"/>
          <a:ext cx="457200" cy="609600"/>
        </p:xfrm>
        <a:graphic>
          <a:graphicData uri="http://schemas.openxmlformats.org/presentationml/2006/ole">
            <p:oleObj spid="_x0000_s21509" name="Equation" r:id="rId6" imgW="203040" imgH="215640" progId="Equation.3">
              <p:embed/>
            </p:oleObj>
          </a:graphicData>
        </a:graphic>
      </p:graphicFrame>
      <p:graphicFrame>
        <p:nvGraphicFramePr>
          <p:cNvPr id="21511" name="Object 7"/>
          <p:cNvGraphicFramePr>
            <a:graphicFrameLocks noChangeAspect="1"/>
          </p:cNvGraphicFramePr>
          <p:nvPr/>
        </p:nvGraphicFramePr>
        <p:xfrm>
          <a:off x="3505200" y="1828800"/>
          <a:ext cx="457200" cy="609600"/>
        </p:xfrm>
        <a:graphic>
          <a:graphicData uri="http://schemas.openxmlformats.org/presentationml/2006/ole">
            <p:oleObj spid="_x0000_s21511" name="Equation" r:id="rId7" imgW="203040" imgH="215640" progId="Equation.3">
              <p:embed/>
            </p:oleObj>
          </a:graphicData>
        </a:graphic>
      </p:graphicFrame>
      <p:graphicFrame>
        <p:nvGraphicFramePr>
          <p:cNvPr id="21512" name="Object 8"/>
          <p:cNvGraphicFramePr>
            <a:graphicFrameLocks noChangeAspect="1"/>
          </p:cNvGraphicFramePr>
          <p:nvPr/>
        </p:nvGraphicFramePr>
        <p:xfrm>
          <a:off x="1828800" y="2590800"/>
          <a:ext cx="457200" cy="609600"/>
        </p:xfrm>
        <a:graphic>
          <a:graphicData uri="http://schemas.openxmlformats.org/presentationml/2006/ole">
            <p:oleObj spid="_x0000_s21512" name="Equation" r:id="rId8" imgW="203040" imgH="215640" progId="Equation.3">
              <p:embed/>
            </p:oleObj>
          </a:graphicData>
        </a:graphic>
      </p:graphicFrame>
      <p:graphicFrame>
        <p:nvGraphicFramePr>
          <p:cNvPr id="21513" name="Object 9"/>
          <p:cNvGraphicFramePr>
            <a:graphicFrameLocks noChangeAspect="1"/>
          </p:cNvGraphicFramePr>
          <p:nvPr/>
        </p:nvGraphicFramePr>
        <p:xfrm>
          <a:off x="2590800" y="2590800"/>
          <a:ext cx="457200" cy="609600"/>
        </p:xfrm>
        <a:graphic>
          <a:graphicData uri="http://schemas.openxmlformats.org/presentationml/2006/ole">
            <p:oleObj spid="_x0000_s21513" name="Equation" r:id="rId9" imgW="203040" imgH="215640"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494085"/>
          </a:xfrm>
          <a:prstGeom prst="rect">
            <a:avLst/>
          </a:prstGeom>
          <a:noFill/>
        </p:spPr>
        <p:txBody>
          <a:bodyPr wrap="square" rtlCol="0">
            <a:spAutoFit/>
          </a:bodyPr>
          <a:lstStyle/>
          <a:p>
            <a:endParaRPr lang="en-US" sz="3600" b="1" dirty="0" smtClean="0">
              <a:solidFill>
                <a:srgbClr val="FF0000"/>
              </a:solidFill>
              <a:latin typeface="Arial" pitchFamily="34" charset="0"/>
              <a:cs typeface="Arial" pitchFamily="34" charset="0"/>
            </a:endParaRPr>
          </a:p>
          <a:p>
            <a:r>
              <a:rPr lang="en-US" sz="3600" b="1" dirty="0" smtClean="0">
                <a:solidFill>
                  <a:srgbClr val="FF0000"/>
                </a:solidFill>
                <a:latin typeface="Arial" pitchFamily="34" charset="0"/>
                <a:cs typeface="Arial" pitchFamily="34" charset="0"/>
              </a:rPr>
              <a:t> Examples</a:t>
            </a:r>
          </a:p>
          <a:p>
            <a:r>
              <a:rPr lang="en-US" sz="2800" b="1" dirty="0" smtClean="0">
                <a:solidFill>
                  <a:srgbClr val="FF0000"/>
                </a:solidFill>
                <a:latin typeface="Arial" pitchFamily="34" charset="0"/>
                <a:cs typeface="Arial" pitchFamily="34" charset="0"/>
              </a:rPr>
              <a:t>Ques-1.</a:t>
            </a:r>
            <a:r>
              <a:rPr lang="en-US" sz="2800" dirty="0" smtClean="0">
                <a:solidFill>
                  <a:srgbClr val="002060"/>
                </a:solidFill>
                <a:latin typeface="Arial" pitchFamily="34" charset="0"/>
                <a:cs typeface="Arial" pitchFamily="34" charset="0"/>
              </a:rPr>
              <a:t>Determine the initial basic feasible solution to the following transportation problems?</a:t>
            </a:r>
          </a:p>
          <a:p>
            <a:endParaRPr lang="en-US" sz="2800" dirty="0" smtClean="0">
              <a:solidFill>
                <a:srgbClr val="002060"/>
              </a:solidFill>
              <a:latin typeface="Arial" pitchFamily="34" charset="0"/>
              <a:cs typeface="Arial" pitchFamily="34" charset="0"/>
            </a:endParaRPr>
          </a:p>
          <a:p>
            <a:endParaRPr lang="en-US" sz="2800" dirty="0" smtClean="0">
              <a:solidFill>
                <a:srgbClr val="002060"/>
              </a:solidFill>
              <a:latin typeface="Arial" pitchFamily="34" charset="0"/>
              <a:cs typeface="Arial" pitchFamily="34" charset="0"/>
            </a:endParaRPr>
          </a:p>
          <a:p>
            <a:endParaRPr lang="en-US" sz="2800" dirty="0" smtClean="0">
              <a:solidFill>
                <a:srgbClr val="002060"/>
              </a:solidFill>
              <a:latin typeface="Arial" pitchFamily="34" charset="0"/>
              <a:cs typeface="Arial" pitchFamily="34" charset="0"/>
            </a:endParaRPr>
          </a:p>
          <a:p>
            <a:endParaRPr lang="en-US" sz="2800" dirty="0" smtClean="0">
              <a:solidFill>
                <a:srgbClr val="002060"/>
              </a:solidFill>
              <a:latin typeface="Arial" pitchFamily="34" charset="0"/>
              <a:cs typeface="Arial" pitchFamily="34" charset="0"/>
            </a:endParaRPr>
          </a:p>
          <a:p>
            <a:endParaRPr lang="en-US" sz="2800" dirty="0" smtClean="0">
              <a:solidFill>
                <a:srgbClr val="002060"/>
              </a:solidFill>
              <a:latin typeface="Arial" pitchFamily="34" charset="0"/>
              <a:cs typeface="Arial" pitchFamily="34" charset="0"/>
            </a:endParaRPr>
          </a:p>
          <a:p>
            <a:endParaRPr lang="en-US" sz="2800" dirty="0" smtClean="0">
              <a:solidFill>
                <a:srgbClr val="002060"/>
              </a:solidFill>
              <a:latin typeface="Arial" pitchFamily="34" charset="0"/>
              <a:cs typeface="Arial" pitchFamily="34" charset="0"/>
            </a:endParaRPr>
          </a:p>
          <a:p>
            <a:endParaRPr lang="en-US" sz="2800" dirty="0" smtClean="0">
              <a:solidFill>
                <a:srgbClr val="002060"/>
              </a:solidFill>
              <a:latin typeface="Arial" pitchFamily="34" charset="0"/>
              <a:cs typeface="Arial" pitchFamily="34" charset="0"/>
            </a:endParaRPr>
          </a:p>
          <a:p>
            <a:endParaRPr lang="en-US" sz="2800" dirty="0" smtClean="0">
              <a:solidFill>
                <a:srgbClr val="002060"/>
              </a:solidFill>
              <a:latin typeface="Arial" pitchFamily="34" charset="0"/>
              <a:cs typeface="Arial" pitchFamily="34" charset="0"/>
            </a:endParaRPr>
          </a:p>
          <a:p>
            <a:r>
              <a:rPr lang="en-US" sz="2800" dirty="0" smtClean="0">
                <a:solidFill>
                  <a:srgbClr val="002060"/>
                </a:solidFill>
                <a:latin typeface="Arial" pitchFamily="34" charset="0"/>
                <a:cs typeface="Arial" pitchFamily="34" charset="0"/>
              </a:rPr>
              <a:t>                                                                  (total 35)</a:t>
            </a:r>
          </a:p>
          <a:p>
            <a:r>
              <a:rPr lang="en-US" sz="3600" b="1" dirty="0" smtClean="0">
                <a:solidFill>
                  <a:srgbClr val="FF0000"/>
                </a:solidFill>
                <a:latin typeface="Arial" pitchFamily="34" charset="0"/>
                <a:cs typeface="Arial" pitchFamily="34" charset="0"/>
              </a:rPr>
              <a:t> </a:t>
            </a:r>
            <a:endParaRPr lang="en-US" sz="3600" b="1" dirty="0">
              <a:solidFill>
                <a:srgbClr val="FF0000"/>
              </a:solidFill>
              <a:latin typeface="Arial" pitchFamily="34" charset="0"/>
              <a:cs typeface="Arial" pitchFamily="34" charset="0"/>
            </a:endParaRPr>
          </a:p>
        </p:txBody>
      </p:sp>
      <p:graphicFrame>
        <p:nvGraphicFramePr>
          <p:cNvPr id="4" name="Object 3"/>
          <p:cNvGraphicFramePr>
            <a:graphicFrameLocks noChangeAspect="1"/>
          </p:cNvGraphicFramePr>
          <p:nvPr/>
        </p:nvGraphicFramePr>
        <p:xfrm>
          <a:off x="774700" y="2286000"/>
          <a:ext cx="6756400" cy="4038600"/>
        </p:xfrm>
        <a:graphic>
          <a:graphicData uri="http://schemas.openxmlformats.org/presentationml/2006/ole">
            <p:oleObj spid="_x0000_s22530" name="Equation" r:id="rId3" imgW="1930320" imgH="1155600" progId="Equation.3">
              <p:embed/>
            </p:oleObj>
          </a:graphicData>
        </a:graphic>
      </p:graphicFrame>
      <p:cxnSp>
        <p:nvCxnSpPr>
          <p:cNvPr id="6" name="Straight Connector 5"/>
          <p:cNvCxnSpPr/>
          <p:nvPr/>
        </p:nvCxnSpPr>
        <p:spPr>
          <a:xfrm>
            <a:off x="1371600" y="3048000"/>
            <a:ext cx="50292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8" name="Straight Connector 7"/>
          <p:cNvCxnSpPr/>
          <p:nvPr/>
        </p:nvCxnSpPr>
        <p:spPr>
          <a:xfrm rot="5400000">
            <a:off x="152400" y="4267200"/>
            <a:ext cx="24384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1" name="Straight Connector 10"/>
          <p:cNvCxnSpPr/>
          <p:nvPr/>
        </p:nvCxnSpPr>
        <p:spPr>
          <a:xfrm>
            <a:off x="1371600" y="5486400"/>
            <a:ext cx="5029200" cy="1588"/>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p:cNvCxnSpPr/>
          <p:nvPr/>
        </p:nvCxnSpPr>
        <p:spPr>
          <a:xfrm rot="5400000">
            <a:off x="5143500" y="4305300"/>
            <a:ext cx="2514600" cy="1588"/>
          </a:xfrm>
          <a:prstGeom prst="line">
            <a:avLst/>
          </a:prstGeom>
        </p:spPr>
        <p:style>
          <a:lnRef idx="3">
            <a:schemeClr val="accent1"/>
          </a:lnRef>
          <a:fillRef idx="0">
            <a:schemeClr val="accent1"/>
          </a:fillRef>
          <a:effectRef idx="2">
            <a:schemeClr val="accent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1477328"/>
          </a:xfrm>
          <a:prstGeom prst="rect">
            <a:avLst/>
          </a:prstGeom>
          <a:noFill/>
        </p:spPr>
        <p:txBody>
          <a:bodyPr wrap="square" rtlCol="0">
            <a:spAutoFit/>
          </a:bodyPr>
          <a:lstStyle/>
          <a:p>
            <a:endParaRPr lang="en-US" dirty="0" smtClean="0"/>
          </a:p>
          <a:p>
            <a:endParaRPr lang="en-US" dirty="0" smtClean="0"/>
          </a:p>
          <a:p>
            <a:endParaRPr lang="en-US" dirty="0" smtClean="0"/>
          </a:p>
          <a:p>
            <a:endParaRPr lang="en-US" dirty="0" smtClean="0"/>
          </a:p>
          <a:p>
            <a:endParaRPr lang="en-US" dirty="0"/>
          </a:p>
        </p:txBody>
      </p:sp>
      <p:sp>
        <p:nvSpPr>
          <p:cNvPr id="4" name="TextBox 3"/>
          <p:cNvSpPr txBox="1"/>
          <p:nvPr/>
        </p:nvSpPr>
        <p:spPr>
          <a:xfrm>
            <a:off x="0" y="0"/>
            <a:ext cx="9144000" cy="6001643"/>
          </a:xfrm>
          <a:prstGeom prst="rect">
            <a:avLst/>
          </a:prstGeom>
          <a:noFill/>
        </p:spPr>
        <p:txBody>
          <a:bodyPr wrap="square" rtlCol="0">
            <a:spAutoFit/>
          </a:bodyPr>
          <a:lstStyle/>
          <a:p>
            <a:endParaRPr lang="en-US" sz="3200" b="1" dirty="0" smtClean="0">
              <a:solidFill>
                <a:srgbClr val="0070C0"/>
              </a:solidFill>
              <a:latin typeface="Arial" pitchFamily="34" charset="0"/>
              <a:cs typeface="Arial" pitchFamily="34" charset="0"/>
            </a:endParaRPr>
          </a:p>
          <a:p>
            <a:endParaRPr lang="en-US" sz="3200" b="1" dirty="0" smtClean="0">
              <a:solidFill>
                <a:srgbClr val="0070C0"/>
              </a:solidFill>
              <a:latin typeface="Arial" pitchFamily="34" charset="0"/>
              <a:cs typeface="Arial" pitchFamily="34" charset="0"/>
            </a:endParaRPr>
          </a:p>
          <a:p>
            <a:r>
              <a:rPr lang="en-US" sz="3200" b="1" dirty="0" smtClean="0">
                <a:solidFill>
                  <a:srgbClr val="0070C0"/>
                </a:solidFill>
                <a:latin typeface="Arial" pitchFamily="34" charset="0"/>
                <a:cs typeface="Arial" pitchFamily="34" charset="0"/>
              </a:rPr>
              <a:t>Solution-</a:t>
            </a:r>
          </a:p>
          <a:p>
            <a:r>
              <a:rPr lang="en-US" sz="2400" dirty="0" smtClean="0">
                <a:latin typeface="Arial" pitchFamily="34" charset="0"/>
                <a:cs typeface="Arial" pitchFamily="34" charset="0"/>
              </a:rPr>
              <a:t>First we allocate maximum possible amount to X11.</a:t>
            </a:r>
          </a:p>
          <a:p>
            <a:r>
              <a:rPr lang="en-US" sz="2400" dirty="0" smtClean="0">
                <a:latin typeface="Arial" pitchFamily="34" charset="0"/>
                <a:cs typeface="Arial" pitchFamily="34" charset="0"/>
              </a:rPr>
              <a:t>                          </a:t>
            </a:r>
            <a:r>
              <a:rPr lang="en-US" sz="2400" dirty="0" smtClean="0">
                <a:cs typeface="Arial" pitchFamily="34" charset="0"/>
              </a:rPr>
              <a:t> </a:t>
            </a:r>
            <a:r>
              <a:rPr lang="en-US" sz="2400" b="1" dirty="0" smtClean="0">
                <a:solidFill>
                  <a:srgbClr val="7030A0"/>
                </a:solidFill>
                <a:cs typeface="Arial" pitchFamily="34" charset="0"/>
              </a:rPr>
              <a:t>D1           D2             D3           D4           Ai</a:t>
            </a:r>
          </a:p>
          <a:p>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               </a:t>
            </a:r>
            <a:r>
              <a:rPr lang="en-US" sz="2400" b="1" dirty="0" smtClean="0">
                <a:solidFill>
                  <a:srgbClr val="7030A0"/>
                </a:solidFill>
                <a:cs typeface="Arial" pitchFamily="34" charset="0"/>
              </a:rPr>
              <a:t>O1</a:t>
            </a:r>
            <a:r>
              <a:rPr lang="en-US" sz="2400" dirty="0" smtClean="0">
                <a:cs typeface="Arial" pitchFamily="34" charset="0"/>
              </a:rPr>
              <a:t> </a:t>
            </a:r>
            <a:r>
              <a:rPr lang="en-US" sz="2400" dirty="0" smtClean="0">
                <a:latin typeface="Arial" pitchFamily="34" charset="0"/>
                <a:cs typeface="Arial" pitchFamily="34" charset="0"/>
              </a:rPr>
              <a:t>                                                                      </a:t>
            </a:r>
            <a:r>
              <a:rPr lang="en-US" sz="2400" b="1" dirty="0" smtClean="0">
                <a:solidFill>
                  <a:srgbClr val="002060"/>
                </a:solidFill>
                <a:latin typeface="Arial" pitchFamily="34" charset="0"/>
                <a:cs typeface="Arial" pitchFamily="34" charset="0"/>
              </a:rPr>
              <a:t>14 / 8</a:t>
            </a:r>
          </a:p>
          <a:p>
            <a:r>
              <a:rPr lang="en-US" sz="2400" dirty="0" smtClean="0">
                <a:latin typeface="Arial" pitchFamily="34" charset="0"/>
                <a:cs typeface="Arial" pitchFamily="34" charset="0"/>
              </a:rPr>
              <a:t>                  </a:t>
            </a:r>
            <a:r>
              <a:rPr lang="en-US" sz="2400" dirty="0" smtClean="0">
                <a:solidFill>
                  <a:srgbClr val="FF0000"/>
                </a:solidFill>
                <a:latin typeface="Arial" pitchFamily="34" charset="0"/>
                <a:cs typeface="Arial" pitchFamily="34" charset="0"/>
              </a:rPr>
              <a:t>               (6)             (8) </a:t>
            </a:r>
            <a:r>
              <a:rPr lang="en-US" sz="2400" dirty="0" smtClean="0">
                <a:latin typeface="Arial" pitchFamily="34" charset="0"/>
                <a:cs typeface="Arial" pitchFamily="34" charset="0"/>
              </a:rPr>
              <a:t>                                                        </a:t>
            </a:r>
          </a:p>
          <a:p>
            <a:r>
              <a:rPr lang="en-US" sz="2400" dirty="0" smtClean="0">
                <a:latin typeface="Arial" pitchFamily="34" charset="0"/>
                <a:cs typeface="Arial" pitchFamily="34" charset="0"/>
              </a:rPr>
              <a:t>                     </a:t>
            </a:r>
          </a:p>
          <a:p>
            <a:r>
              <a:rPr lang="en-US" sz="2400" dirty="0" smtClean="0">
                <a:latin typeface="Arial" pitchFamily="34" charset="0"/>
                <a:cs typeface="Arial" pitchFamily="34" charset="0"/>
              </a:rPr>
              <a:t>               </a:t>
            </a:r>
            <a:r>
              <a:rPr lang="en-US" sz="2400" b="1" dirty="0" smtClean="0">
                <a:solidFill>
                  <a:srgbClr val="7030A0"/>
                </a:solidFill>
                <a:cs typeface="Arial" pitchFamily="34" charset="0"/>
              </a:rPr>
              <a:t>O2</a:t>
            </a:r>
            <a:r>
              <a:rPr lang="en-US" sz="2400" dirty="0" smtClean="0">
                <a:latin typeface="Arial" pitchFamily="34" charset="0"/>
                <a:cs typeface="Arial" pitchFamily="34" charset="0"/>
              </a:rPr>
              <a:t>                            </a:t>
            </a:r>
            <a:r>
              <a:rPr lang="en-US" sz="2400" dirty="0" smtClean="0">
                <a:solidFill>
                  <a:srgbClr val="FF0000"/>
                </a:solidFill>
                <a:latin typeface="Arial" pitchFamily="34" charset="0"/>
                <a:cs typeface="Arial" pitchFamily="34" charset="0"/>
              </a:rPr>
              <a:t>  (2)           (14)  </a:t>
            </a:r>
            <a:r>
              <a:rPr lang="en-US" sz="2400" dirty="0" smtClean="0">
                <a:latin typeface="Arial" pitchFamily="34" charset="0"/>
                <a:cs typeface="Arial" pitchFamily="34" charset="0"/>
              </a:rPr>
              <a:t>                </a:t>
            </a:r>
            <a:r>
              <a:rPr lang="en-US" sz="2400" b="1" dirty="0" smtClean="0">
                <a:solidFill>
                  <a:srgbClr val="002060"/>
                </a:solidFill>
                <a:latin typeface="Arial" pitchFamily="34" charset="0"/>
                <a:cs typeface="Arial" pitchFamily="34" charset="0"/>
              </a:rPr>
              <a:t> 16 / 14</a:t>
            </a:r>
          </a:p>
          <a:p>
            <a:r>
              <a:rPr lang="en-US" sz="2400" dirty="0" smtClean="0">
                <a:latin typeface="Arial" pitchFamily="34" charset="0"/>
                <a:cs typeface="Arial" pitchFamily="34" charset="0"/>
              </a:rPr>
              <a:t>                                             </a:t>
            </a:r>
          </a:p>
          <a:p>
            <a:r>
              <a:rPr lang="en-US" sz="2400" dirty="0" smtClean="0">
                <a:latin typeface="Arial" pitchFamily="34" charset="0"/>
                <a:cs typeface="Arial" pitchFamily="34" charset="0"/>
              </a:rPr>
              <a:t>               </a:t>
            </a:r>
            <a:r>
              <a:rPr lang="en-US" sz="2400" b="1" dirty="0" smtClean="0">
                <a:solidFill>
                  <a:srgbClr val="7030A0"/>
                </a:solidFill>
                <a:cs typeface="Arial" pitchFamily="34" charset="0"/>
              </a:rPr>
              <a:t>O3</a:t>
            </a:r>
            <a:r>
              <a:rPr lang="en-US" sz="2400" dirty="0" smtClean="0">
                <a:latin typeface="Arial" pitchFamily="34" charset="0"/>
                <a:cs typeface="Arial" pitchFamily="34" charset="0"/>
              </a:rPr>
              <a:t>                                                                        </a:t>
            </a:r>
            <a:r>
              <a:rPr lang="en-US" sz="2400" b="1" dirty="0" smtClean="0">
                <a:solidFill>
                  <a:srgbClr val="002060"/>
                </a:solidFill>
                <a:latin typeface="Arial" pitchFamily="34" charset="0"/>
                <a:cs typeface="Arial" pitchFamily="34" charset="0"/>
              </a:rPr>
              <a:t>5</a:t>
            </a:r>
          </a:p>
          <a:p>
            <a:r>
              <a:rPr lang="en-US" sz="2400" b="1" dirty="0" smtClean="0">
                <a:latin typeface="Arial" pitchFamily="34" charset="0"/>
                <a:cs typeface="Arial" pitchFamily="34" charset="0"/>
              </a:rPr>
              <a:t>                                                               </a:t>
            </a:r>
            <a:r>
              <a:rPr lang="en-US" sz="2400" b="1" dirty="0" smtClean="0">
                <a:solidFill>
                  <a:srgbClr val="FF0000"/>
                </a:solidFill>
                <a:latin typeface="Arial" pitchFamily="34" charset="0"/>
                <a:cs typeface="Arial" pitchFamily="34" charset="0"/>
              </a:rPr>
              <a:t>  </a:t>
            </a:r>
            <a:r>
              <a:rPr lang="en-US" sz="2400" dirty="0" smtClean="0">
                <a:solidFill>
                  <a:srgbClr val="FF0000"/>
                </a:solidFill>
                <a:latin typeface="Arial" pitchFamily="34" charset="0"/>
                <a:cs typeface="Arial" pitchFamily="34" charset="0"/>
              </a:rPr>
              <a:t>(1)             (4)</a:t>
            </a:r>
            <a:endParaRPr lang="en-US" sz="2400" b="1" dirty="0" smtClean="0">
              <a:solidFill>
                <a:srgbClr val="FF0000"/>
              </a:solidFill>
              <a:latin typeface="Arial" pitchFamily="34" charset="0"/>
              <a:cs typeface="Arial" pitchFamily="34" charset="0"/>
            </a:endParaRPr>
          </a:p>
          <a:p>
            <a:endParaRPr lang="en-US" sz="2400" b="1" dirty="0" smtClean="0">
              <a:latin typeface="Arial" pitchFamily="34" charset="0"/>
              <a:cs typeface="Arial" pitchFamily="34" charset="0"/>
            </a:endParaRPr>
          </a:p>
          <a:p>
            <a:r>
              <a:rPr lang="en-US" sz="2400" b="1" dirty="0" smtClean="0">
                <a:solidFill>
                  <a:srgbClr val="7030A0"/>
                </a:solidFill>
                <a:latin typeface="Arial" pitchFamily="34" charset="0"/>
                <a:cs typeface="Arial" pitchFamily="34" charset="0"/>
              </a:rPr>
              <a:t>                </a:t>
            </a:r>
            <a:r>
              <a:rPr lang="en-US" sz="2400" b="1" dirty="0" err="1" smtClean="0">
                <a:solidFill>
                  <a:srgbClr val="7030A0"/>
                </a:solidFill>
                <a:cs typeface="Arial" pitchFamily="34" charset="0"/>
              </a:rPr>
              <a:t>Bj</a:t>
            </a:r>
            <a:r>
              <a:rPr lang="en-US" sz="2400" b="1" dirty="0" smtClean="0">
                <a:solidFill>
                  <a:srgbClr val="7030A0"/>
                </a:solidFill>
                <a:latin typeface="Arial" pitchFamily="34" charset="0"/>
                <a:cs typeface="Arial" pitchFamily="34" charset="0"/>
              </a:rPr>
              <a:t> </a:t>
            </a:r>
            <a:r>
              <a:rPr lang="en-US" sz="2400" dirty="0" smtClean="0">
                <a:solidFill>
                  <a:srgbClr val="7030A0"/>
                </a:solidFill>
                <a:latin typeface="Arial" pitchFamily="34" charset="0"/>
                <a:cs typeface="Arial" pitchFamily="34" charset="0"/>
              </a:rPr>
              <a:t>        </a:t>
            </a:r>
            <a:r>
              <a:rPr lang="en-US" sz="2400" b="1" dirty="0" smtClean="0">
                <a:solidFill>
                  <a:srgbClr val="002060"/>
                </a:solidFill>
                <a:latin typeface="Arial" pitchFamily="34" charset="0"/>
                <a:cs typeface="Arial" pitchFamily="34" charset="0"/>
              </a:rPr>
              <a:t>6             10 /2           15 / 1         4           </a:t>
            </a:r>
            <a:endParaRPr lang="en-US" sz="2400" b="1" dirty="0">
              <a:solidFill>
                <a:srgbClr val="002060"/>
              </a:solidFill>
              <a:latin typeface="Arial" pitchFamily="34" charset="0"/>
              <a:cs typeface="Arial" pitchFamily="34" charset="0"/>
            </a:endParaRPr>
          </a:p>
        </p:txBody>
      </p:sp>
      <p:graphicFrame>
        <p:nvGraphicFramePr>
          <p:cNvPr id="6" name="Table 5"/>
          <p:cNvGraphicFramePr>
            <a:graphicFrameLocks noGrp="1"/>
          </p:cNvGraphicFramePr>
          <p:nvPr/>
        </p:nvGraphicFramePr>
        <p:xfrm>
          <a:off x="1905000" y="2438399"/>
          <a:ext cx="5715000" cy="2743200"/>
        </p:xfrm>
        <a:graphic>
          <a:graphicData uri="http://schemas.openxmlformats.org/drawingml/2006/table">
            <a:tbl>
              <a:tblPr firstRow="1" bandRow="1">
                <a:tableStyleId>{5940675A-B579-460E-94D1-54222C63F5DA}</a:tableStyleId>
              </a:tblPr>
              <a:tblGrid>
                <a:gridCol w="1428750"/>
                <a:gridCol w="1428750"/>
                <a:gridCol w="1428750"/>
                <a:gridCol w="1428750"/>
              </a:tblGrid>
              <a:tr h="914400">
                <a:tc>
                  <a:txBody>
                    <a:bodyPr/>
                    <a:lstStyle/>
                    <a:p>
                      <a:r>
                        <a:rPr lang="en-US" sz="3600" dirty="0" smtClean="0">
                          <a:latin typeface="Arial" pitchFamily="34" charset="0"/>
                          <a:cs typeface="Arial" pitchFamily="34" charset="0"/>
                        </a:rPr>
                        <a:t>6</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4</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1</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5</a:t>
                      </a:r>
                      <a:endParaRPr lang="en-US" sz="3600" dirty="0">
                        <a:latin typeface="Arial" pitchFamily="34" charset="0"/>
                        <a:cs typeface="Arial" pitchFamily="34" charset="0"/>
                      </a:endParaRPr>
                    </a:p>
                  </a:txBody>
                  <a:tcPr/>
                </a:tc>
              </a:tr>
              <a:tr h="914400">
                <a:tc>
                  <a:txBody>
                    <a:bodyPr/>
                    <a:lstStyle/>
                    <a:p>
                      <a:r>
                        <a:rPr lang="en-US" sz="3600" dirty="0" smtClean="0">
                          <a:latin typeface="Arial" pitchFamily="34" charset="0"/>
                          <a:cs typeface="Arial" pitchFamily="34" charset="0"/>
                        </a:rPr>
                        <a:t>8</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9</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2</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7</a:t>
                      </a:r>
                      <a:endParaRPr lang="en-US" sz="3600" dirty="0">
                        <a:latin typeface="Arial" pitchFamily="34" charset="0"/>
                        <a:cs typeface="Arial" pitchFamily="34" charset="0"/>
                      </a:endParaRPr>
                    </a:p>
                  </a:txBody>
                  <a:tcPr/>
                </a:tc>
              </a:tr>
              <a:tr h="914400">
                <a:tc>
                  <a:txBody>
                    <a:bodyPr/>
                    <a:lstStyle/>
                    <a:p>
                      <a:r>
                        <a:rPr lang="en-US" sz="3600" dirty="0" smtClean="0">
                          <a:latin typeface="Arial" pitchFamily="34" charset="0"/>
                          <a:cs typeface="Arial" pitchFamily="34" charset="0"/>
                        </a:rPr>
                        <a:t>4</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3</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6</a:t>
                      </a:r>
                      <a:endParaRPr lang="en-US" sz="3600" dirty="0">
                        <a:latin typeface="Arial" pitchFamily="34" charset="0"/>
                        <a:cs typeface="Arial" pitchFamily="34" charset="0"/>
                      </a:endParaRPr>
                    </a:p>
                  </a:txBody>
                  <a:tcPr/>
                </a:tc>
                <a:tc>
                  <a:txBody>
                    <a:bodyPr/>
                    <a:lstStyle/>
                    <a:p>
                      <a:r>
                        <a:rPr lang="en-US" sz="3600" dirty="0" smtClean="0">
                          <a:latin typeface="Arial" pitchFamily="34" charset="0"/>
                          <a:cs typeface="Arial" pitchFamily="34" charset="0"/>
                        </a:rPr>
                        <a:t>2</a:t>
                      </a:r>
                      <a:endParaRPr lang="en-US" sz="3600" dirty="0">
                        <a:latin typeface="Arial" pitchFamily="34" charset="0"/>
                        <a:cs typeface="Arial" pitchFamily="34" charset="0"/>
                      </a:endParaRPr>
                    </a:p>
                  </a:txBody>
                  <a:tcPr/>
                </a:tc>
              </a:tr>
            </a:tbl>
          </a:graphicData>
        </a:graphic>
      </p:graphicFrame>
      <p:cxnSp>
        <p:nvCxnSpPr>
          <p:cNvPr id="8" name="Straight Connector 7"/>
          <p:cNvCxnSpPr/>
          <p:nvPr/>
        </p:nvCxnSpPr>
        <p:spPr>
          <a:xfrm rot="16200000" flipH="1">
            <a:off x="7696200" y="2590800"/>
            <a:ext cx="304800" cy="304800"/>
          </a:xfrm>
          <a:prstGeom prst="line">
            <a:avLst/>
          </a:prstGeom>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7772400" y="3810000"/>
            <a:ext cx="381000" cy="152400"/>
          </a:xfrm>
          <a:prstGeom prst="line">
            <a:avLst/>
          </a:prstGeom>
        </p:spPr>
        <p:style>
          <a:lnRef idx="2">
            <a:schemeClr val="dk1"/>
          </a:lnRef>
          <a:fillRef idx="0">
            <a:schemeClr val="dk1"/>
          </a:fillRef>
          <a:effectRef idx="1">
            <a:schemeClr val="dk1"/>
          </a:effectRef>
          <a:fontRef idx="minor">
            <a:schemeClr val="tx1"/>
          </a:fontRef>
        </p:style>
      </p:cxnSp>
      <p:cxnSp>
        <p:nvCxnSpPr>
          <p:cNvPr id="12" name="Straight Connector 11"/>
          <p:cNvCxnSpPr/>
          <p:nvPr/>
        </p:nvCxnSpPr>
        <p:spPr>
          <a:xfrm>
            <a:off x="5334000" y="5562600"/>
            <a:ext cx="381000" cy="228600"/>
          </a:xfrm>
          <a:prstGeom prst="line">
            <a:avLst/>
          </a:prstGeom>
        </p:spPr>
        <p:style>
          <a:lnRef idx="2">
            <a:schemeClr val="dk1"/>
          </a:lnRef>
          <a:fillRef idx="0">
            <a:schemeClr val="dk1"/>
          </a:fillRef>
          <a:effectRef idx="1">
            <a:schemeClr val="dk1"/>
          </a:effectRef>
          <a:fontRef idx="minor">
            <a:schemeClr val="tx1"/>
          </a:fontRef>
        </p:style>
      </p:cxnSp>
      <p:cxnSp>
        <p:nvCxnSpPr>
          <p:cNvPr id="14" name="Straight Connector 13"/>
          <p:cNvCxnSpPr/>
          <p:nvPr/>
        </p:nvCxnSpPr>
        <p:spPr>
          <a:xfrm>
            <a:off x="3733800" y="5562600"/>
            <a:ext cx="381000" cy="228600"/>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232749"/>
          </a:xfrm>
          <a:prstGeom prst="rect">
            <a:avLst/>
          </a:prstGeom>
          <a:noFill/>
        </p:spPr>
        <p:txBody>
          <a:bodyPr wrap="square" rtlCol="0">
            <a:spAutoFit/>
          </a:bodyPr>
          <a:lstStyle/>
          <a:p>
            <a:endParaRPr lang="en-US" sz="2400" dirty="0" smtClean="0">
              <a:solidFill>
                <a:srgbClr val="FF0000"/>
              </a:solidFill>
              <a:latin typeface="Arial" pitchFamily="34" charset="0"/>
              <a:cs typeface="Arial" pitchFamily="34" charset="0"/>
            </a:endParaRPr>
          </a:p>
          <a:p>
            <a:endParaRPr lang="en-US" sz="2400" dirty="0" smtClean="0">
              <a:solidFill>
                <a:srgbClr val="FF0000"/>
              </a:solidFill>
              <a:latin typeface="Arial" pitchFamily="34" charset="0"/>
              <a:cs typeface="Arial" pitchFamily="34" charset="0"/>
            </a:endParaRPr>
          </a:p>
          <a:p>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Then-</a:t>
            </a:r>
          </a:p>
          <a:p>
            <a:r>
              <a:rPr lang="en-US" sz="2400" dirty="0" smtClean="0">
                <a:solidFill>
                  <a:srgbClr val="FF0000"/>
                </a:solidFill>
                <a:latin typeface="Arial" pitchFamily="34" charset="0"/>
                <a:cs typeface="Arial" pitchFamily="34" charset="0"/>
              </a:rPr>
              <a:t>                         (6)           (8)</a:t>
            </a:r>
          </a:p>
          <a:p>
            <a:endParaRPr lang="en-US" sz="2400" dirty="0" smtClean="0">
              <a:solidFill>
                <a:srgbClr val="FF0000"/>
              </a:solidFill>
              <a:latin typeface="Arial" pitchFamily="34" charset="0"/>
              <a:cs typeface="Arial" pitchFamily="34" charset="0"/>
            </a:endParaRPr>
          </a:p>
          <a:p>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(2)           (14)</a:t>
            </a:r>
          </a:p>
          <a:p>
            <a:endParaRPr lang="en-US" sz="2400" dirty="0" smtClean="0">
              <a:solidFill>
                <a:srgbClr val="FF0000"/>
              </a:solidFill>
              <a:latin typeface="Arial" pitchFamily="34" charset="0"/>
              <a:cs typeface="Arial" pitchFamily="34" charset="0"/>
            </a:endParaRPr>
          </a:p>
          <a:p>
            <a:endParaRPr lang="en-US" sz="2400" dirty="0" smtClean="0">
              <a:solidFill>
                <a:srgbClr val="FF0000"/>
              </a:solidFill>
              <a:latin typeface="Arial" pitchFamily="34" charset="0"/>
              <a:cs typeface="Arial" pitchFamily="34" charset="0"/>
            </a:endParaRPr>
          </a:p>
          <a:p>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(1)           (4)</a:t>
            </a:r>
          </a:p>
          <a:p>
            <a:endParaRPr lang="en-US" sz="2400" dirty="0" smtClean="0">
              <a:solidFill>
                <a:srgbClr val="FF0000"/>
              </a:solidFill>
              <a:latin typeface="Arial" pitchFamily="34" charset="0"/>
              <a:cs typeface="Arial" pitchFamily="34" charset="0"/>
            </a:endParaRPr>
          </a:p>
          <a:p>
            <a:r>
              <a:rPr lang="en-US" sz="2400" dirty="0" smtClean="0">
                <a:solidFill>
                  <a:srgbClr val="0070C0"/>
                </a:solidFill>
                <a:latin typeface="Arial" pitchFamily="34" charset="0"/>
                <a:cs typeface="Arial" pitchFamily="34" charset="0"/>
              </a:rPr>
              <a:t>The answer is-</a:t>
            </a:r>
          </a:p>
          <a:p>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   </a:t>
            </a:r>
            <a:r>
              <a:rPr lang="en-US" sz="4000" dirty="0" smtClean="0">
                <a:latin typeface="Arial" pitchFamily="34" charset="0"/>
                <a:cs typeface="Arial" pitchFamily="34" charset="0"/>
              </a:rPr>
              <a:t>6</a:t>
            </a:r>
            <a:r>
              <a:rPr lang="en-US" sz="4000" dirty="0" smtClean="0">
                <a:solidFill>
                  <a:srgbClr val="FF0000"/>
                </a:solidFill>
                <a:latin typeface="Arial" pitchFamily="34" charset="0"/>
                <a:cs typeface="Arial" pitchFamily="34" charset="0"/>
              </a:rPr>
              <a:t> </a:t>
            </a:r>
            <a:r>
              <a:rPr lang="en-US" sz="4000" dirty="0" smtClean="0">
                <a:solidFill>
                  <a:srgbClr val="0070C0"/>
                </a:solidFill>
                <a:latin typeface="Arial" pitchFamily="34" charset="0"/>
                <a:cs typeface="Arial" pitchFamily="34" charset="0"/>
              </a:rPr>
              <a:t>x</a:t>
            </a:r>
            <a:r>
              <a:rPr lang="en-US" sz="4000" dirty="0" smtClean="0">
                <a:solidFill>
                  <a:srgbClr val="FF0000"/>
                </a:solidFill>
                <a:latin typeface="Arial" pitchFamily="34" charset="0"/>
                <a:cs typeface="Arial" pitchFamily="34" charset="0"/>
              </a:rPr>
              <a:t> </a:t>
            </a:r>
            <a:r>
              <a:rPr lang="en-US" sz="4000" dirty="0" smtClean="0">
                <a:latin typeface="Arial" pitchFamily="34" charset="0"/>
                <a:cs typeface="Arial" pitchFamily="34" charset="0"/>
              </a:rPr>
              <a:t>6</a:t>
            </a:r>
            <a:r>
              <a:rPr lang="en-US" sz="4000" dirty="0" smtClean="0">
                <a:solidFill>
                  <a:srgbClr val="FF0000"/>
                </a:solidFill>
                <a:latin typeface="Arial" pitchFamily="34" charset="0"/>
                <a:cs typeface="Arial" pitchFamily="34" charset="0"/>
              </a:rPr>
              <a:t> + </a:t>
            </a:r>
            <a:r>
              <a:rPr lang="en-US" sz="4000" dirty="0" smtClean="0">
                <a:latin typeface="Arial" pitchFamily="34" charset="0"/>
                <a:cs typeface="Arial" pitchFamily="34" charset="0"/>
              </a:rPr>
              <a:t>4</a:t>
            </a:r>
            <a:r>
              <a:rPr lang="en-US" sz="4000" dirty="0" smtClean="0">
                <a:solidFill>
                  <a:srgbClr val="FF0000"/>
                </a:solidFill>
                <a:latin typeface="Arial" pitchFamily="34" charset="0"/>
                <a:cs typeface="Arial" pitchFamily="34" charset="0"/>
              </a:rPr>
              <a:t> </a:t>
            </a:r>
            <a:r>
              <a:rPr lang="en-US" sz="4000" dirty="0" smtClean="0">
                <a:solidFill>
                  <a:srgbClr val="0070C0"/>
                </a:solidFill>
                <a:latin typeface="Arial" pitchFamily="34" charset="0"/>
                <a:cs typeface="Arial" pitchFamily="34" charset="0"/>
              </a:rPr>
              <a:t>x</a:t>
            </a:r>
            <a:r>
              <a:rPr lang="en-US" sz="4000" dirty="0" smtClean="0">
                <a:solidFill>
                  <a:srgbClr val="FF0000"/>
                </a:solidFill>
                <a:latin typeface="Arial" pitchFamily="34" charset="0"/>
                <a:cs typeface="Arial" pitchFamily="34" charset="0"/>
              </a:rPr>
              <a:t> </a:t>
            </a:r>
            <a:r>
              <a:rPr lang="en-US" sz="4000" dirty="0" smtClean="0">
                <a:latin typeface="Arial" pitchFamily="34" charset="0"/>
                <a:cs typeface="Arial" pitchFamily="34" charset="0"/>
              </a:rPr>
              <a:t>8</a:t>
            </a:r>
            <a:r>
              <a:rPr lang="en-US" sz="4000" dirty="0" smtClean="0">
                <a:solidFill>
                  <a:srgbClr val="FF0000"/>
                </a:solidFill>
                <a:latin typeface="Arial" pitchFamily="34" charset="0"/>
                <a:cs typeface="Arial" pitchFamily="34" charset="0"/>
              </a:rPr>
              <a:t> + </a:t>
            </a:r>
            <a:r>
              <a:rPr lang="en-US" sz="4000" dirty="0" smtClean="0">
                <a:latin typeface="Arial" pitchFamily="34" charset="0"/>
                <a:cs typeface="Arial" pitchFamily="34" charset="0"/>
              </a:rPr>
              <a:t>9</a:t>
            </a:r>
            <a:r>
              <a:rPr lang="en-US" sz="4000" dirty="0" smtClean="0">
                <a:solidFill>
                  <a:srgbClr val="FF0000"/>
                </a:solidFill>
                <a:latin typeface="Arial" pitchFamily="34" charset="0"/>
                <a:cs typeface="Arial" pitchFamily="34" charset="0"/>
              </a:rPr>
              <a:t> </a:t>
            </a:r>
            <a:r>
              <a:rPr lang="en-US" sz="4000" dirty="0" smtClean="0">
                <a:solidFill>
                  <a:srgbClr val="0070C0"/>
                </a:solidFill>
                <a:latin typeface="Arial" pitchFamily="34" charset="0"/>
                <a:cs typeface="Arial" pitchFamily="34" charset="0"/>
              </a:rPr>
              <a:t>x</a:t>
            </a:r>
            <a:r>
              <a:rPr lang="en-US" sz="4000" dirty="0" smtClean="0">
                <a:solidFill>
                  <a:srgbClr val="FF0000"/>
                </a:solidFill>
                <a:latin typeface="Arial" pitchFamily="34" charset="0"/>
                <a:cs typeface="Arial" pitchFamily="34" charset="0"/>
              </a:rPr>
              <a:t> </a:t>
            </a:r>
            <a:r>
              <a:rPr lang="en-US" sz="4000" dirty="0" smtClean="0">
                <a:latin typeface="Arial" pitchFamily="34" charset="0"/>
                <a:cs typeface="Arial" pitchFamily="34" charset="0"/>
              </a:rPr>
              <a:t>2</a:t>
            </a:r>
            <a:r>
              <a:rPr lang="en-US" sz="4000" dirty="0" smtClean="0">
                <a:solidFill>
                  <a:srgbClr val="FF0000"/>
                </a:solidFill>
                <a:latin typeface="Arial" pitchFamily="34" charset="0"/>
                <a:cs typeface="Arial" pitchFamily="34" charset="0"/>
              </a:rPr>
              <a:t> + </a:t>
            </a:r>
            <a:r>
              <a:rPr lang="en-US" sz="4000" dirty="0" smtClean="0">
                <a:latin typeface="Arial" pitchFamily="34" charset="0"/>
                <a:cs typeface="Arial" pitchFamily="34" charset="0"/>
              </a:rPr>
              <a:t>2</a:t>
            </a:r>
            <a:r>
              <a:rPr lang="en-US" sz="4000" dirty="0" smtClean="0">
                <a:solidFill>
                  <a:srgbClr val="FF0000"/>
                </a:solidFill>
                <a:latin typeface="Arial" pitchFamily="34" charset="0"/>
                <a:cs typeface="Arial" pitchFamily="34" charset="0"/>
              </a:rPr>
              <a:t> </a:t>
            </a:r>
            <a:r>
              <a:rPr lang="en-US" sz="4000" dirty="0" smtClean="0">
                <a:solidFill>
                  <a:srgbClr val="0070C0"/>
                </a:solidFill>
                <a:latin typeface="Arial" pitchFamily="34" charset="0"/>
                <a:cs typeface="Arial" pitchFamily="34" charset="0"/>
              </a:rPr>
              <a:t>x</a:t>
            </a:r>
            <a:r>
              <a:rPr lang="en-US" sz="4000" dirty="0" smtClean="0">
                <a:solidFill>
                  <a:srgbClr val="FF0000"/>
                </a:solidFill>
                <a:latin typeface="Arial" pitchFamily="34" charset="0"/>
                <a:cs typeface="Arial" pitchFamily="34" charset="0"/>
              </a:rPr>
              <a:t> </a:t>
            </a:r>
            <a:r>
              <a:rPr lang="en-US" sz="4000" dirty="0" smtClean="0">
                <a:latin typeface="Arial" pitchFamily="34" charset="0"/>
                <a:cs typeface="Arial" pitchFamily="34" charset="0"/>
              </a:rPr>
              <a:t>14</a:t>
            </a:r>
            <a:r>
              <a:rPr lang="en-US" sz="4000" dirty="0" smtClean="0">
                <a:solidFill>
                  <a:srgbClr val="FF0000"/>
                </a:solidFill>
                <a:latin typeface="Arial" pitchFamily="34" charset="0"/>
                <a:cs typeface="Arial" pitchFamily="34" charset="0"/>
              </a:rPr>
              <a:t> + </a:t>
            </a:r>
            <a:r>
              <a:rPr lang="en-US" sz="4000" dirty="0" smtClean="0">
                <a:latin typeface="Arial" pitchFamily="34" charset="0"/>
                <a:cs typeface="Arial" pitchFamily="34" charset="0"/>
              </a:rPr>
              <a:t>6</a:t>
            </a:r>
            <a:r>
              <a:rPr lang="en-US" sz="4000" dirty="0" smtClean="0">
                <a:solidFill>
                  <a:srgbClr val="FF0000"/>
                </a:solidFill>
                <a:latin typeface="Arial" pitchFamily="34" charset="0"/>
                <a:cs typeface="Arial" pitchFamily="34" charset="0"/>
              </a:rPr>
              <a:t> </a:t>
            </a:r>
            <a:r>
              <a:rPr lang="en-US" sz="4000" dirty="0" smtClean="0">
                <a:solidFill>
                  <a:srgbClr val="0070C0"/>
                </a:solidFill>
                <a:latin typeface="Arial" pitchFamily="34" charset="0"/>
                <a:cs typeface="Arial" pitchFamily="34" charset="0"/>
              </a:rPr>
              <a:t>x</a:t>
            </a:r>
            <a:r>
              <a:rPr lang="en-US" sz="4000" dirty="0" smtClean="0">
                <a:solidFill>
                  <a:srgbClr val="FF0000"/>
                </a:solidFill>
                <a:latin typeface="Arial" pitchFamily="34" charset="0"/>
                <a:cs typeface="Arial" pitchFamily="34" charset="0"/>
              </a:rPr>
              <a:t> </a:t>
            </a:r>
            <a:r>
              <a:rPr lang="en-US" sz="4000" dirty="0" smtClean="0">
                <a:latin typeface="Arial" pitchFamily="34" charset="0"/>
                <a:cs typeface="Arial" pitchFamily="34" charset="0"/>
              </a:rPr>
              <a:t>2</a:t>
            </a:r>
            <a:r>
              <a:rPr lang="en-US" sz="4000" dirty="0" smtClean="0">
                <a:solidFill>
                  <a:srgbClr val="FF0000"/>
                </a:solidFill>
                <a:latin typeface="Arial" pitchFamily="34" charset="0"/>
                <a:cs typeface="Arial" pitchFamily="34" charset="0"/>
              </a:rPr>
              <a:t> + </a:t>
            </a:r>
            <a:r>
              <a:rPr lang="en-US" sz="4000" dirty="0" smtClean="0">
                <a:latin typeface="Arial" pitchFamily="34" charset="0"/>
                <a:cs typeface="Arial" pitchFamily="34" charset="0"/>
              </a:rPr>
              <a:t>2</a:t>
            </a:r>
            <a:r>
              <a:rPr lang="en-US" sz="4000" dirty="0" smtClean="0">
                <a:solidFill>
                  <a:srgbClr val="FF0000"/>
                </a:solidFill>
                <a:latin typeface="Arial" pitchFamily="34" charset="0"/>
                <a:cs typeface="Arial" pitchFamily="34" charset="0"/>
              </a:rPr>
              <a:t> </a:t>
            </a:r>
            <a:r>
              <a:rPr lang="en-US" sz="4000" dirty="0" smtClean="0">
                <a:solidFill>
                  <a:srgbClr val="0070C0"/>
                </a:solidFill>
                <a:latin typeface="Arial" pitchFamily="34" charset="0"/>
                <a:cs typeface="Arial" pitchFamily="34" charset="0"/>
              </a:rPr>
              <a:t>x</a:t>
            </a:r>
            <a:r>
              <a:rPr lang="en-US" sz="4000" dirty="0" smtClean="0">
                <a:solidFill>
                  <a:srgbClr val="FF0000"/>
                </a:solidFill>
                <a:latin typeface="Arial" pitchFamily="34" charset="0"/>
                <a:cs typeface="Arial" pitchFamily="34" charset="0"/>
              </a:rPr>
              <a:t> </a:t>
            </a:r>
            <a:r>
              <a:rPr lang="en-US" sz="4000" dirty="0" smtClean="0">
                <a:latin typeface="Arial" pitchFamily="34" charset="0"/>
                <a:cs typeface="Arial" pitchFamily="34" charset="0"/>
              </a:rPr>
              <a:t>4</a:t>
            </a:r>
            <a:r>
              <a:rPr lang="en-US" sz="4000" dirty="0" smtClean="0">
                <a:solidFill>
                  <a:srgbClr val="FF0000"/>
                </a:solidFill>
                <a:latin typeface="Arial" pitchFamily="34" charset="0"/>
                <a:cs typeface="Arial" pitchFamily="34" charset="0"/>
              </a:rPr>
              <a:t> =</a:t>
            </a:r>
            <a:r>
              <a:rPr lang="en-US" sz="4000" b="1" dirty="0" smtClean="0">
                <a:solidFill>
                  <a:srgbClr val="002060"/>
                </a:solidFill>
                <a:latin typeface="Arial" pitchFamily="34" charset="0"/>
                <a:cs typeface="Arial" pitchFamily="34" charset="0"/>
              </a:rPr>
              <a:t>128 //</a:t>
            </a:r>
          </a:p>
          <a:p>
            <a:r>
              <a:rPr lang="en-US" sz="2400" dirty="0" smtClean="0">
                <a:solidFill>
                  <a:srgbClr val="FF0000"/>
                </a:solidFill>
                <a:latin typeface="Arial" pitchFamily="34" charset="0"/>
                <a:cs typeface="Arial" pitchFamily="34" charset="0"/>
              </a:rPr>
              <a:t> </a:t>
            </a:r>
            <a:endParaRPr lang="en-US" sz="2400" dirty="0">
              <a:solidFill>
                <a:srgbClr val="FF0000"/>
              </a:solidFill>
              <a:latin typeface="Arial" pitchFamily="34" charset="0"/>
              <a:cs typeface="Arial" pitchFamily="34" charset="0"/>
            </a:endParaRPr>
          </a:p>
        </p:txBody>
      </p:sp>
      <p:graphicFrame>
        <p:nvGraphicFramePr>
          <p:cNvPr id="4" name="Table 3"/>
          <p:cNvGraphicFramePr>
            <a:graphicFrameLocks noGrp="1"/>
          </p:cNvGraphicFramePr>
          <p:nvPr/>
        </p:nvGraphicFramePr>
        <p:xfrm>
          <a:off x="1524000" y="990599"/>
          <a:ext cx="5181600" cy="3505200"/>
        </p:xfrm>
        <a:graphic>
          <a:graphicData uri="http://schemas.openxmlformats.org/drawingml/2006/table">
            <a:tbl>
              <a:tblPr firstRow="1" bandRow="1">
                <a:tableStyleId>{5940675A-B579-460E-94D1-54222C63F5DA}</a:tableStyleId>
              </a:tblPr>
              <a:tblGrid>
                <a:gridCol w="1295400"/>
                <a:gridCol w="1295400"/>
                <a:gridCol w="1295400"/>
                <a:gridCol w="1295400"/>
              </a:tblGrid>
              <a:tr h="1168400">
                <a:tc>
                  <a:txBody>
                    <a:bodyPr/>
                    <a:lstStyle/>
                    <a:p>
                      <a:r>
                        <a:rPr lang="en-US" sz="4800" dirty="0" smtClean="0">
                          <a:latin typeface="Arial" pitchFamily="34" charset="0"/>
                          <a:cs typeface="Arial" pitchFamily="34" charset="0"/>
                        </a:rPr>
                        <a:t>6</a:t>
                      </a:r>
                      <a:endParaRPr lang="en-US" sz="4800" dirty="0">
                        <a:latin typeface="Arial" pitchFamily="34" charset="0"/>
                        <a:cs typeface="Arial" pitchFamily="34" charset="0"/>
                      </a:endParaRPr>
                    </a:p>
                  </a:txBody>
                  <a:tcPr/>
                </a:tc>
                <a:tc>
                  <a:txBody>
                    <a:bodyPr/>
                    <a:lstStyle/>
                    <a:p>
                      <a:r>
                        <a:rPr lang="en-US" sz="4800" dirty="0" smtClean="0">
                          <a:latin typeface="Arial" pitchFamily="34" charset="0"/>
                          <a:cs typeface="Arial" pitchFamily="34" charset="0"/>
                        </a:rPr>
                        <a:t>4</a:t>
                      </a:r>
                      <a:endParaRPr lang="en-US" sz="4800" dirty="0">
                        <a:latin typeface="Arial" pitchFamily="34" charset="0"/>
                        <a:cs typeface="Arial" pitchFamily="34" charset="0"/>
                      </a:endParaRPr>
                    </a:p>
                  </a:txBody>
                  <a:tcPr/>
                </a:tc>
                <a:tc>
                  <a:txBody>
                    <a:bodyPr/>
                    <a:lstStyle/>
                    <a:p>
                      <a:endParaRPr lang="en-US" sz="4800">
                        <a:latin typeface="Arial" pitchFamily="34" charset="0"/>
                        <a:cs typeface="Arial" pitchFamily="34" charset="0"/>
                      </a:endParaRPr>
                    </a:p>
                  </a:txBody>
                  <a:tcPr/>
                </a:tc>
                <a:tc>
                  <a:txBody>
                    <a:bodyPr/>
                    <a:lstStyle/>
                    <a:p>
                      <a:endParaRPr lang="en-US" sz="4800">
                        <a:latin typeface="Arial" pitchFamily="34" charset="0"/>
                        <a:cs typeface="Arial" pitchFamily="34" charset="0"/>
                      </a:endParaRPr>
                    </a:p>
                  </a:txBody>
                  <a:tcPr/>
                </a:tc>
              </a:tr>
              <a:tr h="1168400">
                <a:tc>
                  <a:txBody>
                    <a:bodyPr/>
                    <a:lstStyle/>
                    <a:p>
                      <a:endParaRPr lang="en-US" sz="4800" dirty="0">
                        <a:latin typeface="Arial" pitchFamily="34" charset="0"/>
                        <a:cs typeface="Arial" pitchFamily="34" charset="0"/>
                      </a:endParaRPr>
                    </a:p>
                  </a:txBody>
                  <a:tcPr/>
                </a:tc>
                <a:tc>
                  <a:txBody>
                    <a:bodyPr/>
                    <a:lstStyle/>
                    <a:p>
                      <a:r>
                        <a:rPr lang="en-US" sz="4800" dirty="0" smtClean="0">
                          <a:latin typeface="Arial" pitchFamily="34" charset="0"/>
                          <a:cs typeface="Arial" pitchFamily="34" charset="0"/>
                        </a:rPr>
                        <a:t>9</a:t>
                      </a:r>
                      <a:endParaRPr lang="en-US" sz="4800" dirty="0">
                        <a:latin typeface="Arial" pitchFamily="34" charset="0"/>
                        <a:cs typeface="Arial" pitchFamily="34" charset="0"/>
                      </a:endParaRPr>
                    </a:p>
                  </a:txBody>
                  <a:tcPr/>
                </a:tc>
                <a:tc>
                  <a:txBody>
                    <a:bodyPr/>
                    <a:lstStyle/>
                    <a:p>
                      <a:r>
                        <a:rPr lang="en-US" sz="4800" dirty="0" smtClean="0">
                          <a:latin typeface="Arial" pitchFamily="34" charset="0"/>
                          <a:cs typeface="Arial" pitchFamily="34" charset="0"/>
                        </a:rPr>
                        <a:t>2</a:t>
                      </a:r>
                      <a:endParaRPr lang="en-US" sz="4800" dirty="0">
                        <a:latin typeface="Arial" pitchFamily="34" charset="0"/>
                        <a:cs typeface="Arial" pitchFamily="34" charset="0"/>
                      </a:endParaRPr>
                    </a:p>
                  </a:txBody>
                  <a:tcPr/>
                </a:tc>
                <a:tc>
                  <a:txBody>
                    <a:bodyPr/>
                    <a:lstStyle/>
                    <a:p>
                      <a:endParaRPr lang="en-US" sz="4800">
                        <a:latin typeface="Arial" pitchFamily="34" charset="0"/>
                        <a:cs typeface="Arial" pitchFamily="34" charset="0"/>
                      </a:endParaRPr>
                    </a:p>
                  </a:txBody>
                  <a:tcPr/>
                </a:tc>
              </a:tr>
              <a:tr h="1168400">
                <a:tc>
                  <a:txBody>
                    <a:bodyPr/>
                    <a:lstStyle/>
                    <a:p>
                      <a:endParaRPr lang="en-US" sz="4800">
                        <a:latin typeface="Arial" pitchFamily="34" charset="0"/>
                        <a:cs typeface="Arial" pitchFamily="34" charset="0"/>
                      </a:endParaRPr>
                    </a:p>
                  </a:txBody>
                  <a:tcPr/>
                </a:tc>
                <a:tc>
                  <a:txBody>
                    <a:bodyPr/>
                    <a:lstStyle/>
                    <a:p>
                      <a:endParaRPr lang="en-US" sz="4800">
                        <a:latin typeface="Arial" pitchFamily="34" charset="0"/>
                        <a:cs typeface="Arial" pitchFamily="34" charset="0"/>
                      </a:endParaRPr>
                    </a:p>
                  </a:txBody>
                  <a:tcPr/>
                </a:tc>
                <a:tc>
                  <a:txBody>
                    <a:bodyPr/>
                    <a:lstStyle/>
                    <a:p>
                      <a:r>
                        <a:rPr lang="en-US" sz="4800" dirty="0" smtClean="0">
                          <a:latin typeface="Arial" pitchFamily="34" charset="0"/>
                          <a:cs typeface="Arial" pitchFamily="34" charset="0"/>
                        </a:rPr>
                        <a:t>6</a:t>
                      </a:r>
                      <a:endParaRPr lang="en-US" sz="4800" dirty="0">
                        <a:latin typeface="Arial" pitchFamily="34" charset="0"/>
                        <a:cs typeface="Arial" pitchFamily="34" charset="0"/>
                      </a:endParaRPr>
                    </a:p>
                  </a:txBody>
                  <a:tcPr/>
                </a:tc>
                <a:tc>
                  <a:txBody>
                    <a:bodyPr/>
                    <a:lstStyle/>
                    <a:p>
                      <a:r>
                        <a:rPr lang="en-US" sz="4800" dirty="0" smtClean="0">
                          <a:latin typeface="Arial" pitchFamily="34" charset="0"/>
                          <a:cs typeface="Arial" pitchFamily="34" charset="0"/>
                        </a:rPr>
                        <a:t>2</a:t>
                      </a:r>
                      <a:endParaRPr lang="en-US" sz="4800" dirty="0">
                        <a:latin typeface="Arial" pitchFamily="34" charset="0"/>
                        <a:cs typeface="Arial" pitchFamily="34" charset="0"/>
                      </a:endParaRPr>
                    </a:p>
                  </a:txBody>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0"/>
            <a:ext cx="9144000" cy="7109639"/>
          </a:xfrm>
          <a:prstGeom prst="rect">
            <a:avLst/>
          </a:prstGeom>
          <a:noFill/>
        </p:spPr>
        <p:txBody>
          <a:bodyPr wrap="square" rtlCol="0">
            <a:spAutoFit/>
          </a:bodyPr>
          <a:lstStyle/>
          <a:p>
            <a:endParaRPr lang="en-US" b="1" dirty="0" smtClean="0">
              <a:latin typeface="Arial" pitchFamily="34" charset="0"/>
              <a:cs typeface="Arial" pitchFamily="34" charset="0"/>
            </a:endParaRPr>
          </a:p>
          <a:p>
            <a:endParaRPr lang="en-US" b="1" dirty="0">
              <a:latin typeface="Arial" pitchFamily="34" charset="0"/>
              <a:cs typeface="Arial" pitchFamily="34" charset="0"/>
            </a:endParaRPr>
          </a:p>
          <a:p>
            <a:endParaRPr lang="en-US" b="1" dirty="0" smtClean="0">
              <a:latin typeface="Arial" pitchFamily="34" charset="0"/>
              <a:cs typeface="Arial" pitchFamily="34" charset="0"/>
            </a:endParaRPr>
          </a:p>
          <a:p>
            <a:r>
              <a:rPr lang="en-US" sz="2400" b="1" dirty="0" smtClean="0">
                <a:latin typeface="Arial" pitchFamily="34" charset="0"/>
                <a:cs typeface="Arial" pitchFamily="34" charset="0"/>
              </a:rPr>
              <a:t>Obtaining the initial feasible solution</a:t>
            </a:r>
            <a:r>
              <a:rPr lang="en-US" sz="2400" dirty="0" smtClean="0">
                <a:latin typeface="Arial" pitchFamily="34" charset="0"/>
                <a:cs typeface="Arial" pitchFamily="34" charset="0"/>
              </a:rPr>
              <a:t>, which means identifying the solution that satisfies the requirements of demand and supply. There are several methods through which the initial feasible solution can be obtained; these are:</a:t>
            </a:r>
            <a:endParaRPr lang="en-US" sz="2400" dirty="0" smtClean="0">
              <a:solidFill>
                <a:srgbClr val="FF0000"/>
              </a:solidFill>
              <a:latin typeface="Arial" pitchFamily="34" charset="0"/>
              <a:cs typeface="Arial" pitchFamily="34" charset="0"/>
            </a:endParaRPr>
          </a:p>
          <a:p>
            <a:r>
              <a:rPr lang="en-US" sz="2400" dirty="0" smtClean="0">
                <a:solidFill>
                  <a:srgbClr val="FF0000"/>
                </a:solidFill>
                <a:latin typeface="Arial" pitchFamily="34" charset="0"/>
                <a:cs typeface="Arial" pitchFamily="34" charset="0"/>
              </a:rPr>
              <a:t>North-West corner method</a:t>
            </a:r>
          </a:p>
          <a:p>
            <a:r>
              <a:rPr lang="en-US" sz="2400" dirty="0" smtClean="0">
                <a:solidFill>
                  <a:srgbClr val="FF0000"/>
                </a:solidFill>
                <a:latin typeface="Arial" pitchFamily="34" charset="0"/>
                <a:cs typeface="Arial" pitchFamily="34" charset="0"/>
              </a:rPr>
              <a:t>Lowest-Cost entry method / Matrix minima method</a:t>
            </a:r>
          </a:p>
          <a:p>
            <a:r>
              <a:rPr lang="en-US" sz="2400" dirty="0" err="1" smtClean="0">
                <a:solidFill>
                  <a:srgbClr val="FF0000"/>
                </a:solidFill>
                <a:latin typeface="Arial" pitchFamily="34" charset="0"/>
                <a:cs typeface="Arial" pitchFamily="34" charset="0"/>
              </a:rPr>
              <a:t>Vogele’s</a:t>
            </a:r>
            <a:r>
              <a:rPr lang="en-US" sz="2400" dirty="0" smtClean="0">
                <a:solidFill>
                  <a:srgbClr val="FF0000"/>
                </a:solidFill>
                <a:latin typeface="Arial" pitchFamily="34" charset="0"/>
                <a:cs typeface="Arial" pitchFamily="34" charset="0"/>
              </a:rPr>
              <a:t> approximation method</a:t>
            </a:r>
          </a:p>
          <a:p>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Note:</a:t>
            </a:r>
            <a:r>
              <a:rPr lang="en-US" sz="2400" dirty="0" smtClean="0">
                <a:latin typeface="Arial" pitchFamily="34" charset="0"/>
                <a:cs typeface="Arial" pitchFamily="34" charset="0"/>
              </a:rPr>
              <a:t> It is to be ensured that the number of cells occupied should be equal to m+n-1, where “m” is the number of rows while “n” is the number of columns.</a:t>
            </a:r>
          </a:p>
          <a:p>
            <a:r>
              <a:rPr lang="en-US" sz="2400" b="1" dirty="0" smtClean="0">
                <a:latin typeface="Arial" pitchFamily="34" charset="0"/>
                <a:cs typeface="Arial" pitchFamily="34" charset="0"/>
              </a:rPr>
              <a:t>Testing the optimality of the initial feasible solution.</a:t>
            </a:r>
            <a:r>
              <a:rPr lang="en-US" sz="2400" dirty="0" smtClean="0">
                <a:latin typeface="Arial" pitchFamily="34" charset="0"/>
                <a:cs typeface="Arial" pitchFamily="34" charset="0"/>
              </a:rPr>
              <a:t> Once the feasible solution is obtained, the next step is to check whether it is optimum or not. There are two methods used for testing the optimality:</a:t>
            </a:r>
          </a:p>
          <a:p>
            <a:endParaRPr lang="en-US" sz="2400" dirty="0" smtClean="0">
              <a:latin typeface="Arial" pitchFamily="34" charset="0"/>
              <a:cs typeface="Arial" pitchFamily="34" charset="0"/>
            </a:endParaRP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7263527"/>
          </a:xfrm>
          <a:prstGeom prst="rect">
            <a:avLst/>
          </a:prstGeom>
          <a:noFill/>
        </p:spPr>
        <p:txBody>
          <a:bodyPr wrap="square" rtlCol="0">
            <a:spAutoFit/>
          </a:bodyPr>
          <a:lstStyle/>
          <a:p>
            <a:pPr lvl="1"/>
            <a:endParaRPr lang="en-US" sz="2400" dirty="0">
              <a:latin typeface="Arial" pitchFamily="34" charset="0"/>
              <a:cs typeface="Arial" pitchFamily="34" charset="0"/>
              <a:hlinkClick r:id="rId3"/>
            </a:endParaRPr>
          </a:p>
          <a:p>
            <a:pPr lvl="1"/>
            <a:endParaRPr lang="en-US" sz="2400" dirty="0" smtClean="0">
              <a:latin typeface="Arial" pitchFamily="34" charset="0"/>
              <a:cs typeface="Arial" pitchFamily="34" charset="0"/>
              <a:hlinkClick r:id="rId3"/>
            </a:endParaRPr>
          </a:p>
          <a:p>
            <a:pPr lvl="1"/>
            <a:endParaRPr lang="en-US" sz="2400" dirty="0" smtClean="0">
              <a:latin typeface="Arial" pitchFamily="34" charset="0"/>
              <a:cs typeface="Arial" pitchFamily="34" charset="0"/>
              <a:hlinkClick r:id="rId3"/>
            </a:endParaRPr>
          </a:p>
          <a:p>
            <a:pPr lvl="1"/>
            <a:r>
              <a:rPr lang="en-US" sz="2400" dirty="0" smtClean="0">
                <a:latin typeface="Arial" pitchFamily="34" charset="0"/>
                <a:cs typeface="Arial" pitchFamily="34" charset="0"/>
                <a:hlinkClick r:id="rId3"/>
              </a:rPr>
              <a:t>Stepping-stone Method</a:t>
            </a:r>
            <a:endParaRPr lang="en-US" sz="2400" dirty="0" smtClean="0">
              <a:latin typeface="Arial" pitchFamily="34" charset="0"/>
              <a:cs typeface="Arial" pitchFamily="34" charset="0"/>
            </a:endParaRPr>
          </a:p>
          <a:p>
            <a:pPr lvl="1"/>
            <a:r>
              <a:rPr lang="en-US" sz="2400" dirty="0" smtClean="0">
                <a:latin typeface="Arial" pitchFamily="34" charset="0"/>
                <a:cs typeface="Arial" pitchFamily="34" charset="0"/>
                <a:hlinkClick r:id="rId4"/>
              </a:rPr>
              <a:t>Modified Distribution Method (MODI)</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The final step is to revise the solution until the optimum solution is obtained.</a:t>
            </a:r>
          </a:p>
          <a:p>
            <a:r>
              <a:rPr lang="en-US" sz="2400" dirty="0" smtClean="0">
                <a:latin typeface="Arial" pitchFamily="34" charset="0"/>
                <a:cs typeface="Arial" pitchFamily="34" charset="0"/>
              </a:rPr>
              <a:t>The two most common objectives of transportation problem could be: </a:t>
            </a:r>
            <a:r>
              <a:rPr lang="en-US" sz="2400" dirty="0" err="1" smtClean="0">
                <a:latin typeface="Arial" pitchFamily="34" charset="0"/>
                <a:cs typeface="Arial" pitchFamily="34" charset="0"/>
              </a:rPr>
              <a:t>i</a:t>
            </a:r>
            <a:r>
              <a:rPr lang="en-US" sz="2400" dirty="0" smtClean="0">
                <a:latin typeface="Arial" pitchFamily="34" charset="0"/>
                <a:cs typeface="Arial" pitchFamily="34" charset="0"/>
              </a:rPr>
              <a:t>) maximize the profit of transporting “n” units of product to the destination “y”, ii) Minimize the cost of shipping “n” units of product to the destination “y”.</a:t>
            </a:r>
          </a:p>
          <a:p>
            <a:endParaRPr lang="en-US" sz="2400" dirty="0" smtClean="0">
              <a:latin typeface="Arial" pitchFamily="34" charset="0"/>
              <a:cs typeface="Arial" pitchFamily="34" charset="0"/>
            </a:endParaRPr>
          </a:p>
          <a:p>
            <a:r>
              <a:rPr lang="en-US" sz="2800" b="1" u="sng" dirty="0" smtClean="0">
                <a:solidFill>
                  <a:srgbClr val="FF0000"/>
                </a:solidFill>
                <a:latin typeface="Arial" pitchFamily="34" charset="0"/>
                <a:cs typeface="Arial" pitchFamily="34" charset="0"/>
              </a:rPr>
              <a:t>Feasible Solution-  </a:t>
            </a:r>
            <a:r>
              <a:rPr lang="en-US" sz="2400" dirty="0" smtClean="0">
                <a:latin typeface="Arial" pitchFamily="34" charset="0"/>
                <a:cs typeface="Arial" pitchFamily="34" charset="0"/>
              </a:rPr>
              <a:t>A set of non negative allocations                                        which satisfies all the rim requirements is called a feasible solution to the transportation problems.</a:t>
            </a:r>
          </a:p>
          <a:p>
            <a:endParaRPr lang="en-US" sz="2400" dirty="0" smtClean="0">
              <a:latin typeface="Arial" pitchFamily="34" charset="0"/>
              <a:cs typeface="Arial" pitchFamily="34" charset="0"/>
            </a:endParaRPr>
          </a:p>
          <a:p>
            <a:endParaRPr lang="en-US" sz="2400" dirty="0" smtClean="0">
              <a:latin typeface="Arial" pitchFamily="34" charset="0"/>
              <a:cs typeface="Arial" pitchFamily="34" charset="0"/>
            </a:endParaRPr>
          </a:p>
          <a:p>
            <a:endParaRPr lang="en-US" sz="3600" b="1" dirty="0" smtClean="0">
              <a:solidFill>
                <a:srgbClr val="FF0000"/>
              </a:solidFill>
              <a:latin typeface="Arial" pitchFamily="34" charset="0"/>
              <a:cs typeface="Arial" pitchFamily="34" charset="0"/>
            </a:endParaRPr>
          </a:p>
          <a:p>
            <a:endParaRPr lang="en-US" dirty="0"/>
          </a:p>
        </p:txBody>
      </p:sp>
      <p:graphicFrame>
        <p:nvGraphicFramePr>
          <p:cNvPr id="1027" name="Object 3"/>
          <p:cNvGraphicFramePr>
            <a:graphicFrameLocks noChangeAspect="1"/>
          </p:cNvGraphicFramePr>
          <p:nvPr/>
        </p:nvGraphicFramePr>
        <p:xfrm>
          <a:off x="7772400" y="3581400"/>
          <a:ext cx="533400" cy="685800"/>
        </p:xfrm>
        <a:graphic>
          <a:graphicData uri="http://schemas.openxmlformats.org/presentationml/2006/ole">
            <p:oleObj spid="_x0000_s1027" name="Equation" r:id="rId5" imgW="177480" imgH="241200"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r>
              <a:rPr lang="en-US" sz="2650" dirty="0" smtClean="0"/>
              <a:t>    </a:t>
            </a:r>
          </a:p>
          <a:p>
            <a:pPr algn="just"/>
            <a:endParaRPr lang="en-US" sz="2650" dirty="0" smtClean="0"/>
          </a:p>
          <a:p>
            <a:pPr algn="just"/>
            <a:endParaRPr lang="en-US" sz="2650" dirty="0" smtClean="0"/>
          </a:p>
          <a:p>
            <a:pPr algn="just"/>
            <a:r>
              <a:rPr lang="en-US" sz="2650" dirty="0" smtClean="0"/>
              <a:t> </a:t>
            </a:r>
            <a:r>
              <a:rPr lang="en-US" sz="2650" dirty="0" smtClean="0">
                <a:latin typeface="Arial" pitchFamily="34" charset="0"/>
                <a:cs typeface="Arial" pitchFamily="34" charset="0"/>
              </a:rPr>
              <a:t>Optimization </a:t>
            </a:r>
            <a:r>
              <a:rPr lang="en-US" sz="2650" b="0" dirty="0">
                <a:latin typeface="Arial" pitchFamily="34" charset="0"/>
                <a:cs typeface="Arial" pitchFamily="34" charset="0"/>
              </a:rPr>
              <a:t>refers to the process of </a:t>
            </a:r>
            <a:r>
              <a:rPr lang="en-US" sz="2650" b="0" dirty="0">
                <a:solidFill>
                  <a:srgbClr val="FF0000"/>
                </a:solidFill>
                <a:latin typeface="Arial" pitchFamily="34" charset="0"/>
                <a:cs typeface="Arial" pitchFamily="34" charset="0"/>
              </a:rPr>
              <a:t>choosing elements considered to be the best from several alternatives</a:t>
            </a:r>
            <a:r>
              <a:rPr lang="en-US" sz="2650" b="0" dirty="0">
                <a:latin typeface="Arial" pitchFamily="34" charset="0"/>
                <a:cs typeface="Arial" pitchFamily="34" charset="0"/>
              </a:rPr>
              <a:t> that might be availed. As such, one has to solve problems with the aim of minimizing or maximizing a real function. This can be achieved via choosing values of integers or real variables from a specified set of values. </a:t>
            </a:r>
            <a:r>
              <a:rPr lang="en-US" sz="2650" b="0" dirty="0" smtClean="0">
                <a:latin typeface="Arial" pitchFamily="34" charset="0"/>
                <a:cs typeface="Arial" pitchFamily="34" charset="0"/>
              </a:rPr>
              <a:t>The </a:t>
            </a:r>
            <a:r>
              <a:rPr lang="en-US" sz="2650" dirty="0" smtClean="0">
                <a:latin typeface="Arial" pitchFamily="34" charset="0"/>
                <a:cs typeface="Arial" pitchFamily="34" charset="0"/>
              </a:rPr>
              <a:t>transportation problem </a:t>
            </a:r>
            <a:r>
              <a:rPr lang="en-US" sz="2650" b="0" dirty="0" smtClean="0">
                <a:latin typeface="Arial" pitchFamily="34" charset="0"/>
                <a:cs typeface="Arial" pitchFamily="34" charset="0"/>
              </a:rPr>
              <a:t>is a special type of linear programming problem where the objective is to </a:t>
            </a:r>
            <a:r>
              <a:rPr lang="en-US" sz="2650" b="0" dirty="0" smtClean="0">
                <a:solidFill>
                  <a:srgbClr val="FF0000"/>
                </a:solidFill>
                <a:latin typeface="Arial" pitchFamily="34" charset="0"/>
                <a:cs typeface="Arial" pitchFamily="34" charset="0"/>
              </a:rPr>
              <a:t>minimize the cost of distributing a product </a:t>
            </a:r>
            <a:r>
              <a:rPr lang="en-US" sz="2650" b="0" dirty="0" smtClean="0">
                <a:latin typeface="Arial" pitchFamily="34" charset="0"/>
                <a:cs typeface="Arial" pitchFamily="34" charset="0"/>
              </a:rPr>
              <a:t>from a number of sources or origins to a  number of destination.</a:t>
            </a:r>
          </a:p>
        </p:txBody>
      </p:sp>
    </p:spTree>
    <p:extLst>
      <p:ext uri="{BB962C8B-B14F-4D97-AF65-F5344CB8AC3E}">
        <p14:creationId xmlns:p14="http://schemas.microsoft.com/office/powerpoint/2010/main" xmlns="" val="6444740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476672"/>
            <a:ext cx="6120680" cy="1089427"/>
          </a:xfrm>
        </p:spPr>
        <p:txBody>
          <a:bodyPr/>
          <a:lstStyle/>
          <a:p>
            <a:r>
              <a:rPr lang="en-IN" sz="4000" b="1" dirty="0" smtClean="0">
                <a:solidFill>
                  <a:srgbClr val="002060"/>
                </a:solidFill>
                <a:latin typeface="Arial" pitchFamily="34" charset="0"/>
                <a:cs typeface="Arial" pitchFamily="34" charset="0"/>
                <a:sym typeface="Wingdings" pitchFamily="2" charset="2"/>
              </a:rPr>
              <a:t>  Transportation Problem</a:t>
            </a:r>
            <a:endParaRPr lang="en-IN" sz="40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0" y="1905000"/>
            <a:ext cx="8784976" cy="3744416"/>
          </a:xfrm>
        </p:spPr>
        <p:txBody>
          <a:bodyPr>
            <a:normAutofit/>
          </a:bodyPr>
          <a:lstStyle/>
          <a:p>
            <a:pPr algn="just"/>
            <a:r>
              <a:rPr lang="en-IN" b="0" dirty="0" smtClean="0">
                <a:latin typeface="Arial" pitchFamily="34" charset="0"/>
                <a:cs typeface="Arial" pitchFamily="34" charset="0"/>
              </a:rPr>
              <a:t>Suppose a commodity available at ‘m’ </a:t>
            </a:r>
            <a:r>
              <a:rPr lang="en-IN" b="0" u="sng" dirty="0" smtClean="0">
                <a:latin typeface="Arial" pitchFamily="34" charset="0"/>
                <a:cs typeface="Arial" pitchFamily="34" charset="0"/>
              </a:rPr>
              <a:t>origin</a:t>
            </a:r>
            <a:r>
              <a:rPr lang="en-IN" b="0" dirty="0" smtClean="0">
                <a:latin typeface="Arial" pitchFamily="34" charset="0"/>
                <a:cs typeface="Arial" pitchFamily="34" charset="0"/>
              </a:rPr>
              <a:t> or </a:t>
            </a:r>
            <a:r>
              <a:rPr lang="en-IN" b="0" u="sng" dirty="0" smtClean="0">
                <a:latin typeface="Arial" pitchFamily="34" charset="0"/>
                <a:cs typeface="Arial" pitchFamily="34" charset="0"/>
              </a:rPr>
              <a:t>source</a:t>
            </a:r>
            <a:r>
              <a:rPr lang="en-IN" b="0" dirty="0" smtClean="0">
                <a:latin typeface="Arial" pitchFamily="34" charset="0"/>
                <a:cs typeface="Arial" pitchFamily="34" charset="0"/>
              </a:rPr>
              <a:t> </a:t>
            </a:r>
            <a:r>
              <a:rPr lang="en-IN" b="0" dirty="0" err="1" smtClean="0">
                <a:latin typeface="Arial" pitchFamily="34" charset="0"/>
                <a:cs typeface="Arial" pitchFamily="34" charset="0"/>
              </a:rPr>
              <a:t>O</a:t>
            </a:r>
            <a:r>
              <a:rPr lang="en-IN" b="0" baseline="-25000" dirty="0" err="1" smtClean="0">
                <a:latin typeface="Arial" pitchFamily="34" charset="0"/>
                <a:cs typeface="Arial" pitchFamily="34" charset="0"/>
              </a:rPr>
              <a:t>i</a:t>
            </a:r>
            <a:r>
              <a:rPr lang="en-IN" b="0" baseline="-25000" dirty="0" smtClean="0">
                <a:latin typeface="Arial" pitchFamily="34" charset="0"/>
                <a:cs typeface="Arial" pitchFamily="34" charset="0"/>
              </a:rPr>
              <a:t> </a:t>
            </a:r>
            <a:r>
              <a:rPr lang="en-IN" b="0" dirty="0" smtClean="0">
                <a:latin typeface="Arial" pitchFamily="34" charset="0"/>
                <a:cs typeface="Arial" pitchFamily="34" charset="0"/>
              </a:rPr>
              <a:t>Where ‘i’ varies from 1 to ‘m’ and required at ‘n’ </a:t>
            </a:r>
            <a:r>
              <a:rPr lang="en-IN" b="0" u="sng" dirty="0" smtClean="0">
                <a:latin typeface="Arial" pitchFamily="34" charset="0"/>
                <a:cs typeface="Arial" pitchFamily="34" charset="0"/>
              </a:rPr>
              <a:t>destination</a:t>
            </a:r>
            <a:r>
              <a:rPr lang="en-IN" b="0" dirty="0" smtClean="0">
                <a:latin typeface="Arial" pitchFamily="34" charset="0"/>
                <a:cs typeface="Arial" pitchFamily="34" charset="0"/>
              </a:rPr>
              <a:t> </a:t>
            </a:r>
            <a:r>
              <a:rPr lang="en-IN" b="0" dirty="0" err="1" smtClean="0">
                <a:latin typeface="Arial" pitchFamily="34" charset="0"/>
                <a:cs typeface="Arial" pitchFamily="34" charset="0"/>
              </a:rPr>
              <a:t>D</a:t>
            </a:r>
            <a:r>
              <a:rPr lang="en-IN" b="0" baseline="-25000" dirty="0" err="1" smtClean="0">
                <a:latin typeface="Arial" pitchFamily="34" charset="0"/>
                <a:cs typeface="Arial" pitchFamily="34" charset="0"/>
              </a:rPr>
              <a:t>j</a:t>
            </a:r>
            <a:r>
              <a:rPr lang="en-IN" b="0" baseline="-25000" dirty="0" smtClean="0">
                <a:latin typeface="Arial" pitchFamily="34" charset="0"/>
                <a:cs typeface="Arial" pitchFamily="34" charset="0"/>
              </a:rPr>
              <a:t> </a:t>
            </a:r>
            <a:r>
              <a:rPr lang="en-IN" b="0" dirty="0">
                <a:latin typeface="Arial" pitchFamily="34" charset="0"/>
                <a:cs typeface="Arial" pitchFamily="34" charset="0"/>
              </a:rPr>
              <a:t>Where </a:t>
            </a:r>
            <a:r>
              <a:rPr lang="en-IN" b="0" dirty="0" smtClean="0">
                <a:latin typeface="Arial" pitchFamily="34" charset="0"/>
                <a:cs typeface="Arial" pitchFamily="34" charset="0"/>
              </a:rPr>
              <a:t>‘j’ </a:t>
            </a:r>
            <a:r>
              <a:rPr lang="en-IN" b="0" dirty="0">
                <a:latin typeface="Arial" pitchFamily="34" charset="0"/>
                <a:cs typeface="Arial" pitchFamily="34" charset="0"/>
              </a:rPr>
              <a:t>varies from 1 to </a:t>
            </a:r>
            <a:r>
              <a:rPr lang="en-IN" b="0" dirty="0" smtClean="0">
                <a:latin typeface="Arial" pitchFamily="34" charset="0"/>
                <a:cs typeface="Arial" pitchFamily="34" charset="0"/>
              </a:rPr>
              <a:t>‘n’. Assume </a:t>
            </a:r>
            <a:r>
              <a:rPr lang="en-IN" b="0" dirty="0" err="1" smtClean="0">
                <a:latin typeface="Arial" pitchFamily="34" charset="0"/>
                <a:cs typeface="Arial" pitchFamily="34" charset="0"/>
              </a:rPr>
              <a:t>a</a:t>
            </a:r>
            <a:r>
              <a:rPr lang="en-IN" b="0" baseline="-25000" dirty="0" err="1" smtClean="0">
                <a:latin typeface="Arial" pitchFamily="34" charset="0"/>
                <a:cs typeface="Arial" pitchFamily="34" charset="0"/>
              </a:rPr>
              <a:t>i</a:t>
            </a:r>
            <a:r>
              <a:rPr lang="en-IN" b="0" baseline="-25000" dirty="0" smtClean="0">
                <a:latin typeface="Arial" pitchFamily="34" charset="0"/>
                <a:cs typeface="Arial" pitchFamily="34" charset="0"/>
              </a:rPr>
              <a:t> </a:t>
            </a:r>
            <a:r>
              <a:rPr lang="en-IN" b="0" dirty="0" smtClean="0">
                <a:latin typeface="Arial" pitchFamily="34" charset="0"/>
                <a:cs typeface="Arial" pitchFamily="34" charset="0"/>
              </a:rPr>
              <a:t> is equal to amount of the commodity available at origin. b</a:t>
            </a:r>
            <a:r>
              <a:rPr lang="en-IN" b="0" baseline="-25000" dirty="0" smtClean="0">
                <a:latin typeface="Arial" pitchFamily="34" charset="0"/>
                <a:cs typeface="Arial" pitchFamily="34" charset="0"/>
              </a:rPr>
              <a:t>i</a:t>
            </a:r>
            <a:r>
              <a:rPr lang="en-IN" b="0" dirty="0" smtClean="0">
                <a:latin typeface="Arial" pitchFamily="34" charset="0"/>
                <a:cs typeface="Arial" pitchFamily="34" charset="0"/>
              </a:rPr>
              <a:t> amount of commodity required at destination </a:t>
            </a:r>
            <a:r>
              <a:rPr lang="en-IN" b="0" dirty="0" err="1" smtClean="0">
                <a:latin typeface="Arial" pitchFamily="34" charset="0"/>
                <a:cs typeface="Arial" pitchFamily="34" charset="0"/>
              </a:rPr>
              <a:t>D</a:t>
            </a:r>
            <a:r>
              <a:rPr lang="en-IN" b="0" baseline="-25000" dirty="0" err="1" smtClean="0">
                <a:latin typeface="Arial" pitchFamily="34" charset="0"/>
                <a:cs typeface="Arial" pitchFamily="34" charset="0"/>
              </a:rPr>
              <a:t>j</a:t>
            </a:r>
            <a:r>
              <a:rPr lang="en-IN" b="0" dirty="0" smtClean="0">
                <a:latin typeface="Arial" pitchFamily="34" charset="0"/>
                <a:cs typeface="Arial" pitchFamily="34" charset="0"/>
              </a:rPr>
              <a:t>. </a:t>
            </a:r>
            <a:r>
              <a:rPr lang="en-IN" b="0" dirty="0" err="1" smtClean="0">
                <a:latin typeface="Arial" pitchFamily="34" charset="0"/>
                <a:cs typeface="Arial" pitchFamily="34" charset="0"/>
              </a:rPr>
              <a:t>C</a:t>
            </a:r>
            <a:r>
              <a:rPr lang="en-IN" b="0" baseline="-25000" dirty="0" err="1" smtClean="0">
                <a:latin typeface="Arial" pitchFamily="34" charset="0"/>
                <a:cs typeface="Arial" pitchFamily="34" charset="0"/>
              </a:rPr>
              <a:t>ij</a:t>
            </a:r>
            <a:r>
              <a:rPr lang="en-IN" b="0" dirty="0" smtClean="0">
                <a:latin typeface="Arial" pitchFamily="34" charset="0"/>
                <a:cs typeface="Arial" pitchFamily="34" charset="0"/>
              </a:rPr>
              <a:t> is equal to cost of transporting one unit of commodity from origin </a:t>
            </a:r>
            <a:r>
              <a:rPr lang="en-IN" b="0" dirty="0" err="1" smtClean="0">
                <a:latin typeface="Arial" pitchFamily="34" charset="0"/>
                <a:cs typeface="Arial" pitchFamily="34" charset="0"/>
              </a:rPr>
              <a:t>O</a:t>
            </a:r>
            <a:r>
              <a:rPr lang="en-IN" b="0" baseline="-25000" dirty="0" err="1" smtClean="0">
                <a:latin typeface="Arial" pitchFamily="34" charset="0"/>
                <a:cs typeface="Arial" pitchFamily="34" charset="0"/>
              </a:rPr>
              <a:t>i</a:t>
            </a:r>
            <a:r>
              <a:rPr lang="en-IN" b="0" baseline="-25000" dirty="0" smtClean="0">
                <a:latin typeface="Arial" pitchFamily="34" charset="0"/>
                <a:cs typeface="Arial" pitchFamily="34" charset="0"/>
              </a:rPr>
              <a:t> </a:t>
            </a:r>
            <a:r>
              <a:rPr lang="en-IN" b="0" dirty="0" smtClean="0">
                <a:latin typeface="Arial" pitchFamily="34" charset="0"/>
                <a:cs typeface="Arial" pitchFamily="34" charset="0"/>
              </a:rPr>
              <a:t> to destination </a:t>
            </a:r>
            <a:r>
              <a:rPr lang="en-IN" b="0" dirty="0" err="1" smtClean="0">
                <a:latin typeface="Arial" pitchFamily="34" charset="0"/>
                <a:cs typeface="Arial" pitchFamily="34" charset="0"/>
              </a:rPr>
              <a:t>D</a:t>
            </a:r>
            <a:r>
              <a:rPr lang="en-IN" b="0" baseline="-25000" dirty="0" err="1" smtClean="0">
                <a:latin typeface="Arial" pitchFamily="34" charset="0"/>
                <a:cs typeface="Arial" pitchFamily="34" charset="0"/>
              </a:rPr>
              <a:t>j</a:t>
            </a:r>
            <a:r>
              <a:rPr lang="en-IN" b="0" baseline="-25000" dirty="0" smtClean="0">
                <a:latin typeface="Arial" pitchFamily="34" charset="0"/>
                <a:cs typeface="Arial" pitchFamily="34" charset="0"/>
              </a:rPr>
              <a:t> </a:t>
            </a:r>
            <a:r>
              <a:rPr lang="en-IN" dirty="0" smtClean="0">
                <a:latin typeface="Arial" pitchFamily="34" charset="0"/>
                <a:cs typeface="Arial" pitchFamily="34" charset="0"/>
              </a:rPr>
              <a:t>.</a:t>
            </a:r>
            <a:endParaRPr lang="en-IN" baseline="-25000" dirty="0" smtClean="0">
              <a:latin typeface="Arial" pitchFamily="34" charset="0"/>
              <a:cs typeface="Arial" pitchFamily="34" charset="0"/>
            </a:endParaRPr>
          </a:p>
          <a:p>
            <a:pPr algn="just"/>
            <a:endParaRPr lang="en-IN" sz="2800" b="0" baseline="-25000" dirty="0"/>
          </a:p>
        </p:txBody>
      </p:sp>
    </p:spTree>
    <p:extLst>
      <p:ext uri="{BB962C8B-B14F-4D97-AF65-F5344CB8AC3E}">
        <p14:creationId xmlns:p14="http://schemas.microsoft.com/office/powerpoint/2010/main" xmlns="" val="3646033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838200"/>
            <a:ext cx="5212080" cy="1133289"/>
          </a:xfrm>
        </p:spPr>
        <p:txBody>
          <a:bodyPr/>
          <a:lstStyle/>
          <a:p>
            <a:r>
              <a:rPr lang="en-IN" sz="4800" b="1" dirty="0" smtClean="0">
                <a:solidFill>
                  <a:srgbClr val="002060"/>
                </a:solidFill>
                <a:latin typeface="Arial" pitchFamily="34" charset="0"/>
                <a:cs typeface="Arial" pitchFamily="34" charset="0"/>
                <a:sym typeface="Wingdings" pitchFamily="2" charset="2"/>
              </a:rPr>
              <a:t>Formulation</a:t>
            </a:r>
            <a:endParaRPr lang="en-IN" sz="4800" b="1" dirty="0">
              <a:solidFill>
                <a:srgbClr val="002060"/>
              </a:solidFill>
              <a:latin typeface="Arial" pitchFamily="34" charset="0"/>
              <a:cs typeface="Arial" pitchFamily="34" charset="0"/>
            </a:endParaRPr>
          </a:p>
        </p:txBody>
      </p:sp>
      <mc:AlternateContent xmlns:mc="http://schemas.openxmlformats.org/markup-compatibility/2006">
        <mc:Choice xmlns:a14="http://schemas.microsoft.com/office/drawing/2010/main" xmlns="" Requires="a14">
          <p:sp>
            <p:nvSpPr>
              <p:cNvPr id="3" name="Content Placeholder 2"/>
              <p:cNvSpPr>
                <a:spLocks noGrp="1"/>
              </p:cNvSpPr>
              <p:nvPr>
                <p:ph idx="1"/>
              </p:nvPr>
            </p:nvSpPr>
            <p:spPr>
              <a:xfrm>
                <a:off x="395536" y="2618912"/>
                <a:ext cx="8496944" cy="3978440"/>
              </a:xfrm>
            </p:spPr>
            <p:txBody>
              <a:bodyPr>
                <a:normAutofit lnSpcReduction="10000"/>
              </a:bodyPr>
              <a:lstStyle/>
              <a:p>
                <a14:m>
                  <m:oMathPara xmlns:m="http://schemas.openxmlformats.org/officeDocument/2006/math">
                    <m:oMathParaPr>
                      <m:jc m:val="centerGroup"/>
                    </m:oMathParaPr>
                    <m:oMath xmlns:m="http://schemas.openxmlformats.org/officeDocument/2006/math">
                      <m:r>
                        <a:rPr lang="en-IN" b="0" i="1" smtClean="0">
                          <a:latin typeface="Cambria Math"/>
                        </a:rPr>
                        <m:t>𝑧</m:t>
                      </m:r>
                      <m:r>
                        <a:rPr lang="en-IN" b="0" i="1" smtClean="0">
                          <a:latin typeface="Cambria Math"/>
                          <a:ea typeface="Cambria Math"/>
                        </a:rPr>
                        <m:t>=</m:t>
                      </m:r>
                      <m:nary>
                        <m:naryPr>
                          <m:chr m:val="∑"/>
                          <m:ctrlPr>
                            <a:rPr lang="en-IN" b="0" i="1">
                              <a:latin typeface="Cambria Math"/>
                            </a:rPr>
                          </m:ctrlPr>
                        </m:naryPr>
                        <m:sub>
                          <m:r>
                            <m:rPr>
                              <m:brk m:alnAt="23"/>
                            </m:rPr>
                            <a:rPr lang="en-IN" b="0" i="1">
                              <a:latin typeface="Cambria Math"/>
                            </a:rPr>
                            <m:t>𝑖</m:t>
                          </m:r>
                          <m:r>
                            <a:rPr lang="en-IN" b="0" i="1">
                              <a:latin typeface="Cambria Math"/>
                            </a:rPr>
                            <m:t>=1</m:t>
                          </m:r>
                        </m:sub>
                        <m:sup>
                          <m:r>
                            <a:rPr lang="en-IN" b="0" i="1">
                              <a:latin typeface="Cambria Math"/>
                            </a:rPr>
                            <m:t>𝑚</m:t>
                          </m:r>
                        </m:sup>
                        <m:e>
                          <m:nary>
                            <m:naryPr>
                              <m:chr m:val="∑"/>
                              <m:ctrlPr>
                                <a:rPr lang="en-IN" b="0" i="1">
                                  <a:latin typeface="Cambria Math"/>
                                </a:rPr>
                              </m:ctrlPr>
                            </m:naryPr>
                            <m:sub>
                              <m:r>
                                <m:rPr>
                                  <m:brk m:alnAt="23"/>
                                </m:rPr>
                                <a:rPr lang="en-IN" b="0" i="1">
                                  <a:latin typeface="Cambria Math"/>
                                </a:rPr>
                                <m:t>𝑗</m:t>
                              </m:r>
                              <m:r>
                                <a:rPr lang="en-IN" b="0" i="1">
                                  <a:latin typeface="Cambria Math"/>
                                </a:rPr>
                                <m:t>=1</m:t>
                              </m:r>
                            </m:sub>
                            <m:sup>
                              <m:r>
                                <a:rPr lang="en-IN" b="0" i="1">
                                  <a:latin typeface="Cambria Math"/>
                                </a:rPr>
                                <m:t>𝑛</m:t>
                              </m:r>
                            </m:sup>
                            <m:e>
                              <m:sSub>
                                <m:sSubPr>
                                  <m:ctrlPr>
                                    <a:rPr lang="en-IN" b="0" i="1">
                                      <a:latin typeface="Cambria Math"/>
                                    </a:rPr>
                                  </m:ctrlPr>
                                </m:sSubPr>
                                <m:e>
                                  <m:r>
                                    <a:rPr lang="en-IN" b="0" i="1">
                                      <a:latin typeface="Cambria Math"/>
                                    </a:rPr>
                                    <m:t>𝑥</m:t>
                                  </m:r>
                                </m:e>
                                <m:sub>
                                  <m:r>
                                    <a:rPr lang="en-IN" b="0" i="1">
                                      <a:latin typeface="Cambria Math"/>
                                    </a:rPr>
                                    <m:t>𝑖𝑗</m:t>
                                  </m:r>
                                  <m:r>
                                    <a:rPr lang="en-IN" b="0" i="1">
                                      <a:latin typeface="Cambria Math"/>
                                    </a:rPr>
                                    <m:t> </m:t>
                                  </m:r>
                                  <m:sSub>
                                    <m:sSubPr>
                                      <m:ctrlPr>
                                        <a:rPr lang="en-IN" b="0" i="1">
                                          <a:latin typeface="Cambria Math"/>
                                        </a:rPr>
                                      </m:ctrlPr>
                                    </m:sSubPr>
                                    <m:e>
                                      <m:r>
                                        <a:rPr lang="en-IN" b="0" i="1">
                                          <a:latin typeface="Cambria Math"/>
                                        </a:rPr>
                                        <m:t>𝐶</m:t>
                                      </m:r>
                                    </m:e>
                                    <m:sub>
                                      <m:r>
                                        <a:rPr lang="en-IN" b="0" i="1">
                                          <a:latin typeface="Cambria Math"/>
                                        </a:rPr>
                                        <m:t>𝑖𝑗</m:t>
                                      </m:r>
                                    </m:sub>
                                  </m:sSub>
                                </m:sub>
                              </m:sSub>
                            </m:e>
                          </m:nary>
                        </m:e>
                      </m:nary>
                    </m:oMath>
                  </m:oMathPara>
                </a14:m>
                <a:endParaRPr lang="en-IN" b="0" dirty="0" smtClean="0"/>
              </a:p>
              <a:p>
                <a:r>
                  <a:rPr lang="en-IN" b="0" dirty="0" smtClean="0"/>
                  <a:t>Where,</a:t>
                </a:r>
              </a:p>
              <a:p>
                <a:pPr algn="ctr"/>
                <a:r>
                  <a:rPr lang="en-IN" sz="2800" b="0" dirty="0" smtClean="0"/>
                  <a:t>         Z=total cost of transportation</a:t>
                </a:r>
              </a:p>
              <a:p>
                <a:pPr algn="ctr"/>
                <a:r>
                  <a:rPr lang="en-IN" b="0" dirty="0"/>
                  <a:t/>
                </a:r>
                <a:r>
                  <a:rPr lang="en-IN" b="0" dirty="0" smtClean="0"/>
                  <a:t/>
                </a:r>
                <a:r>
                  <a:rPr lang="en-IN" sz="2800" b="0" dirty="0" smtClean="0"/>
                  <a:t/>
                </a:r>
                <a14:m>
                  <m:oMath xmlns:m="http://schemas.openxmlformats.org/officeDocument/2006/math">
                    <m:sSub>
                      <m:sSubPr>
                        <m:ctrlPr>
                          <a:rPr lang="en-IN" sz="2800" b="0" i="1" smtClean="0">
                            <a:latin typeface="Cambria Math"/>
                          </a:rPr>
                        </m:ctrlPr>
                      </m:sSubPr>
                      <m:e>
                        <m:r>
                          <a:rPr lang="en-IN" sz="2800" b="0" i="1" smtClean="0">
                            <a:latin typeface="Cambria Math"/>
                          </a:rPr>
                          <m:t>𝑐</m:t>
                        </m:r>
                      </m:e>
                      <m:sub>
                        <m:r>
                          <a:rPr lang="en-IN" sz="2800" b="0" i="1" smtClean="0">
                            <a:latin typeface="Cambria Math"/>
                          </a:rPr>
                          <m:t>𝑖𝑗</m:t>
                        </m:r>
                      </m:sub>
                    </m:sSub>
                  </m:oMath>
                </a14:m>
                <a:r>
                  <a:rPr lang="en-IN" sz="2800" b="0" dirty="0" smtClean="0"/>
                  <a:t>=cost of transporting one unit of commodity</a:t>
                </a:r>
              </a:p>
              <a:p>
                <a:pPr algn="ctr"/>
                <a:r>
                  <a:rPr lang="en-IN" sz="2800" b="0" dirty="0"/>
                  <a:t/>
                </a:r>
                <a:r>
                  <a:rPr lang="en-IN" sz="2800" b="0" dirty="0" smtClean="0"/>
                  <a:t/>
                </a:r>
                <a14:m>
                  <m:oMath xmlns:m="http://schemas.openxmlformats.org/officeDocument/2006/math">
                    <m:sSub>
                      <m:sSubPr>
                        <m:ctrlPr>
                          <a:rPr lang="en-IN" sz="2800" b="0" i="1" smtClean="0">
                            <a:latin typeface="Cambria Math"/>
                          </a:rPr>
                        </m:ctrlPr>
                      </m:sSubPr>
                      <m:e>
                        <m:r>
                          <a:rPr lang="en-IN" sz="2800" b="0" i="1" smtClean="0">
                            <a:latin typeface="Cambria Math"/>
                          </a:rPr>
                          <m:t>𝑥</m:t>
                        </m:r>
                      </m:e>
                      <m:sub>
                        <m:r>
                          <a:rPr lang="en-IN" sz="2800" b="0" i="1" smtClean="0">
                            <a:latin typeface="Cambria Math"/>
                          </a:rPr>
                          <m:t>𝑖𝑗</m:t>
                        </m:r>
                      </m:sub>
                    </m:sSub>
                  </m:oMath>
                </a14:m>
                <a:r>
                  <a:rPr lang="en-IN" sz="2800" b="0" dirty="0" smtClean="0"/>
                  <a:t>=commodity transported form </a:t>
                </a:r>
                <a:r>
                  <a:rPr lang="en-IN" sz="2800" b="0" dirty="0" err="1" smtClean="0"/>
                  <a:t>ith</a:t>
                </a:r>
                <a:r>
                  <a:rPr lang="en-IN" sz="2800" b="0" dirty="0" smtClean="0"/>
                  <a:t> origin to </a:t>
                </a:r>
                <a:r>
                  <a:rPr lang="en-IN" sz="2800" b="0" dirty="0" err="1" smtClean="0"/>
                  <a:t>jth</a:t>
                </a:r>
                <a:r>
                  <a:rPr lang="en-IN" sz="2800" b="0" dirty="0" smtClean="0"/>
                  <a:t> origin</a:t>
                </a:r>
              </a:p>
              <a:p>
                <a:endParaRPr lang="en-IN" sz="2800" b="0" dirty="0" smtClean="0"/>
              </a:p>
              <a:p>
                <a:endParaRPr lang="en-IN" b="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395536" y="2618912"/>
                <a:ext cx="8496944" cy="3978440"/>
              </a:xfrm>
              <a:blipFill rotWithShape="1">
                <a:blip r:embed="rId2"/>
                <a:stretch>
                  <a:fillRect l="-1865" b="-3681"/>
                </a:stretch>
              </a:blipFill>
            </p:spPr>
            <p:txBody>
              <a:bodyPr/>
              <a:lstStyle/>
              <a:p>
                <a:r>
                  <a:rPr lang="en-IN" dirty="0">
                    <a:noFill/>
                  </a:rPr>
                  <a:t> </a:t>
                </a:r>
              </a:p>
            </p:txBody>
          </p:sp>
        </mc:Fallback>
      </mc:AlternateContent>
    </p:spTree>
    <p:extLst>
      <p:ext uri="{BB962C8B-B14F-4D97-AF65-F5344CB8AC3E}">
        <p14:creationId xmlns:p14="http://schemas.microsoft.com/office/powerpoint/2010/main" xmlns="" val="623134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noRot="1" noChangeAspect="1" noMove="1" noResize="1" noEditPoints="1" noAdjustHandles="1" noChangeArrowheads="1" noChangeShapeType="1" noTextEdit="1"/>
          </p:cNvSpPr>
          <p:nvPr>
            <p:ph idx="1"/>
          </p:nvPr>
        </p:nvSpPr>
        <p:spPr>
          <a:xfrm>
            <a:off x="179512" y="620688"/>
            <a:ext cx="8377819" cy="5832648"/>
          </a:xfrm>
          <a:blipFill rotWithShape="1">
            <a:blip r:embed="rId2"/>
            <a:stretch>
              <a:fillRect l="-1818" t="-1254"/>
            </a:stretch>
          </a:blipFill>
        </p:spPr>
        <p:txBody>
          <a:bodyPr/>
          <a:lstStyle/>
          <a:p>
            <a:endParaRPr lang="en-IN" dirty="0" smtClean="0">
              <a:noFill/>
            </a:endParaRPr>
          </a:p>
          <a:p>
            <a:pPr>
              <a:buNone/>
            </a:pPr>
            <a:r>
              <a:rPr lang="en-IN" dirty="0">
                <a:noFill/>
              </a:rPr>
              <a:t> </a:t>
            </a:r>
          </a:p>
        </p:txBody>
      </p:sp>
    </p:spTree>
    <p:extLst>
      <p:ext uri="{BB962C8B-B14F-4D97-AF65-F5344CB8AC3E}">
        <p14:creationId xmlns:p14="http://schemas.microsoft.com/office/powerpoint/2010/main" xmlns="" val="791230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332656"/>
            <a:ext cx="7283896" cy="1089427"/>
          </a:xfrm>
        </p:spPr>
        <p:txBody>
          <a:bodyPr/>
          <a:lstStyle/>
          <a:p>
            <a:r>
              <a:rPr lang="en-IN" sz="4000" b="1" dirty="0" smtClean="0">
                <a:solidFill>
                  <a:srgbClr val="002060"/>
                </a:solidFill>
                <a:latin typeface="Arial" pitchFamily="34" charset="0"/>
                <a:cs typeface="Arial" pitchFamily="34" charset="0"/>
                <a:sym typeface="Wingdings" pitchFamily="2" charset="2"/>
              </a:rPr>
              <a:t>              Short history</a:t>
            </a:r>
            <a:endParaRPr lang="en-IN" sz="40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251520" y="2618912"/>
            <a:ext cx="8305811" cy="3324687"/>
          </a:xfrm>
        </p:spPr>
        <p:txBody>
          <a:bodyPr/>
          <a:lstStyle/>
          <a:p>
            <a:pPr algn="just"/>
            <a:r>
              <a:rPr lang="en-IN" dirty="0" smtClean="0"/>
              <a:t>   </a:t>
            </a:r>
            <a:r>
              <a:rPr lang="en-IN" sz="3200" b="0" dirty="0" smtClean="0">
                <a:latin typeface="Arial" pitchFamily="34" charset="0"/>
                <a:cs typeface="Arial" pitchFamily="34" charset="0"/>
              </a:rPr>
              <a:t>People thought the transportation problem up early in the </a:t>
            </a:r>
            <a:r>
              <a:rPr lang="en-IN" sz="3200" dirty="0" smtClean="0">
                <a:latin typeface="Arial" pitchFamily="34" charset="0"/>
                <a:cs typeface="Arial" pitchFamily="34" charset="0"/>
              </a:rPr>
              <a:t>Second </a:t>
            </a:r>
            <a:r>
              <a:rPr lang="en-IN" sz="3200" dirty="0">
                <a:latin typeface="Arial" pitchFamily="34" charset="0"/>
                <a:cs typeface="Arial" pitchFamily="34" charset="0"/>
              </a:rPr>
              <a:t>W</a:t>
            </a:r>
            <a:r>
              <a:rPr lang="en-IN" sz="3200" dirty="0" smtClean="0">
                <a:latin typeface="Arial" pitchFamily="34" charset="0"/>
                <a:cs typeface="Arial" pitchFamily="34" charset="0"/>
              </a:rPr>
              <a:t>orld War</a:t>
            </a:r>
            <a:r>
              <a:rPr lang="en-IN" sz="3200" b="0" dirty="0" smtClean="0">
                <a:latin typeface="Arial" pitchFamily="34" charset="0"/>
                <a:cs typeface="Arial" pitchFamily="34" charset="0"/>
              </a:rPr>
              <a:t>. It was </a:t>
            </a:r>
            <a:r>
              <a:rPr lang="en-IN" sz="3200" b="0" dirty="0" smtClean="0">
                <a:solidFill>
                  <a:srgbClr val="FF0000"/>
                </a:solidFill>
                <a:latin typeface="Arial" pitchFamily="34" charset="0"/>
                <a:cs typeface="Arial" pitchFamily="34" charset="0"/>
              </a:rPr>
              <a:t>used to determine how to move troops </a:t>
            </a:r>
            <a:r>
              <a:rPr lang="en-IN" sz="3200" b="0" dirty="0" smtClean="0">
                <a:latin typeface="Arial" pitchFamily="34" charset="0"/>
                <a:cs typeface="Arial" pitchFamily="34" charset="0"/>
              </a:rPr>
              <a:t>(located, for example, at  training  basis in different part of </a:t>
            </a:r>
            <a:r>
              <a:rPr lang="en-IN" sz="3200" b="0" dirty="0">
                <a:latin typeface="Arial" pitchFamily="34" charset="0"/>
                <a:cs typeface="Arial" pitchFamily="34" charset="0"/>
              </a:rPr>
              <a:t>U</a:t>
            </a:r>
            <a:r>
              <a:rPr lang="en-IN" sz="3200" b="0" dirty="0" smtClean="0">
                <a:latin typeface="Arial" pitchFamily="34" charset="0"/>
                <a:cs typeface="Arial" pitchFamily="34" charset="0"/>
              </a:rPr>
              <a:t>nited State) to battleground in Europe and Asia.</a:t>
            </a:r>
            <a:endParaRPr lang="en-IN" sz="3200" b="0" dirty="0">
              <a:latin typeface="Arial" pitchFamily="34" charset="0"/>
              <a:cs typeface="Arial" pitchFamily="34" charset="0"/>
            </a:endParaRPr>
          </a:p>
        </p:txBody>
      </p:sp>
    </p:spTree>
    <p:extLst>
      <p:ext uri="{BB962C8B-B14F-4D97-AF65-F5344CB8AC3E}">
        <p14:creationId xmlns:p14="http://schemas.microsoft.com/office/powerpoint/2010/main" xmlns="" val="4668211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88640"/>
            <a:ext cx="9036496" cy="1089427"/>
          </a:xfrm>
        </p:spPr>
        <p:txBody>
          <a:bodyPr/>
          <a:lstStyle/>
          <a:p>
            <a:r>
              <a:rPr lang="en-IN" sz="4400" b="1" dirty="0" smtClean="0">
                <a:solidFill>
                  <a:srgbClr val="002060"/>
                </a:solidFill>
                <a:latin typeface="Arial" pitchFamily="34" charset="0"/>
                <a:cs typeface="Arial" pitchFamily="34" charset="0"/>
                <a:sym typeface="Wingdings" pitchFamily="2" charset="2"/>
              </a:rPr>
              <a:t>         Real life example </a:t>
            </a:r>
            <a:endParaRPr lang="en-IN" sz="4400" b="1" dirty="0">
              <a:solidFill>
                <a:srgbClr val="002060"/>
              </a:solidFill>
              <a:latin typeface="Arial" pitchFamily="34" charset="0"/>
              <a:cs typeface="Arial" pitchFamily="34" charset="0"/>
            </a:endParaRPr>
          </a:p>
        </p:txBody>
      </p:sp>
      <p:sp>
        <p:nvSpPr>
          <p:cNvPr id="3" name="Content Placeholder 2"/>
          <p:cNvSpPr>
            <a:spLocks noGrp="1"/>
          </p:cNvSpPr>
          <p:nvPr>
            <p:ph idx="1"/>
          </p:nvPr>
        </p:nvSpPr>
        <p:spPr>
          <a:xfrm>
            <a:off x="323529" y="1484784"/>
            <a:ext cx="4680520" cy="5112568"/>
          </a:xfrm>
        </p:spPr>
        <p:txBody>
          <a:bodyPr>
            <a:noAutofit/>
          </a:bodyPr>
          <a:lstStyle/>
          <a:p>
            <a:pPr algn="just"/>
            <a:r>
              <a:rPr lang="en-US" sz="2400" b="0" dirty="0">
                <a:latin typeface="Arial" pitchFamily="34" charset="0"/>
                <a:cs typeface="Arial" pitchFamily="34" charset="0"/>
              </a:rPr>
              <a:t>You are the owner of a sports equipment sales chain. Your products are manufactured at three factories, and you have to deliver them to five customers </a:t>
            </a:r>
            <a:r>
              <a:rPr lang="en-US" sz="2400" b="0" dirty="0" smtClean="0">
                <a:latin typeface="Arial" pitchFamily="34" charset="0"/>
                <a:cs typeface="Arial" pitchFamily="34" charset="0"/>
              </a:rPr>
              <a:t>After </a:t>
            </a:r>
            <a:r>
              <a:rPr lang="en-US" sz="2400" b="0" dirty="0">
                <a:latin typeface="Arial" pitchFamily="34" charset="0"/>
                <a:cs typeface="Arial" pitchFamily="34" charset="0"/>
              </a:rPr>
              <a:t>elaborating a survey, you found that the production capacity at each factory, the transportation cost to customers, and the demand amount at each customer are as shown in </a:t>
            </a:r>
            <a:r>
              <a:rPr lang="en-US" sz="2400" b="0" dirty="0" smtClean="0">
                <a:latin typeface="Arial" pitchFamily="34" charset="0"/>
                <a:cs typeface="Arial" pitchFamily="34" charset="0"/>
              </a:rPr>
              <a:t>figure So</a:t>
            </a:r>
            <a:r>
              <a:rPr lang="en-US" sz="2400" b="0" dirty="0">
                <a:latin typeface="Arial" pitchFamily="34" charset="0"/>
                <a:cs typeface="Arial" pitchFamily="34" charset="0"/>
              </a:rPr>
              <a:t>, which of the transport routes would you choose to minimize the </a:t>
            </a:r>
            <a:r>
              <a:rPr lang="en-US" sz="2400" b="0" dirty="0" smtClean="0">
                <a:latin typeface="Arial" pitchFamily="34" charset="0"/>
                <a:cs typeface="Arial" pitchFamily="34" charset="0"/>
              </a:rPr>
              <a:t> </a:t>
            </a:r>
            <a:r>
              <a:rPr lang="en-US" sz="2400" b="0" dirty="0">
                <a:latin typeface="Arial" pitchFamily="34" charset="0"/>
                <a:cs typeface="Arial" pitchFamily="34" charset="0"/>
              </a:rPr>
              <a:t>cost?</a:t>
            </a:r>
          </a:p>
          <a:p>
            <a:pPr algn="just"/>
            <a:r>
              <a:rPr lang="en-US" sz="2400" dirty="0">
                <a:latin typeface="Arial" pitchFamily="34" charset="0"/>
                <a:cs typeface="Arial" pitchFamily="34" charset="0"/>
              </a:rPr>
              <a:t/>
            </a:r>
            <a:br>
              <a:rPr lang="en-US" sz="2400" dirty="0">
                <a:latin typeface="Arial" pitchFamily="34" charset="0"/>
                <a:cs typeface="Arial" pitchFamily="34" charset="0"/>
              </a:rPr>
            </a:br>
            <a:r>
              <a:rPr lang="en-IN" sz="2400" b="0" dirty="0" smtClean="0">
                <a:latin typeface="Arial" pitchFamily="34" charset="0"/>
                <a:cs typeface="Arial" pitchFamily="34" charset="0"/>
              </a:rPr>
              <a:t> </a:t>
            </a:r>
            <a:endParaRPr lang="en-IN" sz="2400" b="0" dirty="0">
              <a:latin typeface="Arial" pitchFamily="34" charset="0"/>
              <a:cs typeface="Arial" pitchFamily="34" charset="0"/>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220072" y="1484784"/>
            <a:ext cx="3528392" cy="5328592"/>
          </a:xfrm>
          <a:prstGeom prst="rect">
            <a:avLst/>
          </a:prstGeom>
        </p:spPr>
      </p:pic>
    </p:spTree>
    <p:extLst>
      <p:ext uri="{BB962C8B-B14F-4D97-AF65-F5344CB8AC3E}">
        <p14:creationId xmlns:p14="http://schemas.microsoft.com/office/powerpoint/2010/main" xmlns="" val="81043765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262</TotalTime>
  <Words>835</Words>
  <Application>Microsoft Office PowerPoint</Application>
  <PresentationFormat>On-screen Show (4:3)</PresentationFormat>
  <Paragraphs>146</Paragraphs>
  <Slides>15</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Flow</vt:lpstr>
      <vt:lpstr>Equation</vt:lpstr>
      <vt:lpstr>Slide 1</vt:lpstr>
      <vt:lpstr>Slide 2</vt:lpstr>
      <vt:lpstr>Slide 3</vt:lpstr>
      <vt:lpstr>Slide 4</vt:lpstr>
      <vt:lpstr>  Transportation Problem</vt:lpstr>
      <vt:lpstr>Formulation</vt:lpstr>
      <vt:lpstr>Slide 7</vt:lpstr>
      <vt:lpstr>              Short history</vt:lpstr>
      <vt:lpstr>         Real life example </vt:lpstr>
      <vt:lpstr>Slide 10</vt:lpstr>
      <vt:lpstr>Slide 11</vt:lpstr>
      <vt:lpstr>Slide 12</vt:lpstr>
      <vt:lpstr>Slide 13</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Harshit-IT</dc:creator>
  <cp:lastModifiedBy>user</cp:lastModifiedBy>
  <cp:revision>32</cp:revision>
  <dcterms:created xsi:type="dcterms:W3CDTF">2022-04-17T16:06:30Z</dcterms:created>
  <dcterms:modified xsi:type="dcterms:W3CDTF">2022-04-29T08:37:45Z</dcterms:modified>
</cp:coreProperties>
</file>