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312" r:id="rId4"/>
    <p:sldId id="305" r:id="rId5"/>
    <p:sldId id="306" r:id="rId6"/>
    <p:sldId id="307" r:id="rId7"/>
    <p:sldId id="311" r:id="rId8"/>
    <p:sldId id="308" r:id="rId9"/>
    <p:sldId id="309" r:id="rId10"/>
    <p:sldId id="310" r:id="rId11"/>
    <p:sldId id="297" r:id="rId12"/>
    <p:sldId id="295" r:id="rId13"/>
    <p:sldId id="304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84B9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ttp_protoco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en.wikipedia.org/wiki/ICANN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en.wikipedia.org/wiki/Internet_Engineering_Task_Fo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hyperlink" Target="http://en.wikipedia.org/wiki/World_Wide_Web_Consortium" TargetMode="External"/><Relationship Id="rId4" Type="http://schemas.openxmlformats.org/officeDocument/2006/relationships/hyperlink" Target="http://news.com.com/ICANN+rejects+.xxx+domain/2100-1047_3-6071124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im_Berners-Lee" TargetMode="External"/><Relationship Id="rId2" Type="http://schemas.openxmlformats.org/officeDocument/2006/relationships/hyperlink" Target="http://en.wikipedia.org/wiki/ARPA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webhamster.com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ql" TargetMode="External"/><Relationship Id="rId3" Type="http://schemas.openxmlformats.org/officeDocument/2006/relationships/hyperlink" Target="http://en.wikipedia.org/wiki/Cascading_Style_Sheets" TargetMode="External"/><Relationship Id="rId7" Type="http://schemas.openxmlformats.org/officeDocument/2006/relationships/hyperlink" Target="http://en.wikipedia.org/wiki/Xml" TargetMode="External"/><Relationship Id="rId2" Type="http://schemas.openxmlformats.org/officeDocument/2006/relationships/hyperlink" Target="http://en.wikipedia.org/wiki/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jax_(programming)" TargetMode="External"/><Relationship Id="rId5" Type="http://schemas.openxmlformats.org/officeDocument/2006/relationships/hyperlink" Target="http://en.wikipedia.org/wiki/JavaScript" TargetMode="External"/><Relationship Id="rId4" Type="http://schemas.openxmlformats.org/officeDocument/2006/relationships/hyperlink" Target="http://www.php.ne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default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nter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le.com/safari/" TargetMode="External"/><Relationship Id="rId3" Type="http://schemas.openxmlformats.org/officeDocument/2006/relationships/hyperlink" Target="http://en.wikipedia.org/wiki/Web_browser" TargetMode="External"/><Relationship Id="rId7" Type="http://schemas.openxmlformats.org/officeDocument/2006/relationships/hyperlink" Target="http://www.microsoft.com/windows/products/winfamily/ie/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en.wikipedia.org/wiki/Web_serv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tfirefox.com/" TargetMode="External"/><Relationship Id="rId11" Type="http://schemas.openxmlformats.org/officeDocument/2006/relationships/image" Target="../media/image2.gif"/><Relationship Id="rId5" Type="http://schemas.openxmlformats.org/officeDocument/2006/relationships/hyperlink" Target="http://www.microsoft.com/resources/documentation/windows/xp/all/proddocs/en-us/iiiisin2.mspx?mfr=true" TargetMode="External"/><Relationship Id="rId10" Type="http://schemas.openxmlformats.org/officeDocument/2006/relationships/hyperlink" Target="http://www.opera.com/" TargetMode="External"/><Relationship Id="rId4" Type="http://schemas.openxmlformats.org/officeDocument/2006/relationships/hyperlink" Target="http://www.apache.org/" TargetMode="External"/><Relationship Id="rId9" Type="http://schemas.openxmlformats.org/officeDocument/2006/relationships/hyperlink" Target="http://www.google.com/chrom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atismyip.com/" TargetMode="External"/><Relationship Id="rId2" Type="http://schemas.openxmlformats.org/officeDocument/2006/relationships/hyperlink" Target="http://en.wikipedia.org/wiki/Internet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TCP_and_UDP_port_numbers" TargetMode="External"/><Relationship Id="rId2" Type="http://schemas.openxmlformats.org/officeDocument/2006/relationships/hyperlink" Target="http://en.wikipedia.org/wiki/Tcp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ser_Datagram_Protoco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-bc.com/info/regesstepp/index.html" TargetMode="External"/><Relationship Id="rId2" Type="http://schemas.openxmlformats.org/officeDocument/2006/relationships/hyperlink" Target="http://en.wikipedia.org/wiki/Hosts_fi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sts_file" TargetMode="External"/><Relationship Id="rId2" Type="http://schemas.openxmlformats.org/officeDocument/2006/relationships/hyperlink" Target="http://en.wikipedia.org/wiki/D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etc/hosts" TargetMode="External"/><Relationship Id="rId5" Type="http://schemas.openxmlformats.org/officeDocument/2006/relationships/hyperlink" Target="/private/etc/hosts" TargetMode="External"/><Relationship Id="rId4" Type="http://schemas.openxmlformats.org/officeDocument/2006/relationships/hyperlink" Target="file:///C:\Windows\system32\drivers\etc\hos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-bc.com/info/regesstepp/index.html" TargetMode="External"/><Relationship Id="rId2" Type="http://schemas.openxmlformats.org/officeDocument/2006/relationships/hyperlink" Target="http://en.wikipedia.org/wiki/U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825" y="304800"/>
            <a:ext cx="10058400" cy="4990130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/>
              <a:t>Lecture 1:</a:t>
            </a:r>
            <a:br>
              <a:rPr lang="en-US" sz="5300" dirty="0" smtClean="0"/>
            </a:br>
            <a:r>
              <a:rPr lang="en-US" sz="5300" dirty="0" smtClean="0"/>
              <a:t> Introduction to Internet Technology and Basic 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3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Transport Protocol (</a:t>
            </a:r>
            <a:r>
              <a:rPr lang="en-US" dirty="0">
                <a:hlinkClick r:id="rId2"/>
              </a:rPr>
              <a:t>HTTP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9583"/>
            <a:ext cx="887234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set of commands understood by a web server and sent from a browser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some HTTP commands (your browser sends these internally):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GET 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download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POST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send a web form response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PUT 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upload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simulating a browser with a terminal window: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894916"/>
            <a:ext cx="10058400" cy="2308324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telnet www.cs.washington.edu 80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Trying 128.208.3.88...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Connected to 128.208.3.88 (128.208.3.88).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Escape character is '^]'.</a:t>
            </a: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/index.html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&lt;!DOCTYPE HTML PUBLIC "-//W3C//DTD HTML 4.0 ..."&gt;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&lt;html&gt;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="" xmlns:p14="http://schemas.microsoft.com/office/powerpoint/2010/main" val="2450688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"runs"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Internet </a:t>
            </a:r>
            <a:r>
              <a:rPr lang="en-US" sz="2200" dirty="0"/>
              <a:t>Engineering Task Force (</a:t>
            </a:r>
            <a:r>
              <a:rPr lang="en-US" sz="2200" dirty="0">
                <a:hlinkClick r:id="rId2"/>
              </a:rPr>
              <a:t>IETF</a:t>
            </a:r>
            <a:r>
              <a:rPr lang="en-US" sz="2200" dirty="0"/>
              <a:t>): internet protocol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Internet </a:t>
            </a:r>
            <a:r>
              <a:rPr lang="en-US" sz="2200" dirty="0"/>
              <a:t>Corporation for Assigned Names and Numbers (</a:t>
            </a:r>
            <a:r>
              <a:rPr lang="en-US" sz="2200" dirty="0">
                <a:hlinkClick r:id="rId3"/>
              </a:rPr>
              <a:t>ICANN</a:t>
            </a:r>
            <a:r>
              <a:rPr lang="en-US" sz="2200" dirty="0"/>
              <a:t>): </a:t>
            </a: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decides </a:t>
            </a:r>
            <a:r>
              <a:rPr lang="en-US" sz="2200" dirty="0"/>
              <a:t>top-level </a:t>
            </a:r>
            <a:r>
              <a:rPr lang="en-US" sz="2200" dirty="0">
                <a:hlinkClick r:id="rId4"/>
              </a:rPr>
              <a:t>domain names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World </a:t>
            </a:r>
            <a:r>
              <a:rPr lang="en-US" sz="2200" dirty="0"/>
              <a:t>Wide Web Consortium (</a:t>
            </a:r>
            <a:r>
              <a:rPr lang="en-US" sz="2200" dirty="0">
                <a:hlinkClick r:id="rId5"/>
              </a:rPr>
              <a:t>W3C</a:t>
            </a:r>
            <a:r>
              <a:rPr lang="en-US" sz="2200" dirty="0"/>
              <a:t>): web standards</a:t>
            </a:r>
          </a:p>
        </p:txBody>
      </p:sp>
      <p:pic>
        <p:nvPicPr>
          <p:cNvPr id="4098" name="Picture 2" descr="IET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37" y="4245319"/>
            <a:ext cx="1838325" cy="1104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CAN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564" y="4178644"/>
            <a:ext cx="1695450" cy="1238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W3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49" y="4569169"/>
            <a:ext cx="3000375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09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began </a:t>
            </a:r>
            <a:r>
              <a:rPr lang="en-US" sz="2200" dirty="0"/>
              <a:t>as a US Department of Defense network called </a:t>
            </a:r>
            <a:r>
              <a:rPr lang="en-US" sz="2200" dirty="0">
                <a:hlinkClick r:id="rId2"/>
              </a:rPr>
              <a:t>ARPANET</a:t>
            </a:r>
            <a:r>
              <a:rPr lang="en-US" sz="2200" dirty="0"/>
              <a:t> (1960s-70s)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initial </a:t>
            </a:r>
            <a:r>
              <a:rPr lang="en-US" sz="2200" dirty="0"/>
              <a:t>services: electronic mail, file transfer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opened </a:t>
            </a:r>
            <a:r>
              <a:rPr lang="en-US" sz="2200" dirty="0"/>
              <a:t>to commercial interests in late 80s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WWW </a:t>
            </a:r>
            <a:r>
              <a:rPr lang="en-US" sz="2200" dirty="0"/>
              <a:t>created in 1989-91 by </a:t>
            </a:r>
            <a:r>
              <a:rPr lang="en-US" sz="2200" dirty="0">
                <a:hlinkClick r:id="rId3"/>
              </a:rPr>
              <a:t>Tim Berners-Lee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popular </a:t>
            </a:r>
            <a:r>
              <a:rPr lang="en-US" sz="2200" dirty="0"/>
              <a:t>web browsers released: Netscape 1994, IE 1995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Amazon.com </a:t>
            </a:r>
            <a:r>
              <a:rPr lang="en-US" sz="2200" dirty="0"/>
              <a:t>opens in 1995; Google January 1996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4"/>
              </a:rPr>
              <a:t>  Hamster </a:t>
            </a:r>
            <a:r>
              <a:rPr lang="en-US" sz="2200" dirty="0">
                <a:hlinkClick r:id="rId4"/>
              </a:rPr>
              <a:t>Dance</a:t>
            </a:r>
            <a:r>
              <a:rPr lang="en-US" sz="2200" dirty="0"/>
              <a:t> web page created in 1999 </a:t>
            </a:r>
          </a:p>
        </p:txBody>
      </p:sp>
      <p:pic>
        <p:nvPicPr>
          <p:cNvPr id="3074" name="Picture 2" descr="hamster da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605" y="4974189"/>
            <a:ext cx="2124075" cy="1266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92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languages /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Hypertext </a:t>
            </a:r>
            <a:r>
              <a:rPr lang="en-US" sz="2200" dirty="0"/>
              <a:t>Markup Language (</a:t>
            </a:r>
            <a:r>
              <a:rPr lang="en-US" sz="2200" dirty="0">
                <a:hlinkClick r:id="rId2"/>
              </a:rPr>
              <a:t>HTML</a:t>
            </a:r>
            <a:r>
              <a:rPr lang="en-US" sz="2200" dirty="0"/>
              <a:t>): used for writing web pages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Cascading </a:t>
            </a:r>
            <a:r>
              <a:rPr lang="en-US" sz="2200" dirty="0"/>
              <a:t>Style Sheets (</a:t>
            </a:r>
            <a:r>
              <a:rPr lang="en-US" sz="2200" dirty="0">
                <a:hlinkClick r:id="rId3"/>
              </a:rPr>
              <a:t>CSS</a:t>
            </a:r>
            <a:r>
              <a:rPr lang="en-US" sz="2200" dirty="0"/>
              <a:t>): stylistic info for web pages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PHP </a:t>
            </a:r>
            <a:r>
              <a:rPr lang="en-US" sz="2200" dirty="0"/>
              <a:t>Hypertext Processor (</a:t>
            </a:r>
            <a:r>
              <a:rPr lang="en-US" sz="2200" dirty="0">
                <a:hlinkClick r:id="rId4"/>
              </a:rPr>
              <a:t>PHP</a:t>
            </a:r>
            <a:r>
              <a:rPr lang="en-US" sz="2200" dirty="0"/>
              <a:t>): dynamically create pages on a web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5"/>
              </a:rPr>
              <a:t>  JavaScript</a:t>
            </a:r>
            <a:r>
              <a:rPr lang="en-US" sz="2200" dirty="0"/>
              <a:t>: interactive and programmable web pages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Asynchronous </a:t>
            </a:r>
            <a:r>
              <a:rPr lang="en-US" sz="2200" dirty="0"/>
              <a:t>JavaScript and XML (</a:t>
            </a:r>
            <a:r>
              <a:rPr lang="en-US" sz="2200" dirty="0">
                <a:hlinkClick r:id="rId6"/>
              </a:rPr>
              <a:t>Ajax</a:t>
            </a:r>
            <a:r>
              <a:rPr lang="en-US" sz="2200" dirty="0"/>
              <a:t>): accessing data for web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</a:t>
            </a:r>
            <a:r>
              <a:rPr lang="en-US" sz="2200" dirty="0" err="1" smtClean="0"/>
              <a:t>eXtensible</a:t>
            </a:r>
            <a:r>
              <a:rPr lang="en-US" sz="2200" dirty="0" smtClean="0"/>
              <a:t> </a:t>
            </a:r>
            <a:r>
              <a:rPr lang="en-US" sz="2200" dirty="0"/>
              <a:t>Markup Language (</a:t>
            </a:r>
            <a:r>
              <a:rPr lang="en-US" sz="2200" dirty="0">
                <a:hlinkClick r:id="rId7"/>
              </a:rPr>
              <a:t>XML</a:t>
            </a:r>
            <a:r>
              <a:rPr lang="en-US" sz="2200" dirty="0"/>
              <a:t>): </a:t>
            </a:r>
            <a:r>
              <a:rPr lang="en-US" sz="2200" dirty="0" err="1"/>
              <a:t>metalanguage</a:t>
            </a:r>
            <a:r>
              <a:rPr lang="en-US" sz="2200" dirty="0"/>
              <a:t> for organizing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Structured </a:t>
            </a:r>
            <a:r>
              <a:rPr lang="en-US" sz="2200" dirty="0"/>
              <a:t>Query Language (</a:t>
            </a:r>
            <a:r>
              <a:rPr lang="en-US" sz="2200" dirty="0">
                <a:hlinkClick r:id="rId8"/>
              </a:rPr>
              <a:t>SQL</a:t>
            </a:r>
            <a:r>
              <a:rPr lang="en-US" sz="2200" dirty="0"/>
              <a:t>): interaction with databases</a:t>
            </a:r>
          </a:p>
        </p:txBody>
      </p:sp>
    </p:spTree>
    <p:extLst>
      <p:ext uri="{BB962C8B-B14F-4D97-AF65-F5344CB8AC3E}">
        <p14:creationId xmlns="" xmlns:p14="http://schemas.microsoft.com/office/powerpoint/2010/main" val="654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Hypertext Markup Language (</a:t>
            </a:r>
            <a:r>
              <a:rPr lang="en-US" b="1" dirty="0" smtClean="0">
                <a:hlinkClick r:id="rId2"/>
              </a:rPr>
              <a:t>HTML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69063"/>
            <a:ext cx="1083961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describes the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structure of information on a web page 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not the same as the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(appearance on screen)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surrounds text content with opening and closing tags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each tag's name is called an element 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syntax: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example: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 is a paragraph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most whitespace is insignificant in HTML (ignored or collapsed to a single space)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we will use a newer version called HTML5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7812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303643"/>
            <a:ext cx="10058400" cy="19928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Wikipedia</a:t>
            </a:r>
            <a:r>
              <a:rPr lang="en-US" sz="2200" dirty="0"/>
              <a:t>: </a:t>
            </a:r>
            <a:r>
              <a:rPr lang="en-US" sz="2200" dirty="0">
                <a:hlinkClick r:id="rId2"/>
              </a:rPr>
              <a:t>http://en.wikipedia.org/wiki/Internet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connection of computer networks using the Internet Protocol (IP)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layers </a:t>
            </a:r>
            <a:r>
              <a:rPr lang="en-US" sz="2200" dirty="0"/>
              <a:t>of communication protocols: IP → TCP/UDP → HTTP/FTP/POP/SMTP/SSH</a:t>
            </a:r>
            <a:r>
              <a:rPr lang="en-US" sz="2200" dirty="0" smtClean="0"/>
              <a:t>...</a:t>
            </a:r>
            <a:endParaRPr lang="en-US" sz="2200" dirty="0"/>
          </a:p>
        </p:txBody>
      </p:sp>
      <p:pic>
        <p:nvPicPr>
          <p:cNvPr id="2050" name="Picture 2" descr="The Inter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780" y="1930510"/>
            <a:ext cx="3581400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7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 servers</a:t>
            </a:r>
            <a:r>
              <a:rPr lang="en-US" dirty="0"/>
              <a:t> and </a:t>
            </a:r>
            <a:r>
              <a:rPr lang="en-US" dirty="0">
                <a:hlinkClick r:id="rId3"/>
              </a:rPr>
              <a:t>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web </a:t>
            </a:r>
            <a:r>
              <a:rPr lang="en-US" sz="2200" b="1" dirty="0"/>
              <a:t>server</a:t>
            </a:r>
            <a:r>
              <a:rPr lang="en-US" sz="2200" dirty="0"/>
              <a:t>: software that listens for web page </a:t>
            </a:r>
            <a:r>
              <a:rPr lang="en-US" sz="2200" dirty="0" smtClean="0"/>
              <a:t>requests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hlinkClick r:id="rId4"/>
              </a:rPr>
              <a:t>Apache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Microsoft </a:t>
            </a:r>
            <a:r>
              <a:rPr lang="en-US" sz="2200" dirty="0"/>
              <a:t>Internet </a:t>
            </a:r>
            <a:r>
              <a:rPr lang="en-US" sz="2200" dirty="0" smtClean="0"/>
              <a:t>Information </a:t>
            </a:r>
            <a:r>
              <a:rPr lang="en-US" sz="2200" dirty="0"/>
              <a:t>Server (IIS) (</a:t>
            </a:r>
            <a:r>
              <a:rPr lang="en-US" sz="2200" dirty="0">
                <a:hlinkClick r:id="rId5"/>
              </a:rPr>
              <a:t>part of </a:t>
            </a:r>
            <a:r>
              <a:rPr lang="en-US" sz="2200" dirty="0" smtClean="0">
                <a:hlinkClick r:id="rId5"/>
              </a:rPr>
              <a:t>Windows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web </a:t>
            </a:r>
            <a:r>
              <a:rPr lang="en-US" sz="2200" b="1" dirty="0"/>
              <a:t>browser</a:t>
            </a:r>
            <a:r>
              <a:rPr lang="en-US" sz="2200" dirty="0"/>
              <a:t>: fetches/displays documents from web </a:t>
            </a:r>
            <a:r>
              <a:rPr lang="en-US" sz="2200" dirty="0" smtClean="0"/>
              <a:t>servers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Mozilla Firefox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Microsoft </a:t>
            </a:r>
            <a:r>
              <a:rPr lang="en-US" sz="2200" dirty="0">
                <a:hlinkClick r:id="rId7"/>
              </a:rPr>
              <a:t>Internet Explorer</a:t>
            </a:r>
            <a:r>
              <a:rPr lang="en-US" sz="2200" dirty="0"/>
              <a:t> (IE)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Apple </a:t>
            </a:r>
            <a:r>
              <a:rPr lang="en-US" sz="2200" dirty="0">
                <a:hlinkClick r:id="rId8"/>
              </a:rPr>
              <a:t>Safari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9"/>
              </a:rPr>
              <a:t>Google Chrome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10"/>
              </a:rPr>
              <a:t>Opera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6146" name="Picture 2" descr="web ser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02" y="1973131"/>
            <a:ext cx="1466850" cy="20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irefox web brows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32" y="4335568"/>
            <a:ext cx="3619500" cy="1533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31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protocol</a:t>
            </a:r>
            <a:endParaRPr lang="en-US" dirty="0"/>
          </a:p>
        </p:txBody>
      </p:sp>
      <p:pic>
        <p:nvPicPr>
          <p:cNvPr id="10242" name="Picture 2" descr="http://ipseclab.eit.lth.se/tiki-download_file.php?fileId=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497" y="1226170"/>
            <a:ext cx="4279557" cy="48565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2492261"/>
            <a:ext cx="54168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Protocol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set of rules governing the format of data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sent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IP address:</a:t>
            </a:r>
            <a:endParaRPr lang="en-US" b="1" dirty="0"/>
          </a:p>
        </p:txBody>
      </p:sp>
      <p:pic>
        <p:nvPicPr>
          <p:cNvPr id="6" name="Picture 4" descr="IP add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527" y="3692590"/>
            <a:ext cx="4184374" cy="1258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59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Protocol (</a:t>
            </a:r>
            <a:r>
              <a:rPr lang="en-US" dirty="0">
                <a:hlinkClick r:id="rId2"/>
              </a:rPr>
              <a:t>IP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61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 </a:t>
            </a:r>
            <a:r>
              <a:rPr lang="en-US" sz="2200" dirty="0"/>
              <a:t>simple protocol for attempting to send data between two computers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each </a:t>
            </a:r>
            <a:r>
              <a:rPr lang="en-US" sz="2200" dirty="0"/>
              <a:t>device has a 32-bit IP address written as four 8-bit numbers (0-255) 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find </a:t>
            </a:r>
            <a:r>
              <a:rPr lang="en-US" sz="2200" dirty="0"/>
              <a:t>out your internet IP address: </a:t>
            </a:r>
            <a:r>
              <a:rPr lang="en-US" sz="2200" dirty="0">
                <a:hlinkClick r:id="rId3"/>
              </a:rPr>
              <a:t>whatismyip.com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find </a:t>
            </a:r>
            <a:r>
              <a:rPr lang="en-US" sz="2200" dirty="0"/>
              <a:t>out your local IP address: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 a terminal, type: </a:t>
            </a:r>
            <a:r>
              <a:rPr lang="en-US" sz="2200" dirty="0" err="1"/>
              <a:t>ipconfig</a:t>
            </a:r>
            <a:r>
              <a:rPr lang="en-US" sz="2200" dirty="0"/>
              <a:t> (Windows) or </a:t>
            </a:r>
            <a:r>
              <a:rPr lang="en-US" sz="2200" dirty="0" err="1"/>
              <a:t>ifconfig</a:t>
            </a:r>
            <a:r>
              <a:rPr lang="en-US" sz="2200" dirty="0"/>
              <a:t> (Mac/Linux)</a:t>
            </a:r>
          </a:p>
        </p:txBody>
      </p:sp>
      <p:pic>
        <p:nvPicPr>
          <p:cNvPr id="5124" name="Picture 4" descr="IP add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18" y="2782610"/>
            <a:ext cx="6235286" cy="1874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908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Control Protocol (</a:t>
            </a:r>
            <a:r>
              <a:rPr lang="en-US" dirty="0">
                <a:hlinkClick r:id="rId2"/>
              </a:rPr>
              <a:t>TCP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7004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adds </a:t>
            </a:r>
            <a:r>
              <a:rPr lang="en-US" sz="2200" dirty="0"/>
              <a:t>multiplexing, guaranteed message delivery on top of 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multiplexing</a:t>
            </a:r>
            <a:r>
              <a:rPr lang="en-US" sz="2200" dirty="0"/>
              <a:t>: multiple programs using the same IP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port</a:t>
            </a:r>
            <a:r>
              <a:rPr lang="en-US" sz="2200" dirty="0"/>
              <a:t>: a number given to each program or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port 80: web browser (port 443 for secure browsing)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port 25: email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port 22: </a:t>
            </a:r>
            <a:r>
              <a:rPr lang="en-US" sz="2200" dirty="0" err="1"/>
              <a:t>ssh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port 5190: AOL Instant Messenger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more common ports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some </a:t>
            </a:r>
            <a:r>
              <a:rPr lang="en-US" sz="2200" dirty="0"/>
              <a:t>programs (games, streaming media programs) use simpler </a:t>
            </a:r>
            <a:r>
              <a:rPr lang="en-US" sz="2200" dirty="0">
                <a:hlinkClick r:id="rId4"/>
              </a:rPr>
              <a:t>UDP</a:t>
            </a:r>
            <a:r>
              <a:rPr lang="en-US" sz="2200" dirty="0"/>
              <a:t> protocol instead of TCP</a:t>
            </a:r>
          </a:p>
        </p:txBody>
      </p:sp>
    </p:spTree>
    <p:extLst>
      <p:ext uri="{BB962C8B-B14F-4D97-AF65-F5344CB8AC3E}">
        <p14:creationId xmlns="" xmlns:p14="http://schemas.microsoft.com/office/powerpoint/2010/main" val="2264172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web addresses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DNS: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 set of servers that map written names to IP addresses</a:t>
            </a:r>
          </a:p>
          <a:p>
            <a:pPr marL="64008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Example: 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www.cs.washington.edu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 → 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128.208.3.88</a:t>
            </a:r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many systems maintain a local cache called a </a:t>
            </a:r>
            <a:r>
              <a:rPr lang="en-US" sz="2200" dirty="0" smtClean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hosts file</a:t>
            </a:r>
            <a:endParaRPr lang="en-US" sz="2200" dirty="0" smtClean="0">
              <a:solidFill>
                <a:srgbClr val="335177"/>
              </a:solidFill>
              <a:latin typeface="Calibri" panose="020F0502020204030204" pitchFamily="34" charset="0"/>
            </a:endParaRP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FontTx/>
              <a:buChar char="•"/>
            </a:pPr>
            <a:endParaRPr lang="en-US" sz="2200" dirty="0">
              <a:solidFill>
                <a:srgbClr val="335177"/>
              </a:solidFill>
              <a:latin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URL: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a basic URL:</a:t>
            </a:r>
            <a:r>
              <a:rPr lang="en-US" sz="2200" dirty="0" smtClean="0">
                <a:solidFill>
                  <a:srgbClr val="335177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http://www.aw-bc.com/info/regesstepp/index.html</a:t>
            </a: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     ~~~~   ~~~~~~~~~~~~~ ~~~~~~~~~~~~~~~~~~~~~~~~~~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dirty="0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protocol    host                 path 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18192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System (</a:t>
            </a:r>
            <a:r>
              <a:rPr lang="en-US" dirty="0">
                <a:hlinkClick r:id="rId2"/>
              </a:rPr>
              <a:t>DNS</a:t>
            </a:r>
            <a:r>
              <a:rPr lang="en-US" dirty="0"/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79" y="1904494"/>
            <a:ext cx="9865581" cy="39058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 set of servers that map written names to IP addresses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Example: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www.cs.washington.edu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128.208.3.88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many systems maintain a local cache called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hosts file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Windows: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C:\Windows\system32\drivers\etc\hosts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Mac: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/private/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etc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/hosts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Linux: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etc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/hosts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2106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 (</a:t>
            </a:r>
            <a:r>
              <a:rPr lang="en-US" dirty="0">
                <a:hlinkClick r:id="rId2"/>
              </a:rPr>
              <a:t>URL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77116"/>
            <a:ext cx="9244493" cy="44290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an identifier for the location of a document on a web site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 basic URL: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http://www.aw-bc.com/info/regesstepp/index.html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	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~~~~   ~~~~~~~~~~~~~ ~~~~~~~~~~~~~~~~~~~~~~~~~~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     protocol    host                 path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upon entering this URL into the browser, it would: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ask the DNS server for the IP address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www.aw-bc.com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connect to that IP address at port 80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ask the server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 /info/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regesstepp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/index.html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display the resulting page on the screen</a:t>
            </a:r>
          </a:p>
        </p:txBody>
      </p:sp>
    </p:spTree>
    <p:extLst>
      <p:ext uri="{BB962C8B-B14F-4D97-AF65-F5344CB8AC3E}">
        <p14:creationId xmlns="" xmlns:p14="http://schemas.microsoft.com/office/powerpoint/2010/main" val="292694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3330</TotalTime>
  <Words>519</Words>
  <Application>Microsoft Office PowerPoint</Application>
  <PresentationFormat>Custom</PresentationFormat>
  <Paragraphs>114</Paragraphs>
  <Slides>14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Lecture 1:  Introduction to Internet Technology and Basic HTML </vt:lpstr>
      <vt:lpstr>The Internet</vt:lpstr>
      <vt:lpstr>Web servers and browsers</vt:lpstr>
      <vt:lpstr>Layers of protocol</vt:lpstr>
      <vt:lpstr>Internet Protocol (IP)</vt:lpstr>
      <vt:lpstr>Transmission Control Protocol (TCP)</vt:lpstr>
      <vt:lpstr>How do web addresses work?</vt:lpstr>
      <vt:lpstr>Domain Name System (DNS)</vt:lpstr>
      <vt:lpstr>Uniform Resource Locator (URL)</vt:lpstr>
      <vt:lpstr>Hypertext Transport Protocol (HTTP)</vt:lpstr>
      <vt:lpstr>Who "runs" the internet?</vt:lpstr>
      <vt:lpstr>Brief History</vt:lpstr>
      <vt:lpstr>Web languages / technologies</vt:lpstr>
      <vt:lpstr>Hypertext Markup Language (HTML)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38</cp:revision>
  <dcterms:created xsi:type="dcterms:W3CDTF">2014-09-24T02:51:58Z</dcterms:created>
  <dcterms:modified xsi:type="dcterms:W3CDTF">2022-05-02T06:13:28Z</dcterms:modified>
</cp:coreProperties>
</file>