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85" r:id="rId2"/>
    <p:sldId id="286" r:id="rId3"/>
    <p:sldId id="287" r:id="rId4"/>
    <p:sldId id="275" r:id="rId5"/>
    <p:sldId id="276" r:id="rId6"/>
    <p:sldId id="280" r:id="rId7"/>
    <p:sldId id="277" r:id="rId8"/>
    <p:sldId id="278" r:id="rId9"/>
    <p:sldId id="282" r:id="rId10"/>
    <p:sldId id="279" r:id="rId11"/>
    <p:sldId id="265" r:id="rId12"/>
    <p:sldId id="281" r:id="rId13"/>
    <p:sldId id="288" r:id="rId14"/>
    <p:sldId id="289" r:id="rId15"/>
    <p:sldId id="290" r:id="rId16"/>
    <p:sldId id="291" r:id="rId17"/>
    <p:sldId id="292" r:id="rId18"/>
    <p:sldId id="26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5FF"/>
    <a:srgbClr val="E7DFE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-936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0B792-B43F-447F-9346-94C8DB9C8835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C355D-3E37-4D29-B7E7-EB72E66CD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hp.net/max" TargetMode="External"/><Relationship Id="rId13" Type="http://schemas.openxmlformats.org/officeDocument/2006/relationships/hyperlink" Target="http://www.php.net/sin" TargetMode="External"/><Relationship Id="rId3" Type="http://schemas.openxmlformats.org/officeDocument/2006/relationships/hyperlink" Target="http://www.php.net/ceil" TargetMode="External"/><Relationship Id="rId7" Type="http://schemas.openxmlformats.org/officeDocument/2006/relationships/hyperlink" Target="http://www.php.net/log10" TargetMode="External"/><Relationship Id="rId12" Type="http://schemas.openxmlformats.org/officeDocument/2006/relationships/hyperlink" Target="http://www.php.net/round" TargetMode="External"/><Relationship Id="rId2" Type="http://schemas.openxmlformats.org/officeDocument/2006/relationships/hyperlink" Target="http://www.php.net/ab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p.net/log" TargetMode="External"/><Relationship Id="rId11" Type="http://schemas.openxmlformats.org/officeDocument/2006/relationships/hyperlink" Target="http://www.php.net/rand" TargetMode="External"/><Relationship Id="rId5" Type="http://schemas.openxmlformats.org/officeDocument/2006/relationships/hyperlink" Target="http://www.php.net/floor" TargetMode="External"/><Relationship Id="rId15" Type="http://schemas.openxmlformats.org/officeDocument/2006/relationships/hyperlink" Target="http://www.php.net/tan" TargetMode="External"/><Relationship Id="rId10" Type="http://schemas.openxmlformats.org/officeDocument/2006/relationships/hyperlink" Target="http://www.php.net/pow" TargetMode="External"/><Relationship Id="rId4" Type="http://schemas.openxmlformats.org/officeDocument/2006/relationships/hyperlink" Target="http://www.php.net/cos" TargetMode="External"/><Relationship Id="rId9" Type="http://schemas.openxmlformats.org/officeDocument/2006/relationships/hyperlink" Target="http://www.php.net/min" TargetMode="External"/><Relationship Id="rId14" Type="http://schemas.openxmlformats.org/officeDocument/2006/relationships/hyperlink" Target="http://www.php.net/sqrt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hp.net/manual/en/language.types.null.php" TargetMode="External"/><Relationship Id="rId3" Type="http://schemas.openxmlformats.org/officeDocument/2006/relationships/hyperlink" Target="http://www.php.net/manual/en/language.types.float.php" TargetMode="External"/><Relationship Id="rId7" Type="http://schemas.openxmlformats.org/officeDocument/2006/relationships/hyperlink" Target="http://www.php.net/manual/en/language.types.object.php" TargetMode="External"/><Relationship Id="rId2" Type="http://schemas.openxmlformats.org/officeDocument/2006/relationships/hyperlink" Target="http://www.php.net/manual/en/language.types.integer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p.net/manual/en/language.types.array.php" TargetMode="External"/><Relationship Id="rId11" Type="http://schemas.openxmlformats.org/officeDocument/2006/relationships/hyperlink" Target="http://www.php.net/language.types.type-juggling" TargetMode="External"/><Relationship Id="rId5" Type="http://schemas.openxmlformats.org/officeDocument/2006/relationships/hyperlink" Target="http://www.php.net/manual/en/language.types.string.php" TargetMode="External"/><Relationship Id="rId10" Type="http://schemas.openxmlformats.org/officeDocument/2006/relationships/hyperlink" Target="http://www.php.net/gettype" TargetMode="External"/><Relationship Id="rId4" Type="http://schemas.openxmlformats.org/officeDocument/2006/relationships/hyperlink" Target="http://www.php.net/manual/en/language.types.boolean.php" TargetMode="External"/><Relationship Id="rId9" Type="http://schemas.openxmlformats.org/officeDocument/2006/relationships/hyperlink" Target="http://www.php.net/manual/en/function.is-string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0838" indent="-350838">
              <a:buFont typeface="Wingdings" pitchFamily="2" charset="2"/>
              <a:buChar char="§"/>
            </a:pPr>
            <a:r>
              <a:rPr lang="en-US" dirty="0" err="1" smtClean="0">
                <a:latin typeface="Arial Black" pitchFamily="34" charset="0"/>
              </a:rPr>
              <a:t>Php</a:t>
            </a:r>
            <a:r>
              <a:rPr lang="en-US" dirty="0" smtClean="0">
                <a:latin typeface="Arial Black" pitchFamily="34" charset="0"/>
              </a:rPr>
              <a:t> Comments</a:t>
            </a:r>
          </a:p>
          <a:p>
            <a:pPr marL="350838" indent="-350838">
              <a:buFont typeface="Wingdings" pitchFamily="2" charset="2"/>
              <a:buChar char="§"/>
            </a:pPr>
            <a:r>
              <a:rPr lang="en-US" dirty="0" smtClean="0">
                <a:latin typeface="Arial Black" pitchFamily="34" charset="0"/>
              </a:rPr>
              <a:t>Variables</a:t>
            </a:r>
          </a:p>
          <a:p>
            <a:pPr marL="350838" indent="-350838">
              <a:buFont typeface="Wingdings" pitchFamily="2" charset="2"/>
              <a:buChar char="§"/>
            </a:pPr>
            <a:r>
              <a:rPr lang="en-US" dirty="0" smtClean="0">
                <a:latin typeface="Arial Black" pitchFamily="34" charset="0"/>
              </a:rPr>
              <a:t>Echo</a:t>
            </a:r>
          </a:p>
          <a:p>
            <a:pPr marL="350838" indent="-350838">
              <a:buFont typeface="Wingdings" pitchFamily="2" charset="2"/>
              <a:buChar char="§"/>
            </a:pPr>
            <a:r>
              <a:rPr lang="en-US" dirty="0" smtClean="0">
                <a:latin typeface="Arial Black" pitchFamily="34" charset="0"/>
              </a:rPr>
              <a:t>Arithmetic  Operation</a:t>
            </a:r>
          </a:p>
          <a:p>
            <a:pPr marL="350838" indent="-350838">
              <a:buFont typeface="Wingdings" pitchFamily="2" charset="2"/>
              <a:buChar char="§"/>
            </a:pPr>
            <a:r>
              <a:rPr lang="en-US" dirty="0" smtClean="0">
                <a:latin typeface="Arial Black" pitchFamily="34" charset="0"/>
              </a:rPr>
              <a:t>Data Types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1" y="304800"/>
            <a:ext cx="9082617" cy="838200"/>
          </a:xfrm>
          <a:noFill/>
          <a:ln/>
        </p:spPr>
        <p:txBody>
          <a:bodyPr/>
          <a:lstStyle/>
          <a:p>
            <a:r>
              <a:rPr lang="en-CA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Echo example</a:t>
            </a:r>
            <a:endParaRPr lang="en-US" altLang="zh-CN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7051" y="4508500"/>
            <a:ext cx="10972800" cy="1512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sz="1800" b="1" dirty="0">
                <a:solidFill>
                  <a:schemeClr val="tx1"/>
                </a:solidFill>
              </a:rPr>
              <a:t>Notice</a:t>
            </a:r>
            <a:r>
              <a:rPr lang="en-CA" sz="1800" dirty="0">
                <a:solidFill>
                  <a:schemeClr val="tx1"/>
                </a:solidFill>
              </a:rPr>
              <a:t> how echo </a:t>
            </a:r>
            <a:r>
              <a:rPr lang="en-CA" sz="1800" dirty="0">
                <a:solidFill>
                  <a:schemeClr val="tx1"/>
                </a:solidFill>
                <a:latin typeface="Tahoma"/>
              </a:rPr>
              <a:t>‘</a:t>
            </a:r>
            <a:r>
              <a:rPr lang="en-CA" sz="1800" dirty="0">
                <a:solidFill>
                  <a:schemeClr val="tx1"/>
                </a:solidFill>
              </a:rPr>
              <a:t>5x5=$</a:t>
            </a:r>
            <a:r>
              <a:rPr lang="en-CA" sz="1800" dirty="0" err="1">
                <a:solidFill>
                  <a:schemeClr val="tx1"/>
                </a:solidFill>
              </a:rPr>
              <a:t>foo</a:t>
            </a:r>
            <a:r>
              <a:rPr lang="en-CA" sz="1800" dirty="0">
                <a:solidFill>
                  <a:schemeClr val="tx1"/>
                </a:solidFill>
                <a:latin typeface="Tahoma"/>
              </a:rPr>
              <a:t>’</a:t>
            </a:r>
            <a:r>
              <a:rPr lang="en-CA" sz="1800" dirty="0">
                <a:solidFill>
                  <a:schemeClr val="tx1"/>
                </a:solidFill>
              </a:rPr>
              <a:t> outputs $</a:t>
            </a:r>
            <a:r>
              <a:rPr lang="en-CA" sz="1800" dirty="0" err="1">
                <a:solidFill>
                  <a:schemeClr val="tx1"/>
                </a:solidFill>
              </a:rPr>
              <a:t>foo</a:t>
            </a:r>
            <a:r>
              <a:rPr lang="en-CA" sz="1800" dirty="0">
                <a:solidFill>
                  <a:schemeClr val="tx1"/>
                </a:solidFill>
              </a:rPr>
              <a:t> rather than replacing it with 25</a:t>
            </a:r>
          </a:p>
          <a:p>
            <a:pPr>
              <a:lnSpc>
                <a:spcPct val="90000"/>
              </a:lnSpc>
            </a:pPr>
            <a:r>
              <a:rPr lang="en-CA" sz="1800" dirty="0">
                <a:solidFill>
                  <a:schemeClr val="tx1"/>
                </a:solidFill>
              </a:rPr>
              <a:t>Strings in single quotes (</a:t>
            </a:r>
            <a:r>
              <a:rPr lang="en-CA" sz="1800" dirty="0">
                <a:solidFill>
                  <a:schemeClr val="tx1"/>
                </a:solidFill>
                <a:latin typeface="Tahoma"/>
              </a:rPr>
              <a:t>‘</a:t>
            </a:r>
            <a:r>
              <a:rPr lang="en-CA" sz="1800" dirty="0">
                <a:solidFill>
                  <a:schemeClr val="tx1"/>
                </a:solidFill>
              </a:rPr>
              <a:t>  </a:t>
            </a:r>
            <a:r>
              <a:rPr lang="en-CA" sz="1800" dirty="0">
                <a:solidFill>
                  <a:schemeClr val="tx1"/>
                </a:solidFill>
                <a:latin typeface="Tahoma"/>
              </a:rPr>
              <a:t>’</a:t>
            </a:r>
            <a:r>
              <a:rPr lang="en-CA" sz="1800" dirty="0">
                <a:solidFill>
                  <a:schemeClr val="tx1"/>
                </a:solidFill>
              </a:rPr>
              <a:t>) are not interpreted or evaluated by PHP </a:t>
            </a:r>
          </a:p>
          <a:p>
            <a:pPr>
              <a:lnSpc>
                <a:spcPct val="90000"/>
              </a:lnSpc>
            </a:pPr>
            <a:r>
              <a:rPr lang="en-CA" sz="1800" dirty="0">
                <a:solidFill>
                  <a:schemeClr val="tx1"/>
                </a:solidFill>
              </a:rPr>
              <a:t>This is true for both variables and character escape-sequences (such as </a:t>
            </a:r>
            <a:r>
              <a:rPr lang="en-CA" sz="1800" dirty="0">
                <a:solidFill>
                  <a:schemeClr val="tx1"/>
                </a:solidFill>
                <a:latin typeface="Tahoma"/>
              </a:rPr>
              <a:t>“</a:t>
            </a:r>
            <a:r>
              <a:rPr lang="en-CA" sz="1800" dirty="0">
                <a:solidFill>
                  <a:schemeClr val="tx1"/>
                </a:solidFill>
              </a:rPr>
              <a:t>\n</a:t>
            </a:r>
            <a:r>
              <a:rPr lang="en-CA" sz="1800" dirty="0">
                <a:solidFill>
                  <a:schemeClr val="tx1"/>
                </a:solidFill>
                <a:latin typeface="Tahoma"/>
              </a:rPr>
              <a:t>”</a:t>
            </a:r>
            <a:r>
              <a:rPr lang="en-CA" sz="1800" dirty="0">
                <a:solidFill>
                  <a:schemeClr val="tx1"/>
                </a:solidFill>
              </a:rPr>
              <a:t> or </a:t>
            </a:r>
            <a:r>
              <a:rPr lang="en-CA" sz="1800" dirty="0">
                <a:solidFill>
                  <a:schemeClr val="tx1"/>
                </a:solidFill>
                <a:latin typeface="Tahoma"/>
              </a:rPr>
              <a:t>“</a:t>
            </a:r>
            <a:r>
              <a:rPr lang="en-CA" sz="1800" dirty="0">
                <a:solidFill>
                  <a:schemeClr val="tx1"/>
                </a:solidFill>
              </a:rPr>
              <a:t>\\</a:t>
            </a:r>
            <a:r>
              <a:rPr lang="en-CA" sz="1800" dirty="0">
                <a:solidFill>
                  <a:schemeClr val="tx1"/>
                </a:solidFill>
                <a:latin typeface="Tahoma"/>
              </a:rPr>
              <a:t>”</a:t>
            </a:r>
            <a:r>
              <a:rPr lang="en-CA" sz="1800" dirty="0">
                <a:solidFill>
                  <a:schemeClr val="tx1"/>
                </a:solidFill>
              </a:rPr>
              <a:t>)</a:t>
            </a:r>
            <a:endParaRPr lang="en-US" altLang="zh-CN" sz="1800" dirty="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007534" y="1484313"/>
            <a:ext cx="7967133" cy="28384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b="1" i="1" dirty="0">
                <a:latin typeface="Courier New" pitchFamily="49" charset="0"/>
                <a:ea typeface="宋体" pitchFamily="2" charset="-122"/>
              </a:rPr>
              <a:t>&lt;?php</a:t>
            </a:r>
          </a:p>
          <a:p>
            <a:r>
              <a:rPr lang="en-US" altLang="zh-CN" b="1" i="1" dirty="0">
                <a:latin typeface="Courier New" pitchFamily="49" charset="0"/>
                <a:ea typeface="宋体" pitchFamily="2" charset="-122"/>
              </a:rPr>
              <a:t>$</a:t>
            </a:r>
            <a:r>
              <a:rPr lang="en-US" altLang="zh-CN" b="1" i="1" dirty="0" err="1">
                <a:latin typeface="Courier New" pitchFamily="49" charset="0"/>
                <a:ea typeface="宋体" pitchFamily="2" charset="-122"/>
              </a:rPr>
              <a:t>foo</a:t>
            </a:r>
            <a:r>
              <a:rPr lang="en-US" altLang="zh-CN" b="1" i="1" dirty="0">
                <a:latin typeface="Courier New" pitchFamily="49" charset="0"/>
                <a:ea typeface="宋体" pitchFamily="2" charset="-122"/>
              </a:rPr>
              <a:t> = 25;		// Numerical variable</a:t>
            </a:r>
            <a:br>
              <a:rPr lang="en-US" altLang="zh-CN" b="1" i="1" dirty="0">
                <a:latin typeface="Courier New" pitchFamily="49" charset="0"/>
                <a:ea typeface="宋体" pitchFamily="2" charset="-122"/>
              </a:rPr>
            </a:br>
            <a:r>
              <a:rPr lang="en-US" altLang="zh-CN" b="1" i="1" dirty="0">
                <a:latin typeface="Courier New" pitchFamily="49" charset="0"/>
                <a:ea typeface="宋体" pitchFamily="2" charset="-122"/>
              </a:rPr>
              <a:t>$bar = “Hello”;	// String variable</a:t>
            </a:r>
          </a:p>
          <a:p>
            <a:endParaRPr lang="en-US" altLang="zh-CN" b="1" i="1" dirty="0">
              <a:latin typeface="Courier New" pitchFamily="49" charset="0"/>
              <a:ea typeface="宋体" pitchFamily="2" charset="-122"/>
            </a:endParaRPr>
          </a:p>
          <a:p>
            <a:r>
              <a:rPr lang="en-US" altLang="zh-CN" b="1" i="1" dirty="0">
                <a:latin typeface="Courier New" pitchFamily="49" charset="0"/>
                <a:ea typeface="宋体" pitchFamily="2" charset="-122"/>
              </a:rPr>
              <a:t>echo $bar;		// Outputs Hello</a:t>
            </a:r>
          </a:p>
          <a:p>
            <a:r>
              <a:rPr lang="en-CA" b="1" i="1" dirty="0">
                <a:latin typeface="Courier New" pitchFamily="49" charset="0"/>
              </a:rPr>
              <a:t>echo $</a:t>
            </a:r>
            <a:r>
              <a:rPr lang="en-CA" b="1" i="1" dirty="0" err="1">
                <a:latin typeface="Courier New" pitchFamily="49" charset="0"/>
              </a:rPr>
              <a:t>foo,$bar</a:t>
            </a:r>
            <a:r>
              <a:rPr lang="en-CA" b="1" i="1" dirty="0">
                <a:latin typeface="Courier New" pitchFamily="49" charset="0"/>
              </a:rPr>
              <a:t>;	// Outputs 25Hello</a:t>
            </a:r>
          </a:p>
          <a:p>
            <a:r>
              <a:rPr lang="en-CA" b="1" i="1" dirty="0">
                <a:latin typeface="Courier New" pitchFamily="49" charset="0"/>
              </a:rPr>
              <a:t>echo “5x5=”,$</a:t>
            </a:r>
            <a:r>
              <a:rPr lang="en-CA" b="1" i="1" dirty="0" err="1">
                <a:latin typeface="Courier New" pitchFamily="49" charset="0"/>
              </a:rPr>
              <a:t>foo</a:t>
            </a:r>
            <a:r>
              <a:rPr lang="en-CA" b="1" i="1" dirty="0">
                <a:latin typeface="Courier New" pitchFamily="49" charset="0"/>
              </a:rPr>
              <a:t>;	// Outputs 5x5=25</a:t>
            </a:r>
          </a:p>
          <a:p>
            <a:r>
              <a:rPr lang="en-CA" b="1" i="1" dirty="0">
                <a:latin typeface="Courier New" pitchFamily="49" charset="0"/>
              </a:rPr>
              <a:t>echo “5x5=$</a:t>
            </a:r>
            <a:r>
              <a:rPr lang="en-CA" b="1" i="1" dirty="0" err="1">
                <a:latin typeface="Courier New" pitchFamily="49" charset="0"/>
              </a:rPr>
              <a:t>foo</a:t>
            </a:r>
            <a:r>
              <a:rPr lang="en-CA" b="1" i="1" dirty="0">
                <a:latin typeface="Courier New" pitchFamily="49" charset="0"/>
              </a:rPr>
              <a:t>”;	// Outputs 5x5=25</a:t>
            </a:r>
            <a:br>
              <a:rPr lang="en-CA" b="1" i="1" dirty="0">
                <a:latin typeface="Courier New" pitchFamily="49" charset="0"/>
              </a:rPr>
            </a:br>
            <a:r>
              <a:rPr lang="en-CA" b="1" i="1" dirty="0">
                <a:latin typeface="Courier New" pitchFamily="49" charset="0"/>
              </a:rPr>
              <a:t>echo ‘5x5=$</a:t>
            </a:r>
            <a:r>
              <a:rPr lang="en-CA" b="1" i="1" dirty="0" err="1">
                <a:latin typeface="Courier New" pitchFamily="49" charset="0"/>
              </a:rPr>
              <a:t>foo</a:t>
            </a:r>
            <a:r>
              <a:rPr lang="en-CA" b="1" i="1" dirty="0">
                <a:latin typeface="Courier New" pitchFamily="49" charset="0"/>
              </a:rPr>
              <a:t>’;	// Outputs 5x5=$</a:t>
            </a:r>
            <a:r>
              <a:rPr lang="en-CA" b="1" i="1" dirty="0" err="1">
                <a:latin typeface="Courier New" pitchFamily="49" charset="0"/>
              </a:rPr>
              <a:t>foo</a:t>
            </a:r>
            <a:endParaRPr lang="en-US" altLang="zh-CN" b="1" i="1" dirty="0">
              <a:latin typeface="Courier New" pitchFamily="49" charset="0"/>
              <a:ea typeface="宋体" pitchFamily="2" charset="-122"/>
            </a:endParaRPr>
          </a:p>
          <a:p>
            <a:r>
              <a:rPr lang="en-US" altLang="zh-CN" b="1" i="1" dirty="0">
                <a:latin typeface="Courier New" pitchFamily="49" charset="0"/>
                <a:ea typeface="宋体" pitchFamily="2" charset="-122"/>
              </a:rPr>
              <a:t>?&gt;</a:t>
            </a:r>
            <a:r>
              <a:rPr lang="en-US" altLang="zh-CN" dirty="0">
                <a:latin typeface="Courier New" pitchFamily="49" charset="0"/>
                <a:ea typeface="宋体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Operations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918250"/>
            <a:ext cx="10058400" cy="27055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	+ - * / % 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	. ++ -- 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	= += -= *= /= %= .=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	many operators auto-convert types: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 + "7"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3147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8240" y="0"/>
            <a:ext cx="10058400" cy="1450757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Arithmetic Operations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63040" y="4267201"/>
            <a:ext cx="10972800" cy="21685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$</a:t>
            </a:r>
            <a:r>
              <a:rPr lang="en-US" dirty="0"/>
              <a:t>a - $b 	// subtraction</a:t>
            </a:r>
          </a:p>
          <a:p>
            <a:pPr>
              <a:lnSpc>
                <a:spcPct val="90000"/>
              </a:lnSpc>
            </a:pPr>
            <a:r>
              <a:rPr lang="en-US" dirty="0"/>
              <a:t>$a * $b	// multiplication</a:t>
            </a:r>
          </a:p>
          <a:p>
            <a:pPr>
              <a:lnSpc>
                <a:spcPct val="90000"/>
              </a:lnSpc>
            </a:pPr>
            <a:r>
              <a:rPr lang="en-US" dirty="0"/>
              <a:t>$a / $b	// division</a:t>
            </a:r>
          </a:p>
          <a:p>
            <a:pPr>
              <a:lnSpc>
                <a:spcPct val="90000"/>
              </a:lnSpc>
            </a:pPr>
            <a:r>
              <a:rPr lang="en-US" dirty="0"/>
              <a:t>$a += 5	// $a = $a+5 Also works for *= and /=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539240" y="2072640"/>
            <a:ext cx="8277013" cy="2308324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b="1" i="1" dirty="0">
                <a:latin typeface="Courier New" pitchFamily="49" charset="0"/>
                <a:ea typeface="宋体" pitchFamily="2" charset="-122"/>
              </a:rPr>
              <a:t>&lt;?php</a:t>
            </a:r>
          </a:p>
          <a:p>
            <a:r>
              <a:rPr lang="en-US" altLang="zh-CN" b="1" i="1" dirty="0">
                <a:latin typeface="Courier New" pitchFamily="49" charset="0"/>
                <a:ea typeface="宋体" pitchFamily="2" charset="-122"/>
              </a:rPr>
              <a:t>	$a=15;</a:t>
            </a:r>
          </a:p>
          <a:p>
            <a:r>
              <a:rPr lang="en-US" altLang="zh-CN" b="1" i="1" dirty="0">
                <a:latin typeface="Courier New" pitchFamily="49" charset="0"/>
                <a:ea typeface="宋体" pitchFamily="2" charset="-122"/>
              </a:rPr>
              <a:t>	$b=30;</a:t>
            </a:r>
          </a:p>
          <a:p>
            <a:r>
              <a:rPr lang="en-US" altLang="zh-CN" b="1" i="1" dirty="0">
                <a:latin typeface="Courier New" pitchFamily="49" charset="0"/>
                <a:ea typeface="宋体" pitchFamily="2" charset="-122"/>
              </a:rPr>
              <a:t>	$total=$a+$b;</a:t>
            </a:r>
          </a:p>
          <a:p>
            <a:r>
              <a:rPr lang="en-US" altLang="zh-CN" b="1" i="1" dirty="0">
                <a:latin typeface="Courier New" pitchFamily="49" charset="0"/>
                <a:ea typeface="宋体" pitchFamily="2" charset="-122"/>
              </a:rPr>
              <a:t>	Print $total;</a:t>
            </a:r>
          </a:p>
          <a:p>
            <a:r>
              <a:rPr lang="en-US" altLang="zh-CN" b="1" i="1" dirty="0">
                <a:latin typeface="Courier New" pitchFamily="49" charset="0"/>
                <a:ea typeface="宋体" pitchFamily="2" charset="-122"/>
              </a:rPr>
              <a:t>	Print “&lt;p&gt;&lt;h1&gt;$total&lt;/h1&gt;”;</a:t>
            </a:r>
          </a:p>
          <a:p>
            <a:r>
              <a:rPr lang="en-US" altLang="zh-CN" b="1" i="1" dirty="0">
                <a:latin typeface="Courier New" pitchFamily="49" charset="0"/>
                <a:ea typeface="宋体" pitchFamily="2" charset="-122"/>
              </a:rPr>
              <a:t>	// total is 45</a:t>
            </a:r>
          </a:p>
          <a:p>
            <a:r>
              <a:rPr lang="en-US" altLang="zh-CN" b="1" i="1" dirty="0">
                <a:latin typeface="Courier New" pitchFamily="49" charset="0"/>
                <a:ea typeface="宋体" pitchFamily="2" charset="-122"/>
              </a:rPr>
              <a:t>?&gt;</a:t>
            </a:r>
            <a:r>
              <a:rPr lang="en-US" altLang="zh-CN" dirty="0">
                <a:latin typeface="Courier New" pitchFamily="49" charset="0"/>
                <a:ea typeface="宋体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bool</a:t>
            </a:r>
            <a:r>
              <a:rPr lang="en-US" dirty="0"/>
              <a:t> (Boolean)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642901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feels_like_summer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FALSE;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php_is_rad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TRUE;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217;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$nonzero =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597009"/>
            <a:ext cx="10058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the following values are considered to be FALSE (all others are TRUE):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0 and 0.0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"", "0", and NULL (includes unset variables)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arrays with 0 elements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can cast to </a:t>
            </a:r>
            <a:r>
              <a:rPr lang="en-US" sz="2200" dirty="0" err="1"/>
              <a:t>boolean</a:t>
            </a:r>
            <a:r>
              <a:rPr lang="en-US" sz="2200" dirty="0"/>
              <a:t> using (</a:t>
            </a:r>
            <a:r>
              <a:rPr lang="en-US" sz="2200" dirty="0" err="1"/>
              <a:t>bool</a:t>
            </a:r>
            <a:r>
              <a:rPr lang="en-US" sz="22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FALSE prints as an empty string (no output); TRUE prints as a 1</a:t>
            </a:r>
          </a:p>
        </p:txBody>
      </p:sp>
    </p:spTree>
    <p:extLst>
      <p:ext uri="{BB962C8B-B14F-4D97-AF65-F5344CB8AC3E}">
        <p14:creationId xmlns:p14="http://schemas.microsoft.com/office/powerpoint/2010/main" xmlns="" val="32112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136005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$a = 3;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$b = 4;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$c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(pow($a, 2) + pow($b, 2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358945" y="3175106"/>
          <a:ext cx="5466524" cy="6502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80932"/>
                <a:gridCol w="780932"/>
                <a:gridCol w="780932"/>
                <a:gridCol w="780932"/>
                <a:gridCol w="780932"/>
                <a:gridCol w="780932"/>
                <a:gridCol w="780932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  <a:hlinkClick r:id="rId2"/>
                        </a:rPr>
                        <a:t>abs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  <a:hlinkClick r:id="rId3"/>
                        </a:rPr>
                        <a:t>ceil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4"/>
                        </a:rPr>
                        <a:t>cos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5"/>
                        </a:rPr>
                        <a:t>floor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6"/>
                        </a:rPr>
                        <a:t>log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7"/>
                        </a:rPr>
                        <a:t>log10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8"/>
                        </a:rPr>
                        <a:t>max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9"/>
                        </a:rPr>
                        <a:t>min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10"/>
                        </a:rPr>
                        <a:t>pow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11"/>
                        </a:rPr>
                        <a:t>rand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12"/>
                        </a:rPr>
                        <a:t>round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  <a:hlinkClick r:id="rId13"/>
                        </a:rPr>
                        <a:t>sin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14"/>
                        </a:rPr>
                        <a:t>sqrt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  <a:hlinkClick r:id="rId15"/>
                        </a:rPr>
                        <a:t>tan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169038" y="3941014"/>
            <a:ext cx="191488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math functions</a:t>
            </a:r>
            <a:endParaRPr lang="en-US" sz="2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769788" y="4476122"/>
          <a:ext cx="2713383" cy="325120"/>
        </p:xfrm>
        <a:graphic>
          <a:graphicData uri="http://schemas.openxmlformats.org/drawingml/2006/table">
            <a:tbl>
              <a:tblPr/>
              <a:tblGrid>
                <a:gridCol w="904461"/>
                <a:gridCol w="904461"/>
                <a:gridCol w="904461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M_PI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M_E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M_LN2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191770" y="4890388"/>
            <a:ext cx="194495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math constants</a:t>
            </a:r>
            <a:endParaRPr lang="en-US" sz="2200" dirty="0"/>
          </a:p>
        </p:txBody>
      </p:sp>
      <p:sp>
        <p:nvSpPr>
          <p:cNvPr id="9" name="Rectangle 8"/>
          <p:cNvSpPr/>
          <p:nvPr/>
        </p:nvSpPr>
        <p:spPr>
          <a:xfrm>
            <a:off x="1097280" y="5616280"/>
            <a:ext cx="101339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the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syntax for method calls, parameters, returns is the same as Java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345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603144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$name = "Victoria";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$name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isset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($name)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print "This line isn't going to be reached.\n";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3557251"/>
            <a:ext cx="10058400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a variable is NULL if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it has not been set to any value (undefined variables)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it has been assigned the constant NULL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it has been deleted using the unset function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can test if a variable is NULL using the </a:t>
            </a:r>
            <a:r>
              <a:rPr lang="en-US" sz="2200" dirty="0" err="1"/>
              <a:t>isset</a:t>
            </a:r>
            <a:r>
              <a:rPr lang="en-US" sz="2200" dirty="0"/>
              <a:t> function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NULL prints as an empty string (no output)</a:t>
            </a:r>
          </a:p>
        </p:txBody>
      </p:sp>
    </p:spTree>
    <p:extLst>
      <p:ext uri="{BB962C8B-B14F-4D97-AF65-F5344CB8AC3E}">
        <p14:creationId xmlns:p14="http://schemas.microsoft.com/office/powerpoint/2010/main" xmlns="" val="225774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HTML tags in PHP = bad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775962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"&lt;!DOCTYPE html&gt;\n";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"&lt;html&gt;\n";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"  &lt;head&gt;\n";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"    &lt;title&gt;Geneva's web page&lt;/title&gt;\n";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&lt;= 10;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"&lt;p class=\"count\"&gt; I can count to $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 &lt;/p&gt;\n";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?&gt;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830418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printing HTML tags with print statements is bad style and error-prone: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must quote the HTML and escape special characters, e.g. \"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but without print, how do we insert dynamic content into the page?</a:t>
            </a:r>
          </a:p>
        </p:txBody>
      </p:sp>
    </p:spTree>
    <p:extLst>
      <p:ext uri="{BB962C8B-B14F-4D97-AF65-F5344CB8AC3E}">
        <p14:creationId xmlns:p14="http://schemas.microsoft.com/office/powerpoint/2010/main" xmlns="" val="101598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expression </a:t>
            </a:r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70692"/>
          </a:xfrm>
          <a:solidFill>
            <a:srgbClr val="F9F9F9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&lt;?= expression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?&gt;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16426"/>
            <a:ext cx="10058400" cy="367748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&lt;h2&gt; The answer is &lt;?= 6 * 7 ?&gt; &lt;/h2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584174"/>
            <a:ext cx="10058400" cy="52322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The answer is 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42                   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200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3603438"/>
            <a:ext cx="1005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PHP expression block:</a:t>
            </a:r>
            <a:r>
              <a:rPr lang="en-US" sz="2400" dirty="0"/>
              <a:t> evaluates and embeds an expression's value into </a:t>
            </a:r>
            <a:r>
              <a:rPr lang="en-US" sz="2400" dirty="0" smtClean="0"/>
              <a:t>HTML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&lt;?=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?&gt; </a:t>
            </a:r>
            <a:r>
              <a:rPr lang="en-US" sz="2400" dirty="0"/>
              <a:t>is equivalent to   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print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 ?&gt;</a:t>
            </a:r>
          </a:p>
        </p:txBody>
      </p:sp>
    </p:spTree>
    <p:extLst>
      <p:ext uri="{BB962C8B-B14F-4D97-AF65-F5344CB8AC3E}">
        <p14:creationId xmlns:p14="http://schemas.microsoft.com/office/powerpoint/2010/main" xmlns="" val="2545250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333184"/>
            <a:ext cx="10041826" cy="50484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basic types: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int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float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4"/>
              </a:rPr>
              <a:t>boolean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5"/>
              </a:rPr>
              <a:t>string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6"/>
              </a:rPr>
              <a:t>array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7"/>
              </a:rPr>
              <a:t>object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8"/>
              </a:rPr>
              <a:t>NULL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test what type a variable is with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is_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type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functions, e.g.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9"/>
              </a:rPr>
              <a:t>is_string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onsolas" panose="020B0609020204030204" pitchFamily="49" charset="0"/>
                <a:hlinkClick r:id="rId10"/>
              </a:rPr>
              <a:t>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0"/>
              </a:rPr>
              <a:t>gettype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returns a variable's type as a string (not often needed)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PHP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11"/>
              </a:rPr>
              <a:t>converts between types automatically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in many cases:</a:t>
            </a: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string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→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auto-conversion on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    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"1" + 1 == 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→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auto-conversion on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    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3 / 2 == 1.5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type-cast with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type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$age =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"21";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3214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syntax </a:t>
            </a:r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3902103" cy="4023360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HTML content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PHP code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HTML content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PHP code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HTML content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4868" y="2703252"/>
            <a:ext cx="39690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any contents of a .</a:t>
            </a:r>
            <a:r>
              <a:rPr lang="en-US" sz="2400" dirty="0" err="1"/>
              <a:t>php</a:t>
            </a:r>
            <a:r>
              <a:rPr lang="en-US" sz="2400" dirty="0"/>
              <a:t> file between &lt;?</a:t>
            </a:r>
            <a:r>
              <a:rPr lang="en-US" sz="2400" dirty="0" err="1"/>
              <a:t>php</a:t>
            </a:r>
            <a:r>
              <a:rPr lang="en-US" sz="2400" dirty="0"/>
              <a:t> and ?&gt; are executed as PHP </a:t>
            </a:r>
            <a:r>
              <a:rPr lang="en-US" sz="2400" dirty="0" smtClean="0"/>
              <a:t>code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all other contents are output as pure HTML</a:t>
            </a:r>
          </a:p>
        </p:txBody>
      </p:sp>
    </p:spTree>
    <p:extLst>
      <p:ext uri="{BB962C8B-B14F-4D97-AF65-F5344CB8AC3E}">
        <p14:creationId xmlns="" xmlns:p14="http://schemas.microsoft.com/office/powerpoint/2010/main" val="34975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169675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single-line comment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single-line comment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multi-line comment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4573343"/>
            <a:ext cx="10058400" cy="15975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like Java, but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 also allowed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800100" lvl="1" indent="-342900" defTabSz="914400">
              <a:buFont typeface="Arial" panose="020B0604020202020204" pitchFamily="34" charset="0"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lot of PHP code uses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comments instead of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lvl="1" indent="-342900" defTabSz="914400">
              <a:buFont typeface="Arial" panose="020B0604020202020204" pitchFamily="34" charset="0"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recommend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 will use it in our examples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5380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93234" y="320676"/>
            <a:ext cx="10405533" cy="1096963"/>
          </a:xfrm>
          <a:noFill/>
          <a:ln/>
        </p:spPr>
        <p:txBody>
          <a:bodyPr/>
          <a:lstStyle/>
          <a:p>
            <a:r>
              <a:rPr lang="en-CA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Comments in PHP</a:t>
            </a:r>
            <a:endParaRPr lang="en-US" altLang="zh-CN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2209800"/>
            <a:ext cx="10972800" cy="101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dirty="0">
                <a:solidFill>
                  <a:schemeClr val="accent2"/>
                </a:solidFill>
              </a:rPr>
              <a:t>Standard C, C++, and shell comment symbols</a:t>
            </a:r>
            <a:endParaRPr lang="en-US" altLang="zh-CN" dirty="0">
              <a:solidFill>
                <a:schemeClr val="accent2"/>
              </a:solidFill>
              <a:ea typeface="宋体" pitchFamily="2" charset="-122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678518" y="2997200"/>
            <a:ext cx="7967133" cy="201453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CA" b="1" i="1">
                <a:latin typeface="Courier New" pitchFamily="49" charset="0"/>
              </a:rPr>
              <a:t>// C++ and Java-style comment</a:t>
            </a:r>
          </a:p>
          <a:p>
            <a:endParaRPr lang="en-CA" b="1" i="1">
              <a:latin typeface="Courier New" pitchFamily="49" charset="0"/>
            </a:endParaRPr>
          </a:p>
          <a:p>
            <a:r>
              <a:rPr lang="en-CA" b="1" i="1">
                <a:latin typeface="Courier New" pitchFamily="49" charset="0"/>
              </a:rPr>
              <a:t># Shell-style comments</a:t>
            </a:r>
          </a:p>
          <a:p>
            <a:endParaRPr lang="en-CA" b="1" i="1">
              <a:latin typeface="Courier New" pitchFamily="49" charset="0"/>
            </a:endParaRPr>
          </a:p>
          <a:p>
            <a:r>
              <a:rPr lang="en-CA" b="1" i="1">
                <a:latin typeface="Courier New" pitchFamily="49" charset="0"/>
              </a:rPr>
              <a:t>/* C-style comments</a:t>
            </a:r>
          </a:p>
          <a:p>
            <a:r>
              <a:rPr lang="en-CA" b="1" i="1">
                <a:latin typeface="Courier New" pitchFamily="49" charset="0"/>
              </a:rPr>
              <a:t>     These can span multiple lines */</a:t>
            </a:r>
          </a:p>
          <a:p>
            <a:endParaRPr lang="zh-CN" altLang="en-US" i="1">
              <a:latin typeface="Courier New" pitchFamily="49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9364133" cy="1017588"/>
          </a:xfrm>
          <a:noFill/>
          <a:ln/>
        </p:spPr>
        <p:txBody>
          <a:bodyPr/>
          <a:lstStyle/>
          <a:p>
            <a:r>
              <a:rPr lang="en-CA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Variables in PHP</a:t>
            </a:r>
            <a:endParaRPr lang="en-US" altLang="zh-CN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CA" dirty="0">
                <a:solidFill>
                  <a:schemeClr val="tx1"/>
                </a:solidFill>
              </a:rPr>
              <a:t>PHP variables must begin with a </a:t>
            </a:r>
            <a:r>
              <a:rPr lang="en-CA" dirty="0">
                <a:solidFill>
                  <a:schemeClr val="tx1"/>
                </a:solidFill>
                <a:latin typeface="Tahoma"/>
              </a:rPr>
              <a:t>“</a:t>
            </a:r>
            <a:r>
              <a:rPr lang="en-CA" dirty="0">
                <a:solidFill>
                  <a:schemeClr val="tx1"/>
                </a:solidFill>
              </a:rPr>
              <a:t>$</a:t>
            </a:r>
            <a:r>
              <a:rPr lang="en-CA" dirty="0">
                <a:solidFill>
                  <a:schemeClr val="tx1"/>
                </a:solidFill>
                <a:latin typeface="Tahoma"/>
              </a:rPr>
              <a:t>”</a:t>
            </a:r>
            <a:r>
              <a:rPr lang="en-CA" dirty="0">
                <a:solidFill>
                  <a:schemeClr val="tx1"/>
                </a:solidFill>
              </a:rPr>
              <a:t> sign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CA" dirty="0" smtClean="0">
                <a:solidFill>
                  <a:schemeClr val="tx1"/>
                </a:solidFill>
              </a:rPr>
              <a:t>Global </a:t>
            </a:r>
            <a:r>
              <a:rPr lang="en-CA" dirty="0">
                <a:solidFill>
                  <a:schemeClr val="tx1"/>
                </a:solidFill>
              </a:rPr>
              <a:t>and locally-scoped variables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CA" sz="2000" dirty="0">
                <a:solidFill>
                  <a:schemeClr val="tx1"/>
                </a:solidFill>
              </a:rPr>
              <a:t>Global variables can be used anywhere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CA" sz="2000" dirty="0">
                <a:solidFill>
                  <a:schemeClr val="tx1"/>
                </a:solidFill>
              </a:rPr>
              <a:t>Local variables restricted to a function or class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CA" dirty="0">
                <a:solidFill>
                  <a:schemeClr val="tx1"/>
                </a:solidFill>
              </a:rPr>
              <a:t>Certain variable names reserved by PHP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CA" sz="2000" dirty="0">
                <a:solidFill>
                  <a:schemeClr val="tx1"/>
                </a:solidFill>
              </a:rPr>
              <a:t>Form variables ($_POST, $_GET)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CA" sz="2000" dirty="0">
                <a:solidFill>
                  <a:schemeClr val="tx1"/>
                </a:solidFill>
              </a:rPr>
              <a:t>Server variables ($_SERVER)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CA" sz="2000" dirty="0">
                <a:solidFill>
                  <a:schemeClr val="tx1"/>
                </a:solidFill>
              </a:rPr>
              <a:t>Etc.</a:t>
            </a:r>
            <a:endParaRPr lang="en-US" altLang="zh-CN" sz="2000" dirty="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0753"/>
          </a:xfrm>
          <a:solidFill>
            <a:srgbClr val="E7DFE9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$name = expression;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06487"/>
            <a:ext cx="10058400" cy="1323439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user_name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"PinkHeartLuvr78";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$age = 16;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drinking_age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$age + 5;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this_class_rocks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3451050"/>
            <a:ext cx="9742001" cy="321334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names are case sensitive; </a:t>
            </a:r>
            <a:r>
              <a:rPr lang="en-CA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Case-sensitive ($</a:t>
            </a:r>
            <a:r>
              <a:rPr lang="en-CA" sz="22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Foo</a:t>
            </a:r>
            <a:r>
              <a:rPr lang="en-CA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!= $</a:t>
            </a:r>
            <a:r>
              <a:rPr lang="en-CA" sz="22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foo</a:t>
            </a:r>
            <a:r>
              <a:rPr lang="en-CA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!= $</a:t>
            </a:r>
            <a:r>
              <a:rPr lang="en-CA" sz="22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fOo</a:t>
            </a:r>
            <a:r>
              <a:rPr lang="en-CA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Separate multiple words with _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names always begin with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on both declaration and usage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implicitly declared by assignment (type is not written; a "loosely typed" language)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4939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1"/>
            <a:ext cx="9838267" cy="974725"/>
          </a:xfrm>
          <a:noFill/>
          <a:ln/>
        </p:spPr>
        <p:txBody>
          <a:bodyPr/>
          <a:lstStyle/>
          <a:p>
            <a:r>
              <a:rPr lang="en-CA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Variable usage</a:t>
            </a:r>
            <a:endParaRPr lang="en-US" altLang="zh-CN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583267" y="2349500"/>
            <a:ext cx="7967133" cy="201453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b="1" i="1" dirty="0">
                <a:latin typeface="Courier New" pitchFamily="49" charset="0"/>
                <a:ea typeface="宋体" pitchFamily="2" charset="-122"/>
              </a:rPr>
              <a:t>&lt;?php</a:t>
            </a:r>
          </a:p>
          <a:p>
            <a:r>
              <a:rPr lang="en-US" altLang="zh-CN" b="1" i="1" dirty="0">
                <a:latin typeface="Courier New" pitchFamily="49" charset="0"/>
                <a:ea typeface="宋体" pitchFamily="2" charset="-122"/>
              </a:rPr>
              <a:t>$</a:t>
            </a:r>
            <a:r>
              <a:rPr lang="en-US" altLang="zh-CN" b="1" i="1" dirty="0" err="1">
                <a:latin typeface="Courier New" pitchFamily="49" charset="0"/>
                <a:ea typeface="宋体" pitchFamily="2" charset="-122"/>
              </a:rPr>
              <a:t>foo</a:t>
            </a:r>
            <a:r>
              <a:rPr lang="en-US" altLang="zh-CN" b="1" i="1" dirty="0">
                <a:latin typeface="Courier New" pitchFamily="49" charset="0"/>
                <a:ea typeface="宋体" pitchFamily="2" charset="-122"/>
              </a:rPr>
              <a:t> = 25;		// Numerical variable</a:t>
            </a:r>
            <a:br>
              <a:rPr lang="en-US" altLang="zh-CN" b="1" i="1" dirty="0">
                <a:latin typeface="Courier New" pitchFamily="49" charset="0"/>
                <a:ea typeface="宋体" pitchFamily="2" charset="-122"/>
              </a:rPr>
            </a:br>
            <a:r>
              <a:rPr lang="en-US" altLang="zh-CN" b="1" i="1" dirty="0">
                <a:latin typeface="Courier New" pitchFamily="49" charset="0"/>
                <a:ea typeface="宋体" pitchFamily="2" charset="-122"/>
              </a:rPr>
              <a:t>$bar = “Hello”;	// String variable</a:t>
            </a:r>
          </a:p>
          <a:p>
            <a:endParaRPr lang="en-US" altLang="zh-CN" b="1" i="1" dirty="0">
              <a:latin typeface="Courier New" pitchFamily="49" charset="0"/>
              <a:ea typeface="宋体" pitchFamily="2" charset="-122"/>
            </a:endParaRPr>
          </a:p>
          <a:p>
            <a:r>
              <a:rPr lang="en-US" altLang="zh-CN" b="1" i="1" dirty="0">
                <a:latin typeface="Courier New" pitchFamily="49" charset="0"/>
                <a:ea typeface="宋体" pitchFamily="2" charset="-122"/>
              </a:rPr>
              <a:t>$</a:t>
            </a:r>
            <a:r>
              <a:rPr lang="en-US" altLang="zh-CN" b="1" i="1" dirty="0" err="1">
                <a:latin typeface="Courier New" pitchFamily="49" charset="0"/>
                <a:ea typeface="宋体" pitchFamily="2" charset="-122"/>
              </a:rPr>
              <a:t>foo</a:t>
            </a:r>
            <a:r>
              <a:rPr lang="en-US" altLang="zh-CN" b="1" i="1" dirty="0">
                <a:latin typeface="Courier New" pitchFamily="49" charset="0"/>
                <a:ea typeface="宋体" pitchFamily="2" charset="-122"/>
              </a:rPr>
              <a:t> = ($</a:t>
            </a:r>
            <a:r>
              <a:rPr lang="en-US" altLang="zh-CN" b="1" i="1" dirty="0" err="1">
                <a:latin typeface="Courier New" pitchFamily="49" charset="0"/>
                <a:ea typeface="宋体" pitchFamily="2" charset="-122"/>
              </a:rPr>
              <a:t>foo</a:t>
            </a:r>
            <a:r>
              <a:rPr lang="en-US" altLang="zh-CN" b="1" i="1" dirty="0">
                <a:latin typeface="Courier New" pitchFamily="49" charset="0"/>
                <a:ea typeface="宋体" pitchFamily="2" charset="-122"/>
              </a:rPr>
              <a:t> * 7);	// Multiplies </a:t>
            </a:r>
            <a:r>
              <a:rPr lang="en-US" altLang="zh-CN" b="1" i="1" dirty="0" err="1">
                <a:latin typeface="Courier New" pitchFamily="49" charset="0"/>
                <a:ea typeface="宋体" pitchFamily="2" charset="-122"/>
              </a:rPr>
              <a:t>foo</a:t>
            </a:r>
            <a:r>
              <a:rPr lang="en-US" altLang="zh-CN" b="1" i="1" dirty="0">
                <a:latin typeface="Courier New" pitchFamily="49" charset="0"/>
                <a:ea typeface="宋体" pitchFamily="2" charset="-122"/>
              </a:rPr>
              <a:t> by 7</a:t>
            </a:r>
            <a:br>
              <a:rPr lang="en-US" altLang="zh-CN" b="1" i="1" dirty="0">
                <a:latin typeface="Courier New" pitchFamily="49" charset="0"/>
                <a:ea typeface="宋体" pitchFamily="2" charset="-122"/>
              </a:rPr>
            </a:br>
            <a:r>
              <a:rPr lang="en-US" altLang="zh-CN" b="1" i="1" dirty="0">
                <a:latin typeface="Courier New" pitchFamily="49" charset="0"/>
                <a:ea typeface="宋体" pitchFamily="2" charset="-122"/>
              </a:rPr>
              <a:t>$bar = ($bar * 7);	// Invalid expression </a:t>
            </a:r>
          </a:p>
          <a:p>
            <a:r>
              <a:rPr lang="en-US" altLang="zh-CN" b="1" i="1" dirty="0">
                <a:latin typeface="Courier New" pitchFamily="49" charset="0"/>
                <a:ea typeface="宋体" pitchFamily="2" charset="-122"/>
              </a:rPr>
              <a:t>?&gt;</a:t>
            </a:r>
            <a:r>
              <a:rPr lang="en-US" altLang="zh-CN" dirty="0">
                <a:latin typeface="Courier New" pitchFamily="49" charset="0"/>
                <a:ea typeface="宋体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304801"/>
            <a:ext cx="9838267" cy="1096963"/>
          </a:xfrm>
          <a:noFill/>
          <a:ln/>
        </p:spPr>
        <p:txBody>
          <a:bodyPr/>
          <a:lstStyle/>
          <a:p>
            <a:r>
              <a:rPr lang="en-CA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Echo</a:t>
            </a:r>
            <a:endParaRPr lang="en-US" altLang="zh-CN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3240" y="1920240"/>
            <a:ext cx="10972800" cy="3975100"/>
          </a:xfrm>
        </p:spPr>
        <p:txBody>
          <a:bodyPr>
            <a:normAutofit/>
          </a:bodyPr>
          <a:lstStyle/>
          <a:p>
            <a:r>
              <a:rPr lang="en-CA" sz="2400" dirty="0">
                <a:solidFill>
                  <a:schemeClr val="tx1"/>
                </a:solidFill>
              </a:rPr>
              <a:t>The PHP command </a:t>
            </a:r>
            <a:r>
              <a:rPr lang="en-CA" sz="2400" dirty="0">
                <a:solidFill>
                  <a:schemeClr val="tx1"/>
                </a:solidFill>
                <a:latin typeface="Tahoma"/>
              </a:rPr>
              <a:t>‘</a:t>
            </a:r>
            <a:r>
              <a:rPr lang="en-CA" sz="2400" b="1" dirty="0">
                <a:solidFill>
                  <a:schemeClr val="tx1"/>
                </a:solidFill>
              </a:rPr>
              <a:t>echo</a:t>
            </a:r>
            <a:r>
              <a:rPr lang="en-CA" sz="2400" dirty="0">
                <a:solidFill>
                  <a:schemeClr val="tx1"/>
                </a:solidFill>
                <a:latin typeface="Tahoma"/>
              </a:rPr>
              <a:t>’</a:t>
            </a:r>
            <a:r>
              <a:rPr lang="en-CA" sz="2400" dirty="0">
                <a:solidFill>
                  <a:schemeClr val="tx1"/>
                </a:solidFill>
              </a:rPr>
              <a:t> is used to output the parameters passed to it</a:t>
            </a:r>
          </a:p>
          <a:p>
            <a:pPr lvl="1"/>
            <a:r>
              <a:rPr lang="en-CA" sz="2400" dirty="0">
                <a:solidFill>
                  <a:schemeClr val="tx1"/>
                </a:solidFill>
              </a:rPr>
              <a:t>The typical usage for this is to send data to the client</a:t>
            </a:r>
            <a:r>
              <a:rPr lang="en-CA" sz="2400" dirty="0">
                <a:solidFill>
                  <a:schemeClr val="tx1"/>
                </a:solidFill>
                <a:latin typeface="Tahoma"/>
              </a:rPr>
              <a:t>’</a:t>
            </a:r>
            <a:r>
              <a:rPr lang="en-CA" sz="2400" dirty="0">
                <a:solidFill>
                  <a:schemeClr val="tx1"/>
                </a:solidFill>
              </a:rPr>
              <a:t>s web-browser</a:t>
            </a:r>
          </a:p>
          <a:p>
            <a:r>
              <a:rPr lang="en-CA" sz="2400" dirty="0">
                <a:solidFill>
                  <a:schemeClr val="tx1"/>
                </a:solidFill>
              </a:rPr>
              <a:t>Syntax</a:t>
            </a:r>
          </a:p>
          <a:p>
            <a:pPr lvl="1"/>
            <a:r>
              <a:rPr lang="en-US" altLang="zh-CN" sz="2400" dirty="0">
                <a:solidFill>
                  <a:schemeClr val="tx1"/>
                </a:solidFill>
                <a:ea typeface="宋体" pitchFamily="2" charset="-122"/>
              </a:rPr>
              <a:t>void </a:t>
            </a:r>
            <a:r>
              <a:rPr lang="en-US" altLang="zh-CN" sz="2400" b="1" dirty="0">
                <a:solidFill>
                  <a:schemeClr val="tx1"/>
                </a:solidFill>
                <a:ea typeface="宋体" pitchFamily="2" charset="-122"/>
              </a:rPr>
              <a:t>echo</a:t>
            </a:r>
            <a:r>
              <a:rPr lang="en-US" altLang="zh-CN" sz="2400" dirty="0">
                <a:solidFill>
                  <a:schemeClr val="tx1"/>
                </a:solidFill>
                <a:ea typeface="宋体" pitchFamily="2" charset="-122"/>
              </a:rPr>
              <a:t> (string arg</a:t>
            </a:r>
            <a:r>
              <a:rPr lang="en-US" altLang="zh-CN" sz="2400" b="1" i="1" dirty="0">
                <a:solidFill>
                  <a:schemeClr val="tx1"/>
                </a:solidFill>
                <a:ea typeface="宋体" pitchFamily="2" charset="-122"/>
              </a:rPr>
              <a:t>1</a:t>
            </a:r>
            <a:r>
              <a:rPr lang="en-US" altLang="zh-CN" sz="2400" dirty="0">
                <a:solidFill>
                  <a:schemeClr val="tx1"/>
                </a:solidFill>
                <a:ea typeface="宋体" pitchFamily="2" charset="-122"/>
              </a:rPr>
              <a:t> [, string </a:t>
            </a:r>
            <a:r>
              <a:rPr lang="en-US" altLang="zh-CN" sz="2400" dirty="0" err="1">
                <a:solidFill>
                  <a:schemeClr val="tx1"/>
                </a:solidFill>
                <a:ea typeface="宋体" pitchFamily="2" charset="-122"/>
              </a:rPr>
              <a:t>arg</a:t>
            </a:r>
            <a:r>
              <a:rPr lang="en-US" altLang="zh-CN" sz="2400" b="1" i="1" dirty="0" err="1">
                <a:solidFill>
                  <a:schemeClr val="tx1"/>
                </a:solidFill>
                <a:ea typeface="宋体" pitchFamily="2" charset="-122"/>
              </a:rPr>
              <a:t>n</a:t>
            </a:r>
            <a:r>
              <a:rPr lang="en-US" altLang="zh-CN" sz="2400" dirty="0">
                <a:solidFill>
                  <a:schemeClr val="tx1"/>
                </a:solidFill>
                <a:ea typeface="宋体" pitchFamily="2" charset="-122"/>
              </a:rPr>
              <a:t>...]) </a:t>
            </a:r>
          </a:p>
          <a:p>
            <a:pPr lvl="1"/>
            <a:r>
              <a:rPr lang="en-CA" sz="2400" dirty="0">
                <a:solidFill>
                  <a:schemeClr val="tx1"/>
                </a:solidFill>
              </a:rPr>
              <a:t>In practice, arguments are not passed in parentheses since </a:t>
            </a:r>
            <a:r>
              <a:rPr lang="en-CA" sz="2400" b="1" dirty="0">
                <a:solidFill>
                  <a:schemeClr val="tx1"/>
                </a:solidFill>
              </a:rPr>
              <a:t>echo</a:t>
            </a:r>
            <a:r>
              <a:rPr lang="en-CA" sz="2400" dirty="0">
                <a:solidFill>
                  <a:schemeClr val="tx1"/>
                </a:solidFill>
              </a:rPr>
              <a:t> is a language construct rather than an actual function</a:t>
            </a:r>
            <a:endParaRPr lang="en-US" altLang="zh-CN" sz="2400" dirty="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Concatenation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a period to join strings into one.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930400" y="2438400"/>
            <a:ext cx="6604000" cy="17399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b="1" i="1">
                <a:latin typeface="Courier New" pitchFamily="49" charset="0"/>
                <a:ea typeface="宋体" pitchFamily="2" charset="-122"/>
              </a:rPr>
              <a:t>&lt;?php</a:t>
            </a:r>
          </a:p>
          <a:p>
            <a:r>
              <a:rPr lang="en-US" altLang="zh-CN" b="1" i="1">
                <a:latin typeface="Courier New" pitchFamily="49" charset="0"/>
                <a:ea typeface="宋体" pitchFamily="2" charset="-122"/>
              </a:rPr>
              <a:t>$string1=“Hello”;</a:t>
            </a:r>
          </a:p>
          <a:p>
            <a:r>
              <a:rPr lang="en-US" altLang="zh-CN" b="1" i="1">
                <a:latin typeface="Courier New" pitchFamily="49" charset="0"/>
                <a:ea typeface="宋体" pitchFamily="2" charset="-122"/>
              </a:rPr>
              <a:t>$string2=“PHP”;</a:t>
            </a:r>
          </a:p>
          <a:p>
            <a:r>
              <a:rPr lang="en-US" altLang="zh-CN" b="1" i="1">
                <a:latin typeface="Courier New" pitchFamily="49" charset="0"/>
                <a:ea typeface="宋体" pitchFamily="2" charset="-122"/>
              </a:rPr>
              <a:t>$string3=$string1 . “ ” . $string2;</a:t>
            </a:r>
          </a:p>
          <a:p>
            <a:r>
              <a:rPr lang="en-US" altLang="zh-CN" b="1" i="1">
                <a:latin typeface="Courier New" pitchFamily="49" charset="0"/>
                <a:ea typeface="宋体" pitchFamily="2" charset="-122"/>
              </a:rPr>
              <a:t>Print $string3;</a:t>
            </a:r>
          </a:p>
          <a:p>
            <a:r>
              <a:rPr lang="en-US" altLang="zh-CN" b="1" i="1">
                <a:latin typeface="Courier New" pitchFamily="49" charset="0"/>
                <a:ea typeface="宋体" pitchFamily="2" charset="-122"/>
              </a:rPr>
              <a:t>?&gt;</a:t>
            </a:r>
            <a:r>
              <a:rPr lang="en-US" altLang="zh-CN">
                <a:latin typeface="Courier New" pitchFamily="49" charset="0"/>
                <a:ea typeface="宋体" pitchFamily="2" charset="-122"/>
              </a:rPr>
              <a:t> 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930400" y="4648201"/>
            <a:ext cx="6604000" cy="3968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 b="1">
                <a:latin typeface="Courier New" pitchFamily="49" charset="0"/>
                <a:ea typeface="宋体" pitchFamily="2" charset="-122"/>
              </a:rPr>
              <a:t>Hello 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1615</TotalTime>
  <Words>805</Words>
  <Application>Microsoft Office PowerPoint</Application>
  <PresentationFormat>Custom</PresentationFormat>
  <Paragraphs>192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Retrospect</vt:lpstr>
      <vt:lpstr>Content</vt:lpstr>
      <vt:lpstr>PHP syntax template</vt:lpstr>
      <vt:lpstr>Comments</vt:lpstr>
      <vt:lpstr>Comments in PHP</vt:lpstr>
      <vt:lpstr>Variables in PHP</vt:lpstr>
      <vt:lpstr>Variables</vt:lpstr>
      <vt:lpstr>Variable usage</vt:lpstr>
      <vt:lpstr>Echo</vt:lpstr>
      <vt:lpstr>Concatenation</vt:lpstr>
      <vt:lpstr>Echo example</vt:lpstr>
      <vt:lpstr>Arithmetic Operations</vt:lpstr>
      <vt:lpstr>Arithmetic Operations</vt:lpstr>
      <vt:lpstr>bool (Boolean) type</vt:lpstr>
      <vt:lpstr>Math operations</vt:lpstr>
      <vt:lpstr>NULL</vt:lpstr>
      <vt:lpstr>Printing HTML tags in PHP = bad style</vt:lpstr>
      <vt:lpstr>PHP expression blocks</vt:lpstr>
      <vt:lpstr>Types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SUNIL</cp:lastModifiedBy>
  <cp:revision>40</cp:revision>
  <dcterms:created xsi:type="dcterms:W3CDTF">2014-09-28T22:16:00Z</dcterms:created>
  <dcterms:modified xsi:type="dcterms:W3CDTF">2022-05-02T10:27:44Z</dcterms:modified>
</cp:coreProperties>
</file>