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77" r:id="rId4"/>
    <p:sldId id="278" r:id="rId5"/>
    <p:sldId id="259" r:id="rId6"/>
    <p:sldId id="260" r:id="rId7"/>
    <p:sldId id="258" r:id="rId8"/>
    <p:sldId id="264" r:id="rId9"/>
    <p:sldId id="265" r:id="rId10"/>
    <p:sldId id="266" r:id="rId11"/>
    <p:sldId id="267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9F9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control-structures.continue.php" TargetMode="External"/><Relationship Id="rId2" Type="http://schemas.openxmlformats.org/officeDocument/2006/relationships/hyperlink" Target="http://www.php.net/manual/en/control-structures.break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function.explode.php" TargetMode="External"/><Relationship Id="rId3" Type="http://schemas.openxmlformats.org/officeDocument/2006/relationships/hyperlink" Target="http://www.php.net/manual/en/function.strpos.php" TargetMode="External"/><Relationship Id="rId7" Type="http://schemas.openxmlformats.org/officeDocument/2006/relationships/hyperlink" Target="http://www.php.net/manual/en/function.trim.php" TargetMode="External"/><Relationship Id="rId2" Type="http://schemas.openxmlformats.org/officeDocument/2006/relationships/hyperlink" Target="http://www.php.net/manual/en/function.strlen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function.strtoupper.php" TargetMode="External"/><Relationship Id="rId5" Type="http://schemas.openxmlformats.org/officeDocument/2006/relationships/hyperlink" Target="http://www.php.net/manual/en/function.strtolower.php" TargetMode="External"/><Relationship Id="rId4" Type="http://schemas.openxmlformats.org/officeDocument/2006/relationships/hyperlink" Target="http://www.php.net/manual/en/function.substr.php" TargetMode="External"/><Relationship Id="rId9" Type="http://schemas.openxmlformats.org/officeDocument/2006/relationships/hyperlink" Target="http://www.php.net/manual/en/function.implode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in-array" TargetMode="External"/><Relationship Id="rId13" Type="http://schemas.openxmlformats.org/officeDocument/2006/relationships/hyperlink" Target="http://www.php.net/shuffle" TargetMode="External"/><Relationship Id="rId18" Type="http://schemas.openxmlformats.org/officeDocument/2006/relationships/hyperlink" Target="http://www.php.net/array-slice" TargetMode="External"/><Relationship Id="rId3" Type="http://schemas.openxmlformats.org/officeDocument/2006/relationships/hyperlink" Target="http://www.php.net/print_r" TargetMode="External"/><Relationship Id="rId21" Type="http://schemas.openxmlformats.org/officeDocument/2006/relationships/hyperlink" Target="http://www.php.net/array-product" TargetMode="External"/><Relationship Id="rId7" Type="http://schemas.openxmlformats.org/officeDocument/2006/relationships/hyperlink" Target="http://www.php.net/array-unshift" TargetMode="External"/><Relationship Id="rId12" Type="http://schemas.openxmlformats.org/officeDocument/2006/relationships/hyperlink" Target="http://www.php.net/rsort" TargetMode="External"/><Relationship Id="rId17" Type="http://schemas.openxmlformats.org/officeDocument/2006/relationships/hyperlink" Target="http://www.php.net/array-diff" TargetMode="External"/><Relationship Id="rId2" Type="http://schemas.openxmlformats.org/officeDocument/2006/relationships/hyperlink" Target="http://www.php.net/count" TargetMode="External"/><Relationship Id="rId16" Type="http://schemas.openxmlformats.org/officeDocument/2006/relationships/hyperlink" Target="http://www.php.net/array-intersect" TargetMode="External"/><Relationship Id="rId20" Type="http://schemas.openxmlformats.org/officeDocument/2006/relationships/hyperlink" Target="http://www.php.net/array-s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array-shift" TargetMode="External"/><Relationship Id="rId11" Type="http://schemas.openxmlformats.org/officeDocument/2006/relationships/hyperlink" Target="http://www.php.net/sort" TargetMode="External"/><Relationship Id="rId5" Type="http://schemas.openxmlformats.org/officeDocument/2006/relationships/hyperlink" Target="http://www.php.net/array-push" TargetMode="External"/><Relationship Id="rId15" Type="http://schemas.openxmlformats.org/officeDocument/2006/relationships/hyperlink" Target="http://www.php.net/array-merge" TargetMode="External"/><Relationship Id="rId23" Type="http://schemas.openxmlformats.org/officeDocument/2006/relationships/hyperlink" Target="http://www.php.net/array-reduce" TargetMode="External"/><Relationship Id="rId10" Type="http://schemas.openxmlformats.org/officeDocument/2006/relationships/hyperlink" Target="http://www.php.net/array-reverse" TargetMode="External"/><Relationship Id="rId19" Type="http://schemas.openxmlformats.org/officeDocument/2006/relationships/hyperlink" Target="http://www.php.net/range" TargetMode="External"/><Relationship Id="rId4" Type="http://schemas.openxmlformats.org/officeDocument/2006/relationships/hyperlink" Target="http://www.php.net/array-pop" TargetMode="External"/><Relationship Id="rId9" Type="http://schemas.openxmlformats.org/officeDocument/2006/relationships/hyperlink" Target="http://www.php.net/array-search" TargetMode="External"/><Relationship Id="rId14" Type="http://schemas.openxmlformats.org/officeDocument/2006/relationships/hyperlink" Target="http://www.php.net/array-fill" TargetMode="External"/><Relationship Id="rId22" Type="http://schemas.openxmlformats.org/officeDocument/2006/relationships/hyperlink" Target="http://www.php.net/array-uniq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Embedded PHP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2276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function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395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array("MD", "BH", "KK", "HM", "JP");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strtolower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("md",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morgan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array_shift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array_pop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array_push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array_reverse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$best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array_slice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kk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5058061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array in PHP replaces many other collections in Java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list, stack, queue, set, map, ...</a:t>
            </a:r>
          </a:p>
        </p:txBody>
      </p:sp>
    </p:spTree>
    <p:extLst>
      <p:ext uri="{BB962C8B-B14F-4D97-AF65-F5344CB8AC3E}">
        <p14:creationId xmlns:p14="http://schemas.microsoft.com/office/powerpoint/2010/main" xmlns="" val="28933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foreach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16736"/>
          </a:xfrm>
          <a:solidFill>
            <a:srgbClr val="F9F9F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foreach ($array as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862470"/>
            <a:ext cx="10058400" cy="203132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$stooges = array("Larry", "Moe", "Curly",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count($stooges); 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 "Moe slaps {$stooges[$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]}\n";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 ($stooges as $stooge)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"Moe slaps $stooge\n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even himself!</a:t>
            </a:r>
          </a:p>
          <a:p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183113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convenient way to loop over each element of an array without indexes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5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block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1957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&lt;head&gt;&lt;title&gt;CSE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154: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Embedded PHP&lt;/title&gt;&lt;/head&gt; 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($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99;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1;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&lt;p&gt;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bottles of beer on the wall,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bottles of beer.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Take one down, pass it around,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bottles of beer on the wall. 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21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Common errors: unclosed braces, missing = </a:t>
            </a:r>
            <a:r>
              <a:rPr lang="en-US" sz="4000" dirty="0" smtClean="0"/>
              <a:t>sign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18762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&lt;p&gt;Watch how high I can count: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10;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380637"/>
            <a:ext cx="10058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&lt;/body&gt; and &lt;/html&gt; above are inside the for loop, which is never </a:t>
            </a:r>
            <a:r>
              <a:rPr lang="en-US" sz="2200" dirty="0" smtClean="0"/>
              <a:t>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you forget to close your braces, you'll see an error about 'unexpected $</a:t>
            </a:r>
            <a:r>
              <a:rPr lang="en-US" sz="2200" dirty="0" smtClean="0"/>
              <a:t>end‘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you forget = in &lt;?=, the expression does not produce any output</a:t>
            </a:r>
          </a:p>
        </p:txBody>
      </p:sp>
    </p:spTree>
    <p:extLst>
      <p:ext uri="{BB962C8B-B14F-4D97-AF65-F5344CB8AC3E}">
        <p14:creationId xmlns:p14="http://schemas.microsoft.com/office/powerpoint/2010/main" xmlns="" val="1274294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expression </a:t>
            </a:r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2302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body&gt;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3;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&gt;This is a level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heading.&lt;/h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&lt;?= 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68757"/>
            <a:ext cx="10058400" cy="144655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/>
              <a:t>This is a level 1 heading.</a:t>
            </a:r>
          </a:p>
          <a:p>
            <a:r>
              <a:rPr lang="en-US" sz="2800" dirty="0" smtClean="0"/>
              <a:t>This is a level 2 heading.</a:t>
            </a:r>
          </a:p>
          <a:p>
            <a:r>
              <a:rPr lang="en-US" sz="2400" dirty="0" smtClean="0"/>
              <a:t>This is a level 3 heading.      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40882"/>
            <a:ext cx="8190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expression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blocks can even go inside HTML tags and attributes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61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if/else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7839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(condition) {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4643709"/>
            <a:ext cx="10058400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can also say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 of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 if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76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92994"/>
            <a:ext cx="10058400" cy="1245336"/>
          </a:xfrm>
          <a:solidFill>
            <a:srgbClr val="E7DFE9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(initialization; condition; update)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statements;</a:t>
            </a:r>
          </a:p>
          <a:p>
            <a:pPr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60030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squared is " .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 $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. ".\n";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41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 (same as Java)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2667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(condition)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215813"/>
            <a:ext cx="10058400" cy="1015663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while (condition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4868779"/>
            <a:ext cx="10058400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break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continue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keywords also behave as in Java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1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8501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favorite_food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"Ethiopian";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favorite_food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[2];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779787"/>
            <a:ext cx="10058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zero-based indexing using bracket </a:t>
            </a:r>
            <a:r>
              <a:rPr lang="en-US" sz="2200" dirty="0" smtClean="0"/>
              <a:t>notation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string concatenation operator is . (period), not +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5 + "2 turtle doves" produces 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5 . "2 turtle doves" produces "52 turtle </a:t>
            </a:r>
            <a:r>
              <a:rPr lang="en-US" sz="2200" dirty="0" smtClean="0"/>
              <a:t>doves“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can be specified with "" or </a:t>
            </a:r>
            <a:r>
              <a:rPr lang="en-US" sz="2200" dirty="0" smtClean="0"/>
              <a:t>' '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29206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5978"/>
            <a:ext cx="10058400" cy="2139857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index  0123456789012345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“Austin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Weale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$length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($name);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“Linda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Guo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&gt; 0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$index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“s");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$first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“Weal"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strtoupper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($name);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“AUSTIN WEALE“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3577102"/>
              </p:ext>
            </p:extLst>
          </p:nvPr>
        </p:nvGraphicFramePr>
        <p:xfrm>
          <a:off x="3071192" y="4024392"/>
          <a:ext cx="5575852" cy="2275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87926"/>
                <a:gridCol w="278792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Java Equivalent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strlen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length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3"/>
                        </a:rPr>
                        <a:t>strpos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indexOf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4"/>
                        </a:rPr>
                        <a:t>substr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substring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strtolower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6"/>
                        </a:rPr>
                        <a:t>strtoupper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toLowerCase, toUpperCase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7"/>
                        </a:rPr>
                        <a:t>trim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trim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8"/>
                        </a:rPr>
                        <a:t>explode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9"/>
                        </a:rPr>
                        <a:t>implode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split, join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68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Interpreted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6492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$age = 16;</a:t>
            </a:r>
          </a:p>
          <a:p>
            <a:pPr>
              <a:spcBef>
                <a:spcPts val="0"/>
              </a:spcBef>
            </a:pP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"You are " . $age . " years old.\n";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"You are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$age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years old.\n";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You are 16 years old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010600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strings inside " " are interpreted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variables that appear inside them will have their values inserted into the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strings inside ' </a:t>
            </a:r>
            <a:r>
              <a:rPr lang="en-US" sz="2200" dirty="0" smtClean="0"/>
              <a:t> ' </a:t>
            </a:r>
            <a:r>
              <a:rPr lang="en-US" sz="2200" dirty="0"/>
              <a:t>are not interpreted: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9774" y="4226970"/>
            <a:ext cx="9485906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'You are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$age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years old.\n';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You are $age years old.\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704676"/>
            <a:ext cx="70759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necessary to avoid ambiguity, can enclose variable in {}:</a:t>
            </a:r>
          </a:p>
        </p:txBody>
      </p:sp>
      <p:sp>
        <p:nvSpPr>
          <p:cNvPr id="9" name="Rectangle 8"/>
          <p:cNvSpPr/>
          <p:nvPr/>
        </p:nvSpPr>
        <p:spPr>
          <a:xfrm>
            <a:off x="1669774" y="5131730"/>
            <a:ext cx="9485906" cy="646331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"Today is your </a:t>
            </a:r>
            <a:r>
              <a:rPr lang="en-US" b="1" strike="sngStrike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b="1" strike="sngStrike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birthday.\n";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ageth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found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"Today is your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{$age}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birthday.\n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1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951014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array();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array(value0, value1, ...,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$name[index]          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element value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$name[index] = value;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element value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$name[] = value;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796748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 = array();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empty array (length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$a[0] = 23;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stores 23 at index 0 (length 1)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$a2 = array("some", "strings", "in", "an", "array");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$a2[] = "Ooh!";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string to end (at index 5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332200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 append, use bracket notation without specifying an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 type is not specified; can mix types</a:t>
            </a:r>
          </a:p>
        </p:txBody>
      </p:sp>
    </p:spTree>
    <p:extLst>
      <p:ext uri="{BB962C8B-B14F-4D97-AF65-F5344CB8AC3E}">
        <p14:creationId xmlns:p14="http://schemas.microsoft.com/office/powerpoint/2010/main" xmlns="" val="1531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</a:t>
            </a:r>
            <a:r>
              <a:rPr lang="en-US" dirty="0" smtClean="0"/>
              <a:t>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2540585"/>
              </p:ext>
            </p:extLst>
          </p:nvPr>
        </p:nvGraphicFramePr>
        <p:xfrm>
          <a:off x="1096963" y="2031919"/>
          <a:ext cx="10058400" cy="4043680"/>
        </p:xfrm>
        <a:graphic>
          <a:graphicData uri="http://schemas.openxmlformats.org/drawingml/2006/table">
            <a:tbl>
              <a:tblPr/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function name(s)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count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number of elements in the array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print_r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print array's contents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array_pop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array_push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array_shift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array_unshift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using array as a stack/queue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 dirty="0" err="1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in_array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u="none" strike="noStrike" dirty="0" err="1">
                          <a:solidFill>
                            <a:srgbClr val="335177"/>
                          </a:solidFill>
                          <a:effectLst/>
                          <a:hlinkClick r:id="rId9"/>
                        </a:rPr>
                        <a:t>array_search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u="none" strike="noStrike" dirty="0" err="1">
                          <a:solidFill>
                            <a:srgbClr val="335177"/>
                          </a:solidFill>
                          <a:effectLst/>
                          <a:hlinkClick r:id="rId10"/>
                        </a:rPr>
                        <a:t>array_reverse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11"/>
                        </a:rPr>
                        <a:t>sort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dirty="0" err="1">
                          <a:solidFill>
                            <a:srgbClr val="335177"/>
                          </a:solidFill>
                          <a:effectLst/>
                          <a:hlinkClick r:id="rId12"/>
                        </a:rPr>
                        <a:t>rsort</a:t>
                      </a:r>
                      <a:r>
                        <a:rPr lang="en-US" sz="2200" dirty="0">
                          <a:effectLst/>
                        </a:rPr>
                        <a:t>, </a:t>
                      </a:r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13"/>
                        </a:rPr>
                        <a:t>shuffle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searching and reordering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4"/>
                        </a:rPr>
                        <a:t>array_fill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5"/>
                        </a:rPr>
                        <a:t>array_merge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6"/>
                        </a:rPr>
                        <a:t>array_intersect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7"/>
                        </a:rPr>
                        <a:t>array_diff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18"/>
                        </a:rPr>
                        <a:t>array_slice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19"/>
                        </a:rPr>
                        <a:t>range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creating, filling, filtering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0"/>
                        </a:rPr>
                        <a:t>array_sum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1"/>
                        </a:rPr>
                        <a:t>array_product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2"/>
                        </a:rPr>
                        <a:t>array_unique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2"/>
                        </a:rPr>
                        <a:t>array_filter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 u="none" strike="noStrike">
                          <a:solidFill>
                            <a:srgbClr val="335177"/>
                          </a:solidFill>
                          <a:effectLst/>
                          <a:hlinkClick r:id="rId23"/>
                        </a:rPr>
                        <a:t>array_reduce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processing elements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69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1598</TotalTime>
  <Words>1146</Words>
  <Application>Microsoft Office PowerPoint</Application>
  <PresentationFormat>Custom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Embedded PHP</vt:lpstr>
      <vt:lpstr>if/else statement</vt:lpstr>
      <vt:lpstr>for loop</vt:lpstr>
      <vt:lpstr>while loop (same as Java)</vt:lpstr>
      <vt:lpstr>String type</vt:lpstr>
      <vt:lpstr>String functions</vt:lpstr>
      <vt:lpstr>Interpreted strings</vt:lpstr>
      <vt:lpstr>Arrays</vt:lpstr>
      <vt:lpstr>Array functions</vt:lpstr>
      <vt:lpstr>Array function example</vt:lpstr>
      <vt:lpstr>The foreach loop</vt:lpstr>
      <vt:lpstr>Expression block example</vt:lpstr>
      <vt:lpstr>Common errors: unclosed braces, missing = sign</vt:lpstr>
      <vt:lpstr>Complex expression blocks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SUNIL</cp:lastModifiedBy>
  <cp:revision>22</cp:revision>
  <dcterms:created xsi:type="dcterms:W3CDTF">2014-10-04T19:01:41Z</dcterms:created>
  <dcterms:modified xsi:type="dcterms:W3CDTF">2022-05-02T10:28:14Z</dcterms:modified>
</cp:coreProperties>
</file>