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9ABA3-12BD-4ADE-9CD0-AF8A1B9D3DB0}"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208010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9ABA3-12BD-4ADE-9CD0-AF8A1B9D3DB0}"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28148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9ABA3-12BD-4ADE-9CD0-AF8A1B9D3DB0}"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213119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9ABA3-12BD-4ADE-9CD0-AF8A1B9D3DB0}"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4189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9ABA3-12BD-4ADE-9CD0-AF8A1B9D3DB0}"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195960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9ABA3-12BD-4ADE-9CD0-AF8A1B9D3DB0}"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95858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9ABA3-12BD-4ADE-9CD0-AF8A1B9D3DB0}"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294029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9ABA3-12BD-4ADE-9CD0-AF8A1B9D3DB0}" type="datetimeFigureOut">
              <a:rPr lang="en-US" smtClean="0"/>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274321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9ABA3-12BD-4ADE-9CD0-AF8A1B9D3DB0}" type="datetimeFigureOut">
              <a:rPr lang="en-US" smtClean="0"/>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156804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9ABA3-12BD-4ADE-9CD0-AF8A1B9D3DB0}"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333775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9ABA3-12BD-4ADE-9CD0-AF8A1B9D3DB0}"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555C-A28A-419D-B823-64E6FAE18020}" type="slidenum">
              <a:rPr lang="en-US" smtClean="0"/>
              <a:t>‹#›</a:t>
            </a:fld>
            <a:endParaRPr lang="en-US"/>
          </a:p>
        </p:txBody>
      </p:sp>
    </p:spTree>
    <p:extLst>
      <p:ext uri="{BB962C8B-B14F-4D97-AF65-F5344CB8AC3E}">
        <p14:creationId xmlns:p14="http://schemas.microsoft.com/office/powerpoint/2010/main" val="1702653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9ABA3-12BD-4ADE-9CD0-AF8A1B9D3DB0}" type="datetimeFigureOut">
              <a:rPr lang="en-US" smtClean="0"/>
              <a:t>5/18/2022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E555C-A28A-419D-B823-64E6FAE18020}" type="slidenum">
              <a:rPr lang="en-US" smtClean="0"/>
              <a:t>‹#›</a:t>
            </a:fld>
            <a:endParaRPr lang="en-US"/>
          </a:p>
        </p:txBody>
      </p:sp>
    </p:spTree>
    <p:extLst>
      <p:ext uri="{BB962C8B-B14F-4D97-AF65-F5344CB8AC3E}">
        <p14:creationId xmlns:p14="http://schemas.microsoft.com/office/powerpoint/2010/main" val="3795157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938" y="-669702"/>
            <a:ext cx="9144000" cy="1712890"/>
          </a:xfrm>
        </p:spPr>
        <p:txBody>
          <a:bodyPr>
            <a:normAutofit fontScale="90000"/>
          </a:bodyPr>
          <a:lstStyle/>
          <a:p>
            <a:r>
              <a:rPr lang="en-US" dirty="0" smtClean="0">
                <a:latin typeface="Times New Roman" panose="02020603050405020304" pitchFamily="18" charset="0"/>
                <a:cs typeface="Times New Roman" panose="02020603050405020304" pitchFamily="18" charset="0"/>
              </a:rPr>
              <a:t>ANTIFUNGAL </a:t>
            </a:r>
            <a:r>
              <a:rPr lang="en-US" dirty="0">
                <a:latin typeface="Times New Roman" panose="02020603050405020304" pitchFamily="18" charset="0"/>
                <a:cs typeface="Times New Roman" panose="02020603050405020304" pitchFamily="18" charset="0"/>
              </a:rPr>
              <a:t>ANTIBIOTICS</a:t>
            </a:r>
          </a:p>
        </p:txBody>
      </p:sp>
      <p:sp>
        <p:nvSpPr>
          <p:cNvPr id="3" name="Subtitle 2"/>
          <p:cNvSpPr>
            <a:spLocks noGrp="1"/>
          </p:cNvSpPr>
          <p:nvPr>
            <p:ph type="subTitle" idx="1"/>
          </p:nvPr>
        </p:nvSpPr>
        <p:spPr>
          <a:xfrm>
            <a:off x="1524000" y="1043188"/>
            <a:ext cx="9144000" cy="5814812"/>
          </a:xfrm>
        </p:spPr>
        <p:txBody>
          <a:bodyPr>
            <a:normAutofit lnSpcReduction="10000"/>
          </a:bodyPr>
          <a:lstStyle/>
          <a:p>
            <a:endParaRPr lang="en-US" dirty="0" smtClean="0"/>
          </a:p>
          <a:p>
            <a:r>
              <a:rPr lang="en-US" dirty="0">
                <a:latin typeface="Times New Roman" panose="02020603050405020304" pitchFamily="18" charset="0"/>
                <a:cs typeface="Times New Roman" panose="02020603050405020304" pitchFamily="18" charset="0"/>
              </a:rPr>
              <a:t>An antifungal medication, also known as an anti-mycotic medication, is a pharmaceutical</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fungi-cide or fungi-static. </a:t>
            </a:r>
            <a:r>
              <a:rPr lang="en-US" dirty="0">
                <a:latin typeface="Times New Roman" panose="02020603050405020304" pitchFamily="18" charset="0"/>
                <a:cs typeface="Times New Roman" panose="02020603050405020304" pitchFamily="18" charset="0"/>
              </a:rPr>
              <a:t>They are used to treat in the treatment and prevention of mycosis such as athlete's foot, ringworm, candidiasis (thrush), serious systemic infections such as cryptococcal meningitis, and others. </a:t>
            </a:r>
          </a:p>
          <a:p>
            <a:endParaRPr lang="en-US" dirty="0"/>
          </a:p>
          <a:p>
            <a:r>
              <a:rPr lang="en-US" dirty="0" smtClean="0"/>
              <a:t>                   </a:t>
            </a:r>
          </a:p>
          <a:p>
            <a:endParaRPr lang="en-US"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                       Official </a:t>
            </a:r>
            <a:r>
              <a:rPr lang="en-US" b="1" dirty="0">
                <a:latin typeface="Times New Roman" panose="02020603050405020304" pitchFamily="18" charset="0"/>
                <a:cs typeface="Times New Roman" panose="02020603050405020304" pitchFamily="18" charset="0"/>
              </a:rPr>
              <a:t>drugs:</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Amphotericin -B</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 </a:t>
            </a:r>
            <a:r>
              <a:rPr lang="en-US" dirty="0">
                <a:latin typeface="Times New Roman" panose="02020603050405020304" pitchFamily="18" charset="0"/>
                <a:cs typeface="Times New Roman" panose="02020603050405020304" pitchFamily="18" charset="0"/>
              </a:rPr>
              <a:t>Nystatin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 Natamycin</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Griseofulvin</a:t>
            </a:r>
          </a:p>
          <a:p>
            <a:endParaRPr lang="en-US" dirty="0"/>
          </a:p>
        </p:txBody>
      </p:sp>
    </p:spTree>
    <p:extLst>
      <p:ext uri="{BB962C8B-B14F-4D97-AF65-F5344CB8AC3E}">
        <p14:creationId xmlns:p14="http://schemas.microsoft.com/office/powerpoint/2010/main" val="234289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Times New Roman" panose="02020603050405020304" pitchFamily="18" charset="0"/>
                <a:cs typeface="Times New Roman" panose="02020603050405020304" pitchFamily="18" charset="0"/>
              </a:rPr>
              <a:t>AMPHOTERICIN </a:t>
            </a:r>
            <a:r>
              <a:rPr lang="en-US" dirty="0">
                <a:latin typeface="Times New Roman" panose="02020603050405020304" pitchFamily="18" charset="0"/>
                <a:cs typeface="Times New Roman" panose="02020603050405020304" pitchFamily="18" charset="0"/>
              </a:rPr>
              <a:t>–B &amp; </a:t>
            </a:r>
            <a:r>
              <a:rPr lang="en-US" dirty="0" smtClean="0">
                <a:latin typeface="Times New Roman" panose="02020603050405020304" pitchFamily="18" charset="0"/>
                <a:cs typeface="Times New Roman" panose="02020603050405020304" pitchFamily="18" charset="0"/>
              </a:rPr>
              <a:t>NYSTATIN</a:t>
            </a:r>
            <a:r>
              <a:rPr lang="en-US" dirty="0"/>
              <a:t/>
            </a:r>
            <a:br>
              <a:rPr lang="en-US" dirty="0"/>
            </a:br>
            <a:endParaRPr lang="en-US" dirty="0"/>
          </a:p>
        </p:txBody>
      </p:sp>
      <p:sp>
        <p:nvSpPr>
          <p:cNvPr id="3" name="Content Placeholder 2"/>
          <p:cNvSpPr>
            <a:spLocks noGrp="1"/>
          </p:cNvSpPr>
          <p:nvPr>
            <p:ph idx="1"/>
          </p:nvPr>
        </p:nvSpPr>
        <p:spPr>
          <a:xfrm>
            <a:off x="1841679" y="1068946"/>
            <a:ext cx="7984902" cy="5789054"/>
          </a:xfrm>
        </p:spPr>
        <p:txBody>
          <a:bodyPr/>
          <a:lstStyle/>
          <a:p>
            <a:endParaRPr lang="en-US" dirty="0"/>
          </a:p>
          <a:p>
            <a:endParaRPr lang="en-US" dirty="0"/>
          </a:p>
        </p:txBody>
      </p:sp>
      <p:pic>
        <p:nvPicPr>
          <p:cNvPr id="4" name="Picture 3" descr="C:\Users\mypc\Downloads\nystatin-amphotericin-b.jpg"/>
          <p:cNvPicPr/>
          <p:nvPr/>
        </p:nvPicPr>
        <p:blipFill>
          <a:blip r:embed="rId2">
            <a:extLst>
              <a:ext uri="{28A0092B-C50C-407E-A947-70E740481C1C}">
                <a14:useLocalDpi xmlns:a14="http://schemas.microsoft.com/office/drawing/2010/main" val="0"/>
              </a:ext>
            </a:extLst>
          </a:blip>
          <a:srcRect/>
          <a:stretch>
            <a:fillRect/>
          </a:stretch>
        </p:blipFill>
        <p:spPr bwMode="auto">
          <a:xfrm>
            <a:off x="3714750" y="1506828"/>
            <a:ext cx="4762500" cy="4893972"/>
          </a:xfrm>
          <a:prstGeom prst="rect">
            <a:avLst/>
          </a:prstGeom>
          <a:noFill/>
          <a:ln>
            <a:noFill/>
          </a:ln>
        </p:spPr>
      </p:pic>
    </p:spTree>
    <p:extLst>
      <p:ext uri="{BB962C8B-B14F-4D97-AF65-F5344CB8AC3E}">
        <p14:creationId xmlns:p14="http://schemas.microsoft.com/office/powerpoint/2010/main" val="72056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3912"/>
          </a:xfrm>
        </p:spPr>
        <p:txBody>
          <a:bodyPr/>
          <a:lstStyle/>
          <a:p>
            <a:r>
              <a:rPr lang="en-US" dirty="0" smtClean="0"/>
              <a:t>                               </a:t>
            </a:r>
            <a:r>
              <a:rPr lang="en-US" dirty="0" smtClean="0">
                <a:latin typeface="Times New Roman" panose="02020603050405020304" pitchFamily="18" charset="0"/>
                <a:cs typeface="Times New Roman" panose="02020603050405020304" pitchFamily="18" charset="0"/>
              </a:rPr>
              <a:t>comparison</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2104611"/>
              </p:ext>
            </p:extLst>
          </p:nvPr>
        </p:nvGraphicFramePr>
        <p:xfrm>
          <a:off x="2093843" y="1152940"/>
          <a:ext cx="8958471" cy="5705060"/>
        </p:xfrm>
        <a:graphic>
          <a:graphicData uri="http://schemas.openxmlformats.org/drawingml/2006/table">
            <a:tbl>
              <a:tblPr firstRow="1" firstCol="1" bandRow="1">
                <a:tableStyleId>{5C22544A-7EE6-4342-B048-85BDC9FD1C3A}</a:tableStyleId>
              </a:tblPr>
              <a:tblGrid>
                <a:gridCol w="1374910"/>
                <a:gridCol w="3621713"/>
                <a:gridCol w="3961848"/>
              </a:tblGrid>
              <a:tr h="1321152">
                <a:tc>
                  <a:txBody>
                    <a:bodyPr/>
                    <a:lstStyle/>
                    <a:p>
                      <a:pPr marL="0" marR="0">
                        <a:lnSpc>
                          <a:spcPct val="107000"/>
                        </a:lnSpc>
                        <a:spcBef>
                          <a:spcPts val="0"/>
                        </a:spcBef>
                        <a:spcAft>
                          <a:spcPts val="0"/>
                        </a:spcAft>
                      </a:pPr>
                      <a:endParaRPr lang="en-US" sz="2000" dirty="0" smtClean="0">
                        <a:effectLst/>
                      </a:endParaRPr>
                    </a:p>
                    <a:p>
                      <a:pPr marL="0" marR="0">
                        <a:lnSpc>
                          <a:spcPct val="107000"/>
                        </a:lnSpc>
                        <a:spcBef>
                          <a:spcPts val="0"/>
                        </a:spcBef>
                        <a:spcAft>
                          <a:spcPts val="0"/>
                        </a:spcAft>
                      </a:pPr>
                      <a:endParaRPr lang="en-US" sz="2000" dirty="0">
                        <a:effectLst/>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Amphotericin –B</a:t>
                      </a:r>
                    </a:p>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(Fungizone)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Nystatin A1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29554">
                <a:tc>
                  <a:txBody>
                    <a:bodyPr/>
                    <a:lstStyle/>
                    <a:p>
                      <a:pPr marL="0" marR="0">
                        <a:lnSpc>
                          <a:spcPct val="107000"/>
                        </a:lnSpc>
                        <a:spcBef>
                          <a:spcPts val="0"/>
                        </a:spcBef>
                        <a:spcAft>
                          <a:spcPts val="0"/>
                        </a:spcAft>
                      </a:pPr>
                      <a:r>
                        <a:rPr lang="en-US" sz="1400" dirty="0">
                          <a:effectLst/>
                        </a:rPr>
                        <a:t>Source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Streptomyces nodosus [1965]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Streptomyces noursei  [1950]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363969">
                <a:tc>
                  <a:txBody>
                    <a:bodyPr/>
                    <a:lstStyle/>
                    <a:p>
                      <a:pPr marL="0" marR="0">
                        <a:lnSpc>
                          <a:spcPct val="107000"/>
                        </a:lnSpc>
                        <a:spcBef>
                          <a:spcPts val="0"/>
                        </a:spcBef>
                        <a:spcAft>
                          <a:spcPts val="0"/>
                        </a:spcAft>
                      </a:pPr>
                      <a:r>
                        <a:rPr lang="en-US" sz="1400">
                          <a:effectLst/>
                        </a:rPr>
                        <a:t>Chemical class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Polyene macrolide antibiotics</a:t>
                      </a:r>
                    </a:p>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B: C27-28; C=C bond present</a:t>
                      </a:r>
                    </a:p>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(Total 7 double </a:t>
                      </a:r>
                      <a:r>
                        <a:rPr lang="en-US" sz="1400" dirty="0" smtClean="0">
                          <a:effectLst/>
                          <a:latin typeface="Times New Roman" panose="02020603050405020304" pitchFamily="18" charset="0"/>
                          <a:cs typeface="Times New Roman" panose="02020603050405020304" pitchFamily="18" charset="0"/>
                        </a:rPr>
                        <a:t>bonds</a:t>
                      </a:r>
                      <a:r>
                        <a:rPr lang="en-US" sz="1400" dirty="0">
                          <a:effectLst/>
                          <a:latin typeface="Times New Roman" panose="02020603050405020304" pitchFamily="18" charset="0"/>
                          <a:cs typeface="Times New Roman" panose="02020603050405020304" pitchFamily="18" charset="0"/>
                        </a:rPr>
                        <a:t>; 10-OH Groups </a:t>
                      </a:r>
                      <a:r>
                        <a:rPr lang="en-US" sz="1400" dirty="0" smtClean="0">
                          <a:effectLst/>
                          <a:latin typeface="Times New Roman" panose="02020603050405020304" pitchFamily="18" charset="0"/>
                          <a:cs typeface="Times New Roman" panose="02020603050405020304" pitchFamily="18" charset="0"/>
                        </a:rPr>
                        <a:t>present</a:t>
                      </a:r>
                    </a:p>
                    <a:p>
                      <a:pPr marL="0" marR="0">
                        <a:lnSpc>
                          <a:spcPct val="107000"/>
                        </a:lnSpc>
                        <a:spcBef>
                          <a:spcPts val="0"/>
                        </a:spcBef>
                        <a:spcAft>
                          <a:spcPts val="0"/>
                        </a:spcAft>
                      </a:pP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MF: </a:t>
                      </a:r>
                      <a:r>
                        <a:rPr lang="en-US" sz="1400" b="1" dirty="0" smtClean="0">
                          <a:effectLst/>
                          <a:latin typeface="Times New Roman" panose="02020603050405020304" pitchFamily="18" charset="0"/>
                          <a:ea typeface="Calibri" panose="020F0502020204030204" pitchFamily="34" charset="0"/>
                          <a:cs typeface="Times New Roman" panose="02020603050405020304" pitchFamily="18" charset="0"/>
                        </a:rPr>
                        <a:t>C47 H73 N O17</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Polyene macrolide antibiotics [6 C=C Bonds, 10 OH groups present</a:t>
                      </a:r>
                      <a:r>
                        <a:rPr lang="en-US" sz="1400" dirty="0" smtClean="0">
                          <a:effectLst/>
                          <a:latin typeface="Times New Roman" panose="02020603050405020304" pitchFamily="18" charset="0"/>
                          <a:cs typeface="Times New Roman" panose="02020603050405020304" pitchFamily="18" charset="0"/>
                        </a:rPr>
                        <a:t>], =Tetraene+dienes system</a:t>
                      </a:r>
                    </a:p>
                    <a:p>
                      <a:pPr marL="0" marR="0">
                        <a:lnSpc>
                          <a:spcPct val="107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amino sugar= Mycosamine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77274">
                <a:tc>
                  <a:txBody>
                    <a:bodyPr/>
                    <a:lstStyle/>
                    <a:p>
                      <a:pPr marL="0" marR="0">
                        <a:lnSpc>
                          <a:spcPct val="107000"/>
                        </a:lnSpc>
                        <a:spcBef>
                          <a:spcPts val="0"/>
                        </a:spcBef>
                        <a:spcAft>
                          <a:spcPts val="0"/>
                        </a:spcAft>
                      </a:pPr>
                      <a:r>
                        <a:rPr lang="en-US" sz="1400">
                          <a:effectLst/>
                        </a:rPr>
                        <a:t>MOA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Times New Roman" panose="02020603050405020304" pitchFamily="18" charset="0"/>
                          <a:cs typeface="Times New Roman" panose="02020603050405020304" pitchFamily="18" charset="0"/>
                        </a:rPr>
                        <a:t>Binds with ergosterol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Binds with ergosterol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29554">
                <a:tc>
                  <a:txBody>
                    <a:bodyPr/>
                    <a:lstStyle/>
                    <a:p>
                      <a:pPr marL="0" marR="0">
                        <a:lnSpc>
                          <a:spcPct val="107000"/>
                        </a:lnSpc>
                        <a:spcBef>
                          <a:spcPts val="0"/>
                        </a:spcBef>
                        <a:spcAft>
                          <a:spcPts val="0"/>
                        </a:spcAft>
                      </a:pPr>
                      <a:r>
                        <a:rPr lang="en-US"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Amphoteric in nature/Narrow spectrum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74359">
                <a:tc>
                  <a:txBody>
                    <a:bodyPr/>
                    <a:lstStyle/>
                    <a:p>
                      <a:pPr marL="0" marR="0">
                        <a:lnSpc>
                          <a:spcPct val="107000"/>
                        </a:lnSpc>
                        <a:spcBef>
                          <a:spcPts val="0"/>
                        </a:spcBef>
                        <a:spcAft>
                          <a:spcPts val="0"/>
                        </a:spcAft>
                      </a:pPr>
                      <a:r>
                        <a:rPr lang="en-US" sz="1400">
                          <a:effectLst/>
                        </a:rPr>
                        <a:t>preparation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Injection </a:t>
                      </a:r>
                      <a:r>
                        <a:rPr lang="en-US" sz="1400" dirty="0" smtClean="0">
                          <a:effectLst/>
                          <a:latin typeface="Times New Roman" panose="02020603050405020304" pitchFamily="18" charset="0"/>
                          <a:cs typeface="Times New Roman" panose="02020603050405020304" pitchFamily="18" charset="0"/>
                        </a:rPr>
                        <a:t>( slow iv)</a:t>
                      </a:r>
                    </a:p>
                    <a:p>
                      <a:pPr marL="0" marR="0">
                        <a:lnSpc>
                          <a:spcPct val="107000"/>
                        </a:lnSpc>
                        <a:spcBef>
                          <a:spcPts val="0"/>
                        </a:spcBef>
                        <a:spcAft>
                          <a:spcPts val="0"/>
                        </a:spcAft>
                      </a:pP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250mg every 6 hrs.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 topical-ointment, pessaries (vaginal tablets)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409198">
                <a:tc>
                  <a:txBody>
                    <a:bodyPr/>
                    <a:lstStyle/>
                    <a:p>
                      <a:pPr marL="0" marR="0">
                        <a:lnSpc>
                          <a:spcPct val="107000"/>
                        </a:lnSpc>
                        <a:spcBef>
                          <a:spcPts val="0"/>
                        </a:spcBef>
                        <a:spcAft>
                          <a:spcPts val="0"/>
                        </a:spcAft>
                      </a:pPr>
                      <a:r>
                        <a:rPr lang="en-US" sz="1400">
                          <a:effectLst/>
                        </a:rPr>
                        <a:t>Uses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Mucormycosis, Aspergillosis, Blasto-mycosis, Candidiasis, </a:t>
                      </a:r>
                    </a:p>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 and cryptococcosis, visceral leismaniasis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Vaginal yeast, candidiasis, diaper rash, used in AIDS patient with low CD4 cell count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025" name="Picture 3" descr="griseofu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7375" y="9277350"/>
            <a:ext cx="2962275" cy="1543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3127375" y="223468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3127375" y="8123188"/>
            <a:ext cx="673133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Chemistry:</a:t>
            </a:r>
            <a:r>
              <a:rPr kumimoji="0" lang="en-US" sz="1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Macrolide</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Polyenes antibiotics with 5 double bonds, and 5-OH groups present </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Uses</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-Conjunctivitis, fungal infection in eye lids, cornea [cream, eye drops, lozenge,       </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-Yeast infection and oral thrash</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(Orally little/poor absorption)</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-Preservative in food industry</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Preparation</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5% ophthalmic suspension, eye drops</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 Griseofulvin IP</a:t>
            </a:r>
            <a:endParaRPr kumimoji="0" 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3127375" y="10820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67000" algn="l"/>
              </a:tabLst>
              <a:defRPr>
                <a:solidFill>
                  <a:schemeClr val="tx1"/>
                </a:solidFill>
                <a:latin typeface="Arial" panose="020B0604020202020204" pitchFamily="34" charset="0"/>
              </a:defRPr>
            </a:lvl1pPr>
            <a:lvl2pPr eaLnBrk="0" fontAlgn="base" hangingPunct="0">
              <a:spcBef>
                <a:spcPct val="0"/>
              </a:spcBef>
              <a:spcAft>
                <a:spcPct val="0"/>
              </a:spcAft>
              <a:tabLst>
                <a:tab pos="2667000" algn="l"/>
              </a:tabLst>
              <a:defRPr>
                <a:solidFill>
                  <a:schemeClr val="tx1"/>
                </a:solidFill>
                <a:latin typeface="Arial" panose="020B0604020202020204" pitchFamily="34" charset="0"/>
              </a:defRPr>
            </a:lvl2pPr>
            <a:lvl3pPr eaLnBrk="0" fontAlgn="base" hangingPunct="0">
              <a:spcBef>
                <a:spcPct val="0"/>
              </a:spcBef>
              <a:spcAft>
                <a:spcPct val="0"/>
              </a:spcAft>
              <a:tabLst>
                <a:tab pos="2667000" algn="l"/>
              </a:tabLst>
              <a:defRPr>
                <a:solidFill>
                  <a:schemeClr val="tx1"/>
                </a:solidFill>
                <a:latin typeface="Arial" panose="020B0604020202020204" pitchFamily="34" charset="0"/>
              </a:defRPr>
            </a:lvl3pPr>
            <a:lvl4pPr eaLnBrk="0" fontAlgn="base" hangingPunct="0">
              <a:spcBef>
                <a:spcPct val="0"/>
              </a:spcBef>
              <a:spcAft>
                <a:spcPct val="0"/>
              </a:spcAft>
              <a:tabLst>
                <a:tab pos="2667000" algn="l"/>
              </a:tabLst>
              <a:defRPr>
                <a:solidFill>
                  <a:schemeClr val="tx1"/>
                </a:solidFill>
                <a:latin typeface="Arial" panose="020B0604020202020204" pitchFamily="34" charset="0"/>
              </a:defRPr>
            </a:lvl4pPr>
            <a:lvl5pPr eaLnBrk="0" fontAlgn="base" hangingPunct="0">
              <a:spcBef>
                <a:spcPct val="0"/>
              </a:spcBef>
              <a:spcAft>
                <a:spcPct val="0"/>
              </a:spcAft>
              <a:tabLst>
                <a:tab pos="2667000" algn="l"/>
              </a:tabLst>
              <a:defRPr>
                <a:solidFill>
                  <a:schemeClr val="tx1"/>
                </a:solidFill>
                <a:latin typeface="Arial" panose="020B0604020202020204" pitchFamily="34" charset="0"/>
              </a:defRPr>
            </a:lvl5pPr>
            <a:lvl6pPr eaLnBrk="0" fontAlgn="base" hangingPunct="0">
              <a:spcBef>
                <a:spcPct val="0"/>
              </a:spcBef>
              <a:spcAft>
                <a:spcPct val="0"/>
              </a:spcAft>
              <a:tabLst>
                <a:tab pos="2667000" algn="l"/>
              </a:tabLst>
              <a:defRPr>
                <a:solidFill>
                  <a:schemeClr val="tx1"/>
                </a:solidFill>
                <a:latin typeface="Arial" panose="020B0604020202020204" pitchFamily="34" charset="0"/>
              </a:defRPr>
            </a:lvl6pPr>
            <a:lvl7pPr eaLnBrk="0" fontAlgn="base" hangingPunct="0">
              <a:spcBef>
                <a:spcPct val="0"/>
              </a:spcBef>
              <a:spcAft>
                <a:spcPct val="0"/>
              </a:spcAft>
              <a:tabLst>
                <a:tab pos="2667000" algn="l"/>
              </a:tabLst>
              <a:defRPr>
                <a:solidFill>
                  <a:schemeClr val="tx1"/>
                </a:solidFill>
                <a:latin typeface="Arial" panose="020B0604020202020204" pitchFamily="34" charset="0"/>
              </a:defRPr>
            </a:lvl7pPr>
            <a:lvl8pPr eaLnBrk="0" fontAlgn="base" hangingPunct="0">
              <a:spcBef>
                <a:spcPct val="0"/>
              </a:spcBef>
              <a:spcAft>
                <a:spcPct val="0"/>
              </a:spcAft>
              <a:tabLst>
                <a:tab pos="2667000" algn="l"/>
              </a:tabLst>
              <a:defRPr>
                <a:solidFill>
                  <a:schemeClr val="tx1"/>
                </a:solidFill>
                <a:latin typeface="Arial" panose="020B0604020202020204" pitchFamily="34" charset="0"/>
              </a:defRPr>
            </a:lvl8pPr>
            <a:lvl9pPr eaLnBrk="0" fontAlgn="base" hangingPunct="0">
              <a:spcBef>
                <a:spcPct val="0"/>
              </a:spcBef>
              <a:spcAft>
                <a:spcPct val="0"/>
              </a:spcAft>
              <a:tabLst>
                <a:tab pos="26670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400" b="1"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Nomenclature:</a:t>
            </a:r>
            <a:r>
              <a:rPr kumimoji="0" lang="en-US" sz="1000" b="1" i="0" u="none" strike="noStrike" cap="none" normalizeH="0" baseline="0" smtClean="0">
                <a:ln>
                  <a:noFill/>
                </a:ln>
                <a:solidFill>
                  <a:srgbClr val="202124"/>
                </a:solidFill>
                <a:effectLst/>
                <a:latin typeface="Arial" panose="020B0604020202020204" pitchFamily="34" charset="0"/>
                <a:ea typeface="Calibri" panose="020F0502020204030204" pitchFamily="34" charset="0"/>
                <a:cs typeface="Arial" panose="020B0604020202020204" pitchFamily="34" charset="0"/>
              </a:rPr>
              <a:t> </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400" b="0" i="0" u="none" strike="noStrike" cap="none" normalizeH="0" baseline="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1" u="none" strike="noStrike" cap="none" normalizeH="0" baseline="0" smtClean="0">
                <a:ln>
                  <a:noFill/>
                </a:ln>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7-chloro- 2', 4, 6-trimethoxy- 6'-methyl- Spiro [1-benzofuran- 2,1'-cyclohex[2]-ene]- 3,4'-dione</a:t>
            </a:r>
            <a:r>
              <a:rPr kumimoji="0" lang="en-US" sz="1400" b="0" i="1"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400" b="1"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MOA</a:t>
            </a:r>
            <a:r>
              <a:rPr kumimoji="0" lang="en-US" sz="1400" b="0"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 Mechanism based on its ability to interfere with cell division (particularly mitosis) in fungal cells. Particularly, griseofulvin disrupts microtubule formation</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400" b="0"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It is naturally synthesized antifungal agent that is produced by</a:t>
            </a:r>
            <a:r>
              <a:rPr kumimoji="0" lang="en-US" sz="1400" b="0" i="0" u="none" strike="noStrike" cap="none" normalizeH="0" baseline="0" smtClean="0">
                <a:ln>
                  <a:noFill/>
                </a:ln>
                <a:solidFill>
                  <a:srgbClr val="333F4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400" b="0" i="1"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Penicillium</a:t>
            </a:r>
            <a:r>
              <a:rPr kumimoji="0" lang="en-US" sz="1400" b="0" i="1" u="none" strike="noStrike" cap="none" normalizeH="0" baseline="0" smtClean="0">
                <a:ln>
                  <a:noFill/>
                </a:ln>
                <a:solidFill>
                  <a:srgbClr val="333F4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400" b="0"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species (particularly</a:t>
            </a:r>
            <a:r>
              <a:rPr kumimoji="0" lang="en-US" sz="1400" b="0" i="0" u="none" strike="noStrike" cap="none" normalizeH="0" baseline="0" smtClean="0">
                <a:ln>
                  <a:noFill/>
                </a:ln>
                <a:solidFill>
                  <a:srgbClr val="333F49"/>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400" b="0" i="1"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P. griseofulvin</a:t>
            </a:r>
            <a:r>
              <a:rPr kumimoji="0" lang="en-US" sz="1400" b="0" i="0" u="none" strike="noStrike" cap="none" normalizeH="0" baseline="0" smtClean="0">
                <a:ln>
                  <a:noFill/>
                </a:ln>
                <a:solidFill>
                  <a:srgbClr val="333F49"/>
                </a:solidFill>
                <a:effectLst/>
                <a:latin typeface="Times New Roman" panose="02020603050405020304" pitchFamily="18" charset="0"/>
                <a:ea typeface="Calibri" panose="020F0502020204030204" pitchFamily="34" charset="0"/>
                <a:cs typeface="Times New Roman" panose="02020603050405020304" pitchFamily="18" charset="0"/>
              </a:rPr>
              <a:t>). Griseofulvin is available both for topical and oral administration, but the drug is mainly used for topical treatment of superficial mycoses. The drug is poorly absorbed by the gastrointestinal tract (GIT), and this limits their usage for oral administration.</a:t>
            </a:r>
            <a:r>
              <a:rPr kumimoji="0" lang="en-US" sz="1400" b="0" i="0" u="none" strike="noStrike" cap="none" normalizeH="0" baseline="0" smtClean="0">
                <a:ln>
                  <a:noFill/>
                </a:ln>
                <a:solidFill>
                  <a:srgbClr val="333F49"/>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4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Preparation</a:t>
            </a:r>
            <a:r>
              <a:rPr kumimoji="0" lang="en-US" sz="2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250mg, 500 mg tablets (orally)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725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520"/>
          </a:xfrm>
        </p:spPr>
        <p:txBody>
          <a:bodyPr/>
          <a:lstStyle/>
          <a:p>
            <a:r>
              <a:rPr lang="en-US" dirty="0" smtClean="0"/>
              <a:t>           </a:t>
            </a: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NATAMYCIN (PIMARICIN)</a:t>
            </a:r>
          </a:p>
        </p:txBody>
      </p:sp>
      <p:pic>
        <p:nvPicPr>
          <p:cNvPr id="4" name="Content Placeholder 3" descr="C:\Users\mypc\Downloads\Natamyci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36528" y="901520"/>
            <a:ext cx="3593071" cy="1867437"/>
          </a:xfrm>
          <a:prstGeom prst="rect">
            <a:avLst/>
          </a:prstGeom>
          <a:noFill/>
          <a:ln>
            <a:noFill/>
          </a:ln>
        </p:spPr>
      </p:pic>
      <p:sp>
        <p:nvSpPr>
          <p:cNvPr id="5" name="Rectangle 4"/>
          <p:cNvSpPr/>
          <p:nvPr/>
        </p:nvSpPr>
        <p:spPr>
          <a:xfrm>
            <a:off x="2060620" y="2906221"/>
            <a:ext cx="8603087" cy="3307957"/>
          </a:xfrm>
          <a:prstGeom prst="rect">
            <a:avLst/>
          </a:prstGeom>
        </p:spPr>
        <p:txBody>
          <a:bodyPr wrap="square">
            <a:spAutoFit/>
          </a:bodyPr>
          <a:lstStyle/>
          <a:p>
            <a:pPr>
              <a:lnSpc>
                <a:spcPct val="107000"/>
              </a:lnSpc>
              <a:spcAft>
                <a:spcPts val="800"/>
              </a:spcAft>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MOA: similar to other polyene antibiotics</a:t>
            </a: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Chemistry:</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Macrolide- Polyenes- antibiotics with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5 Conjugated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double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bonds ,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and 5-OH groups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present.</a:t>
            </a:r>
          </a:p>
          <a:p>
            <a:pPr>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Uses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-Conjunctivitis, fungal infection in eye lids, cornea.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-Yeast infection and oral thrash</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(Orally little/poor absorption)</a:t>
            </a:r>
            <a:r>
              <a:rPr lang="en-US"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-Preservative in food industry</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Preparation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5% ophthalmic suspension, eye drops, cream, and Lozenge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11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37" y="310434"/>
            <a:ext cx="10515600" cy="706998"/>
          </a:xfrm>
        </p:spPr>
        <p:txBody>
          <a:bodyPr>
            <a:normAutofit fontScale="90000"/>
          </a:bodyPr>
          <a:lstStyle/>
          <a:p>
            <a:r>
              <a:rPr lang="en-US" dirty="0" smtClean="0"/>
              <a:t>                         </a:t>
            </a: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Griseofulvin IP</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9411" y="785612"/>
            <a:ext cx="10515600" cy="5731098"/>
          </a:xfrm>
        </p:spPr>
        <p:txBody>
          <a:bodyPr>
            <a:normAutofit fontScale="85000" lnSpcReduction="20000"/>
          </a:bodyPr>
          <a:lstStyle/>
          <a:p>
            <a:pPr marL="0" lvl="0" indent="0" eaLnBrk="0" fontAlgn="base" hangingPunct="0">
              <a:lnSpc>
                <a:spcPct val="100000"/>
              </a:lnSpc>
              <a:spcBef>
                <a:spcPct val="0"/>
              </a:spcBef>
              <a:spcAft>
                <a:spcPct val="0"/>
              </a:spcAft>
              <a:buNone/>
            </a:pPr>
            <a:endParaRPr kumimoji="0" lang="en-US" sz="2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kumimoji="0" lang="en-US" sz="4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3600" b="0" i="0" u="none" strike="noStrike" cap="none" normalizeH="0" baseline="0" dirty="0" smtClean="0">
              <a:ln>
                <a:noFill/>
              </a:ln>
              <a:solidFill>
                <a:schemeClr val="tx1"/>
              </a:solidFill>
              <a:effectLst/>
              <a:latin typeface="Arial" panose="020B0604020202020204" pitchFamily="34" charset="0"/>
            </a:endParaRPr>
          </a:p>
          <a:p>
            <a:pPr marL="0" indent="0">
              <a:buNone/>
            </a:pPr>
            <a:endParaRPr lang="en-US" b="1" dirty="0" smtClean="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Isolated in 1939 </a:t>
            </a:r>
            <a:r>
              <a:rPr lang="en-US" sz="2400" dirty="0" smtClean="0">
                <a:latin typeface="Times New Roman" panose="02020603050405020304" pitchFamily="18" charset="0"/>
                <a:cs typeface="Times New Roman" panose="02020603050405020304" pitchFamily="18" charset="0"/>
              </a:rPr>
              <a:t>through solvent extraction of </a:t>
            </a:r>
            <a:r>
              <a:rPr lang="en-US" sz="2400" i="1" dirty="0" smtClean="0">
                <a:latin typeface="Times New Roman" panose="02020603050405020304" pitchFamily="18" charset="0"/>
                <a:cs typeface="Times New Roman" panose="02020603050405020304" pitchFamily="18" charset="0"/>
              </a:rPr>
              <a:t>Mycelium</a:t>
            </a:r>
          </a:p>
          <a:p>
            <a:r>
              <a:rPr lang="en-US" sz="2400" b="1" dirty="0" smtClean="0">
                <a:latin typeface="Times New Roman" panose="02020603050405020304" pitchFamily="18" charset="0"/>
                <a:cs typeface="Times New Roman" panose="02020603050405020304" pitchFamily="18" charset="0"/>
              </a:rPr>
              <a:t>Nomenclature</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7-chloro- 2', 4, 6-trimethoxy- 6'-methyl- </a:t>
            </a:r>
            <a:r>
              <a:rPr lang="en-US" sz="2400" b="1" i="1" u="sng" dirty="0">
                <a:latin typeface="Times New Roman" panose="02020603050405020304" pitchFamily="18" charset="0"/>
                <a:cs typeface="Times New Roman" panose="02020603050405020304" pitchFamily="18" charset="0"/>
              </a:rPr>
              <a:t>Spiro</a:t>
            </a:r>
            <a:r>
              <a:rPr lang="en-US" sz="2400" b="1" i="1" dirty="0">
                <a:latin typeface="Times New Roman" panose="02020603050405020304" pitchFamily="18" charset="0"/>
                <a:cs typeface="Times New Roman" panose="02020603050405020304" pitchFamily="18" charset="0"/>
              </a:rPr>
              <a:t> [1-benzofuran- 2,1'-cyclohex[2]-ene]- 3,4'-dione</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MOA</a:t>
            </a:r>
            <a:r>
              <a:rPr lang="en-US" sz="2400" dirty="0">
                <a:latin typeface="Times New Roman" panose="02020603050405020304" pitchFamily="18" charset="0"/>
                <a:cs typeface="Times New Roman" panose="02020603050405020304" pitchFamily="18" charset="0"/>
              </a:rPr>
              <a:t>: Mechanism based on </a:t>
            </a:r>
            <a:r>
              <a:rPr lang="en-US" sz="2400" dirty="0" smtClean="0">
                <a:latin typeface="Times New Roman" panose="02020603050405020304" pitchFamily="18" charset="0"/>
                <a:cs typeface="Times New Roman" panose="02020603050405020304" pitchFamily="18" charset="0"/>
              </a:rPr>
              <a:t>it’s </a:t>
            </a:r>
            <a:r>
              <a:rPr lang="en-US" sz="2400" dirty="0">
                <a:latin typeface="Times New Roman" panose="02020603050405020304" pitchFamily="18" charset="0"/>
                <a:cs typeface="Times New Roman" panose="02020603050405020304" pitchFamily="18" charset="0"/>
              </a:rPr>
              <a:t>ability to interfere with cell division (particularly mitosis) in fungal cells. Particularly, griseofulvin disrupts microtubule formation</a:t>
            </a:r>
          </a:p>
          <a:p>
            <a:r>
              <a:rPr lang="en-US" sz="2400" dirty="0">
                <a:latin typeface="Times New Roman" panose="02020603050405020304" pitchFamily="18" charset="0"/>
                <a:cs typeface="Times New Roman" panose="02020603050405020304" pitchFamily="18" charset="0"/>
              </a:rPr>
              <a:t>It is naturally synthesized antifungal agent that is produced by </a:t>
            </a:r>
            <a:r>
              <a:rPr lang="en-US" sz="2400" i="1" dirty="0">
                <a:latin typeface="Times New Roman" panose="02020603050405020304" pitchFamily="18" charset="0"/>
                <a:cs typeface="Times New Roman" panose="02020603050405020304" pitchFamily="18" charset="0"/>
              </a:rPr>
              <a:t>Penicillium </a:t>
            </a:r>
            <a:r>
              <a:rPr lang="en-US" sz="2400" dirty="0">
                <a:latin typeface="Times New Roman" panose="02020603050405020304" pitchFamily="18" charset="0"/>
                <a:cs typeface="Times New Roman" panose="02020603050405020304" pitchFamily="18" charset="0"/>
              </a:rPr>
              <a:t>species (particularly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b="1" i="1" dirty="0" smtClean="0">
                <a:latin typeface="Times New Roman" panose="02020603050405020304" pitchFamily="18" charset="0"/>
                <a:cs typeface="Times New Roman" panose="02020603050405020304" pitchFamily="18" charset="0"/>
              </a:rPr>
              <a:t>   P </a:t>
            </a:r>
            <a:r>
              <a:rPr lang="en-US" sz="2400" b="1" i="1" dirty="0">
                <a:latin typeface="Times New Roman" panose="02020603050405020304" pitchFamily="18" charset="0"/>
                <a:cs typeface="Times New Roman" panose="02020603050405020304" pitchFamily="18" charset="0"/>
              </a:rPr>
              <a:t>griseofulvin</a:t>
            </a:r>
            <a:r>
              <a:rPr lang="en-US" sz="2400" dirty="0">
                <a:latin typeface="Times New Roman" panose="02020603050405020304" pitchFamily="18" charset="0"/>
                <a:cs typeface="Times New Roman" panose="02020603050405020304" pitchFamily="18" charset="0"/>
              </a:rPr>
              <a:t>). Griseofulvin is available both for topical and oral administration, but the drug is </a:t>
            </a:r>
            <a:r>
              <a:rPr lang="en-US" sz="2400" dirty="0" smtClean="0">
                <a:latin typeface="Times New Roman" panose="02020603050405020304" pitchFamily="18" charset="0"/>
                <a:cs typeface="Times New Roman" panose="02020603050405020304" pitchFamily="18" charset="0"/>
              </a:rPr>
              <a:t>   mainly </a:t>
            </a:r>
            <a:r>
              <a:rPr lang="en-US" sz="2400" dirty="0">
                <a:latin typeface="Times New Roman" panose="02020603050405020304" pitchFamily="18" charset="0"/>
                <a:cs typeface="Times New Roman" panose="02020603050405020304" pitchFamily="18" charset="0"/>
              </a:rPr>
              <a:t>used for topical treatment of superficial mycoses. The drug is poorly absorbed by the gastrointestinal tract (GIT), and this limits their usage for oral administration. </a:t>
            </a:r>
          </a:p>
          <a:p>
            <a:r>
              <a:rPr lang="en-US" sz="2400" b="1" dirty="0">
                <a:latin typeface="Times New Roman" panose="02020603050405020304" pitchFamily="18" charset="0"/>
                <a:cs typeface="Times New Roman" panose="02020603050405020304" pitchFamily="18" charset="0"/>
              </a:rPr>
              <a:t>Preparation</a:t>
            </a:r>
            <a:r>
              <a:rPr lang="en-US" sz="2400" dirty="0">
                <a:latin typeface="Times New Roman" panose="02020603050405020304" pitchFamily="18" charset="0"/>
                <a:cs typeface="Times New Roman" panose="02020603050405020304" pitchFamily="18" charset="0"/>
              </a:rPr>
              <a:t>:  250mg, 500 mg tablets (orally</a:t>
            </a:r>
            <a:r>
              <a:rPr lang="en-US" sz="2400" dirty="0" smtClean="0">
                <a:latin typeface="Times New Roman" panose="02020603050405020304" pitchFamily="18" charset="0"/>
                <a:cs typeface="Times New Roman" panose="02020603050405020304" pitchFamily="18" charset="0"/>
              </a:rPr>
              <a:t>),   particle size 5micron is required for enhance absorption as required by BP and USP </a:t>
            </a:r>
            <a:endParaRPr lang="en-US" sz="2400" dirty="0">
              <a:latin typeface="Times New Roman" panose="02020603050405020304" pitchFamily="18" charset="0"/>
              <a:cs typeface="Times New Roman" panose="02020603050405020304" pitchFamily="18" charset="0"/>
            </a:endParaRPr>
          </a:p>
          <a:p>
            <a:endParaRPr lang="en-US" dirty="0"/>
          </a:p>
        </p:txBody>
      </p:sp>
      <p:pic>
        <p:nvPicPr>
          <p:cNvPr id="4" name="Picture 3" descr="C:\Users\mypc\Downloads\griseofulvin.png"/>
          <p:cNvPicPr/>
          <p:nvPr/>
        </p:nvPicPr>
        <p:blipFill>
          <a:blip r:embed="rId2">
            <a:extLst>
              <a:ext uri="{28A0092B-C50C-407E-A947-70E740481C1C}">
                <a14:useLocalDpi xmlns:a14="http://schemas.microsoft.com/office/drawing/2010/main" val="0"/>
              </a:ext>
            </a:extLst>
          </a:blip>
          <a:srcRect/>
          <a:stretch>
            <a:fillRect/>
          </a:stretch>
        </p:blipFill>
        <p:spPr bwMode="auto">
          <a:xfrm>
            <a:off x="4486073" y="785612"/>
            <a:ext cx="2962275" cy="1543050"/>
          </a:xfrm>
          <a:prstGeom prst="rect">
            <a:avLst/>
          </a:prstGeom>
          <a:noFill/>
          <a:ln>
            <a:noFill/>
          </a:ln>
        </p:spPr>
      </p:pic>
    </p:spTree>
    <p:extLst>
      <p:ext uri="{BB962C8B-B14F-4D97-AF65-F5344CB8AC3E}">
        <p14:creationId xmlns:p14="http://schemas.microsoft.com/office/powerpoint/2010/main" val="237362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4187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353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ANTIFUNGAL ANTIBIOTICS</vt:lpstr>
      <vt:lpstr>         AMPHOTERICIN –B &amp; NYSTATIN </vt:lpstr>
      <vt:lpstr>                               comparison</vt:lpstr>
      <vt:lpstr>           3. NATAMYCIN (PIMARICIN)</vt:lpstr>
      <vt:lpstr>                         4. Griseofulvin IP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ANTIFUNGAL ANTIBIOTICS</dc:title>
  <dc:creator>mypc</dc:creator>
  <cp:lastModifiedBy>mypc</cp:lastModifiedBy>
  <cp:revision>7</cp:revision>
  <dcterms:created xsi:type="dcterms:W3CDTF">2022-05-18T08:55:53Z</dcterms:created>
  <dcterms:modified xsi:type="dcterms:W3CDTF">2022-05-18T09:55:58Z</dcterms:modified>
</cp:coreProperties>
</file>