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20" r:id="rId7"/>
    <p:sldMasterId id="2147483732" r:id="rId8"/>
  </p:sldMasterIdLst>
  <p:sldIdLst>
    <p:sldId id="256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70" r:id="rId23"/>
    <p:sldId id="271" r:id="rId24"/>
    <p:sldId id="272" r:id="rId25"/>
    <p:sldId id="273" r:id="rId26"/>
    <p:sldId id="275" r:id="rId27"/>
    <p:sldId id="276" r:id="rId28"/>
    <p:sldId id="274" r:id="rId29"/>
    <p:sldId id="277" r:id="rId30"/>
    <p:sldId id="278" r:id="rId31"/>
    <p:sldId id="279" r:id="rId32"/>
    <p:sldId id="280" r:id="rId33"/>
    <p:sldId id="281" r:id="rId34"/>
    <p:sldId id="282" r:id="rId35"/>
    <p:sldId id="283" r:id="rId36"/>
    <p:sldId id="284" r:id="rId37"/>
    <p:sldId id="285" r:id="rId38"/>
    <p:sldId id="286" r:id="rId39"/>
    <p:sldId id="287" r:id="rId40"/>
    <p:sldId id="288" r:id="rId41"/>
    <p:sldId id="289" r:id="rId42"/>
    <p:sldId id="290" r:id="rId43"/>
    <p:sldId id="291" r:id="rId44"/>
    <p:sldId id="292" r:id="rId45"/>
    <p:sldId id="293" r:id="rId46"/>
    <p:sldId id="294" r:id="rId47"/>
    <p:sldId id="295" r:id="rId48"/>
    <p:sldId id="296" r:id="rId49"/>
    <p:sldId id="297" r:id="rId50"/>
    <p:sldId id="298" r:id="rId51"/>
    <p:sldId id="299" r:id="rId52"/>
    <p:sldId id="300" r:id="rId53"/>
    <p:sldId id="301" r:id="rId54"/>
    <p:sldId id="302" r:id="rId55"/>
    <p:sldId id="303" r:id="rId56"/>
    <p:sldId id="304" r:id="rId57"/>
    <p:sldId id="305" r:id="rId58"/>
    <p:sldId id="306" r:id="rId59"/>
    <p:sldId id="307" r:id="rId60"/>
    <p:sldId id="308" r:id="rId61"/>
    <p:sldId id="309" r:id="rId6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2" d="100"/>
          <a:sy n="122" d="100"/>
        </p:scale>
        <p:origin x="-131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slide" Target="slides/slide34.xml"/><Relationship Id="rId47" Type="http://schemas.openxmlformats.org/officeDocument/2006/relationships/slide" Target="slides/slide39.xml"/><Relationship Id="rId50" Type="http://schemas.openxmlformats.org/officeDocument/2006/relationships/slide" Target="slides/slide42.xml"/><Relationship Id="rId55" Type="http://schemas.openxmlformats.org/officeDocument/2006/relationships/slide" Target="slides/slide47.xml"/><Relationship Id="rId63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41" Type="http://schemas.openxmlformats.org/officeDocument/2006/relationships/slide" Target="slides/slide33.xml"/><Relationship Id="rId54" Type="http://schemas.openxmlformats.org/officeDocument/2006/relationships/slide" Target="slides/slide46.xml"/><Relationship Id="rId62" Type="http://schemas.openxmlformats.org/officeDocument/2006/relationships/slide" Target="slides/slide5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slide" Target="slides/slide37.xml"/><Relationship Id="rId53" Type="http://schemas.openxmlformats.org/officeDocument/2006/relationships/slide" Target="slides/slide45.xml"/><Relationship Id="rId58" Type="http://schemas.openxmlformats.org/officeDocument/2006/relationships/slide" Target="slides/slide50.xml"/><Relationship Id="rId66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slide" Target="slides/slide41.xml"/><Relationship Id="rId57" Type="http://schemas.openxmlformats.org/officeDocument/2006/relationships/slide" Target="slides/slide49.xml"/><Relationship Id="rId61" Type="http://schemas.openxmlformats.org/officeDocument/2006/relationships/slide" Target="slides/slide53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openxmlformats.org/officeDocument/2006/relationships/slide" Target="slides/slide36.xml"/><Relationship Id="rId52" Type="http://schemas.openxmlformats.org/officeDocument/2006/relationships/slide" Target="slides/slide44.xml"/><Relationship Id="rId60" Type="http://schemas.openxmlformats.org/officeDocument/2006/relationships/slide" Target="slides/slide52.xml"/><Relationship Id="rId65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slide" Target="slides/slide35.xml"/><Relationship Id="rId48" Type="http://schemas.openxmlformats.org/officeDocument/2006/relationships/slide" Target="slides/slide40.xml"/><Relationship Id="rId56" Type="http://schemas.openxmlformats.org/officeDocument/2006/relationships/slide" Target="slides/slide48.xml"/><Relationship Id="rId64" Type="http://schemas.openxmlformats.org/officeDocument/2006/relationships/viewProps" Target="viewProp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3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slide" Target="slides/slide38.xml"/><Relationship Id="rId59" Type="http://schemas.openxmlformats.org/officeDocument/2006/relationships/slide" Target="slides/slide5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EF83C-E41A-49CA-8BA6-D02DB3CCE80B}" type="datetimeFigureOut">
              <a:rPr lang="en-IN" smtClean="0"/>
              <a:t>23-04-2022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60AA6-2D6D-4297-B464-6C09EC404AB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985408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EF83C-E41A-49CA-8BA6-D02DB3CCE80B}" type="datetimeFigureOut">
              <a:rPr lang="en-IN" smtClean="0"/>
              <a:t>23-04-2022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60AA6-2D6D-4297-B464-6C09EC404AB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181457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EF83C-E41A-49CA-8BA6-D02DB3CCE80B}" type="datetimeFigureOut">
              <a:rPr lang="en-IN" smtClean="0"/>
              <a:t>23-04-2022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60AA6-2D6D-4297-B464-6C09EC404AB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401718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EF83C-E41A-49CA-8BA6-D02DB3CCE80B}" type="datetimeFigureOut">
              <a:rPr lang="en-IN" smtClean="0"/>
              <a:t>23-04-2022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60AA6-2D6D-4297-B464-6C09EC404AB8}" type="slidenum">
              <a:rPr lang="en-IN" smtClean="0"/>
              <a:t>‹#›</a:t>
            </a:fld>
            <a:endParaRPr lang="en-IN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EF83C-E41A-49CA-8BA6-D02DB3CCE80B}" type="datetimeFigureOut">
              <a:rPr lang="en-IN" smtClean="0"/>
              <a:t>23-04-2022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60AA6-2D6D-4297-B464-6C09EC404AB8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EF83C-E41A-49CA-8BA6-D02DB3CCE80B}" type="datetimeFigureOut">
              <a:rPr lang="en-IN" smtClean="0"/>
              <a:t>23-04-2022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60AA6-2D6D-4297-B464-6C09EC404AB8}" type="slidenum">
              <a:rPr lang="en-IN" smtClean="0"/>
              <a:t>‹#›</a:t>
            </a:fld>
            <a:endParaRPr lang="en-IN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EF83C-E41A-49CA-8BA6-D02DB3CCE80B}" type="datetimeFigureOut">
              <a:rPr lang="en-IN" smtClean="0"/>
              <a:t>23-04-2022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60AA6-2D6D-4297-B464-6C09EC404AB8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EF83C-E41A-49CA-8BA6-D02DB3CCE80B}" type="datetimeFigureOut">
              <a:rPr lang="en-IN" smtClean="0"/>
              <a:t>23-04-2022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60AA6-2D6D-4297-B464-6C09EC404AB8}" type="slidenum">
              <a:rPr lang="en-IN" smtClean="0"/>
              <a:t>‹#›</a:t>
            </a:fld>
            <a:endParaRPr lang="en-IN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EF83C-E41A-49CA-8BA6-D02DB3CCE80B}" type="datetimeFigureOut">
              <a:rPr lang="en-IN" smtClean="0"/>
              <a:t>23-04-2022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60AA6-2D6D-4297-B464-6C09EC404AB8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EF83C-E41A-49CA-8BA6-D02DB3CCE80B}" type="datetimeFigureOut">
              <a:rPr lang="en-IN" smtClean="0"/>
              <a:t>23-04-2022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60AA6-2D6D-4297-B464-6C09EC404AB8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EF83C-E41A-49CA-8BA6-D02DB3CCE80B}" type="datetimeFigureOut">
              <a:rPr lang="en-IN" smtClean="0"/>
              <a:t>23-04-2022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60AA6-2D6D-4297-B464-6C09EC404AB8}" type="slidenum">
              <a:rPr lang="en-IN" smtClean="0"/>
              <a:t>‹#›</a:t>
            </a:fld>
            <a:endParaRPr lang="en-IN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EF83C-E41A-49CA-8BA6-D02DB3CCE80B}" type="datetimeFigureOut">
              <a:rPr lang="en-IN" smtClean="0"/>
              <a:t>23-04-2022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60AA6-2D6D-4297-B464-6C09EC404AB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374497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EF83C-E41A-49CA-8BA6-D02DB3CCE80B}" type="datetimeFigureOut">
              <a:rPr lang="en-IN" smtClean="0"/>
              <a:t>23-04-2022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60AA6-2D6D-4297-B464-6C09EC404AB8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EF83C-E41A-49CA-8BA6-D02DB3CCE80B}" type="datetimeFigureOut">
              <a:rPr lang="en-IN" smtClean="0"/>
              <a:t>23-04-2022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60AA6-2D6D-4297-B464-6C09EC404AB8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EF83C-E41A-49CA-8BA6-D02DB3CCE80B}" type="datetimeFigureOut">
              <a:rPr lang="en-IN" smtClean="0"/>
              <a:t>23-04-2022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60AA6-2D6D-4297-B464-6C09EC404AB8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E58EF83C-E41A-49CA-8BA6-D02DB3CCE80B}" type="datetimeFigureOut">
              <a:rPr lang="en-IN" smtClean="0"/>
              <a:t>23-04-2022</a:t>
            </a:fld>
            <a:endParaRPr lang="en-IN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IN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E2760AA6-2D6D-4297-B464-6C09EC404AB8}" type="slidenum">
              <a:rPr lang="en-IN" smtClean="0"/>
              <a:t>‹#›</a:t>
            </a:fld>
            <a:endParaRPr lang="en-IN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E58EF83C-E41A-49CA-8BA6-D02DB3CCE80B}" type="datetimeFigureOut">
              <a:rPr lang="en-IN" smtClean="0"/>
              <a:t>23-04-2022</a:t>
            </a:fld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E2760AA6-2D6D-4297-B464-6C09EC404AB8}" type="slidenum">
              <a:rPr lang="en-IN" smtClean="0"/>
              <a:t>‹#›</a:t>
            </a:fld>
            <a:endParaRPr lang="en-IN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IN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E58EF83C-E41A-49CA-8BA6-D02DB3CCE80B}" type="datetimeFigureOut">
              <a:rPr lang="en-IN" smtClean="0"/>
              <a:t>23-04-2022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IN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E2760AA6-2D6D-4297-B464-6C09EC404AB8}" type="slidenum">
              <a:rPr lang="en-IN" smtClean="0"/>
              <a:t>‹#›</a:t>
            </a:fld>
            <a:endParaRPr lang="en-IN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EF83C-E41A-49CA-8BA6-D02DB3CCE80B}" type="datetimeFigureOut">
              <a:rPr lang="en-IN" smtClean="0"/>
              <a:t>23-04-2022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60AA6-2D6D-4297-B464-6C09EC404AB8}" type="slidenum">
              <a:rPr lang="en-IN" smtClean="0"/>
              <a:t>‹#›</a:t>
            </a:fld>
            <a:endParaRPr lang="en-IN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EF83C-E41A-49CA-8BA6-D02DB3CCE80B}" type="datetimeFigureOut">
              <a:rPr lang="en-IN" smtClean="0"/>
              <a:t>23-04-2022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60AA6-2D6D-4297-B464-6C09EC404AB8}" type="slidenum">
              <a:rPr lang="en-IN" smtClean="0"/>
              <a:t>‹#›</a:t>
            </a:fld>
            <a:endParaRPr lang="en-IN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58EF83C-E41A-49CA-8BA6-D02DB3CCE80B}" type="datetimeFigureOut">
              <a:rPr lang="en-IN" smtClean="0"/>
              <a:t>23-04-2022</a:t>
            </a:fld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2760AA6-2D6D-4297-B464-6C09EC404AB8}" type="slidenum">
              <a:rPr lang="en-IN" smtClean="0"/>
              <a:t>‹#›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IN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EF83C-E41A-49CA-8BA6-D02DB3CCE80B}" type="datetimeFigureOut">
              <a:rPr lang="en-IN" smtClean="0"/>
              <a:t>23-04-2022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60AA6-2D6D-4297-B464-6C09EC404AB8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EF83C-E41A-49CA-8BA6-D02DB3CCE80B}" type="datetimeFigureOut">
              <a:rPr lang="en-IN" smtClean="0"/>
              <a:t>23-04-2022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60AA6-2D6D-4297-B464-6C09EC404AB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2547146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E58EF83C-E41A-49CA-8BA6-D02DB3CCE80B}" type="datetimeFigureOut">
              <a:rPr lang="en-IN" smtClean="0"/>
              <a:t>23-04-2022</a:t>
            </a:fld>
            <a:endParaRPr lang="en-IN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E2760AA6-2D6D-4297-B464-6C09EC404AB8}" type="slidenum">
              <a:rPr lang="en-IN" smtClean="0"/>
              <a:t>‹#›</a:t>
            </a:fld>
            <a:endParaRPr lang="en-IN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IN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58EF83C-E41A-49CA-8BA6-D02DB3CCE80B}" type="datetimeFigureOut">
              <a:rPr lang="en-IN" smtClean="0"/>
              <a:t>23-04-2022</a:t>
            </a:fld>
            <a:endParaRPr lang="en-IN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2760AA6-2D6D-4297-B464-6C09EC404AB8}" type="slidenum">
              <a:rPr lang="en-IN" smtClean="0"/>
              <a:t>‹#›</a:t>
            </a:fld>
            <a:endParaRPr lang="en-IN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IN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EF83C-E41A-49CA-8BA6-D02DB3CCE80B}" type="datetimeFigureOut">
              <a:rPr lang="en-IN" smtClean="0"/>
              <a:t>23-04-2022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60AA6-2D6D-4297-B464-6C09EC404AB8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EF83C-E41A-49CA-8BA6-D02DB3CCE80B}" type="datetimeFigureOut">
              <a:rPr lang="en-IN" smtClean="0"/>
              <a:t>23-04-2022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60AA6-2D6D-4297-B464-6C09EC404AB8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6624"/>
            <a:ext cx="7315200" cy="2595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166530"/>
            <a:ext cx="7315200" cy="114463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EF83C-E41A-49CA-8BA6-D02DB3CCE80B}" type="datetimeFigureOut">
              <a:rPr lang="en-IN" smtClean="0"/>
              <a:t>23-04-2022</a:t>
            </a:fld>
            <a:endParaRPr lang="en-IN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760AA6-2D6D-4297-B464-6C09EC404AB8}" type="slidenum">
              <a:rPr lang="en-IN" smtClean="0"/>
              <a:t>‹#›</a:t>
            </a:fld>
            <a:endParaRPr lang="en-IN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IN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EF83C-E41A-49CA-8BA6-D02DB3CCE80B}" type="datetimeFigureOut">
              <a:rPr lang="en-IN" smtClean="0"/>
              <a:t>23-04-2022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60AA6-2D6D-4297-B464-6C09EC404AB8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17572"/>
            <a:ext cx="7315200" cy="1293592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865097"/>
            <a:ext cx="7315200" cy="10984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EF83C-E41A-49CA-8BA6-D02DB3CCE80B}" type="datetimeFigureOut">
              <a:rPr lang="en-IN" smtClean="0"/>
              <a:t>23-04-2022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60AA6-2D6D-4297-B464-6C09EC404AB8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EF83C-E41A-49CA-8BA6-D02DB3CCE80B}" type="datetimeFigureOut">
              <a:rPr lang="en-IN" smtClean="0"/>
              <a:t>23-04-2022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60AA6-2D6D-4297-B464-6C09EC404AB8}" type="slidenum">
              <a:rPr lang="en-IN" smtClean="0"/>
              <a:t>‹#›</a:t>
            </a:fld>
            <a:endParaRPr lang="en-IN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743200"/>
            <a:ext cx="3566160" cy="359359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2743200"/>
            <a:ext cx="3566160" cy="35956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348" y="2743200"/>
            <a:ext cx="336499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4" y="2743200"/>
            <a:ext cx="336206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EF83C-E41A-49CA-8BA6-D02DB3CCE80B}" type="datetimeFigureOut">
              <a:rPr lang="en-IN" smtClean="0"/>
              <a:t>23-04-2022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60AA6-2D6D-4297-B464-6C09EC404AB8}" type="slidenum">
              <a:rPr lang="en-IN" smtClean="0"/>
              <a:t>‹#›</a:t>
            </a:fld>
            <a:endParaRPr lang="en-IN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3383280"/>
            <a:ext cx="3566160" cy="29535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7" y="3383280"/>
            <a:ext cx="3566160" cy="29535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EF83C-E41A-49CA-8BA6-D02DB3CCE80B}" type="datetimeFigureOut">
              <a:rPr lang="en-IN" smtClean="0"/>
              <a:t>23-04-2022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60AA6-2D6D-4297-B464-6C09EC404AB8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EF83C-E41A-49CA-8BA6-D02DB3CCE80B}" type="datetimeFigureOut">
              <a:rPr lang="en-IN" smtClean="0"/>
              <a:t>23-04-2022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60AA6-2D6D-4297-B464-6C09EC404AB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9959527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EF83C-E41A-49CA-8BA6-D02DB3CCE80B}" type="datetimeFigureOut">
              <a:rPr lang="en-IN" smtClean="0"/>
              <a:t>23-04-2022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60AA6-2D6D-4297-B464-6C09EC404AB8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5362"/>
            <a:ext cx="2950936" cy="2173015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752" y="1826709"/>
            <a:ext cx="4207848" cy="4476614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61095"/>
            <a:ext cx="2950936" cy="2245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EF83C-E41A-49CA-8BA6-D02DB3CCE80B}" type="datetimeFigureOut">
              <a:rPr lang="en-IN" smtClean="0"/>
              <a:t>23-04-2022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60AA6-2D6D-4297-B464-6C09EC404AB8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0"/>
            <a:ext cx="2953512" cy="2176272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2286000"/>
            <a:ext cx="4038600" cy="33528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59936"/>
            <a:ext cx="2953512" cy="22494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EF83C-E41A-49CA-8BA6-D02DB3CCE80B}" type="datetimeFigureOut">
              <a:rPr lang="en-IN" smtClean="0"/>
              <a:t>23-04-2022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60AA6-2D6D-4297-B464-6C09EC404AB8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EF83C-E41A-49CA-8BA6-D02DB3CCE80B}" type="datetimeFigureOut">
              <a:rPr lang="en-IN" smtClean="0"/>
              <a:t>23-04-2022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60AA6-2D6D-4297-B464-6C09EC404AB8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0" y="1826709"/>
            <a:ext cx="1492499" cy="448445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524" y="1826709"/>
            <a:ext cx="5241476" cy="448445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EF83C-E41A-49CA-8BA6-D02DB3CCE80B}" type="datetimeFigureOut">
              <a:rPr lang="en-IN" smtClean="0"/>
              <a:t>23-04-2022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60AA6-2D6D-4297-B464-6C09EC404AB8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EF83C-E41A-49CA-8BA6-D02DB3CCE80B}" type="datetimeFigureOut">
              <a:rPr lang="en-IN" smtClean="0"/>
              <a:t>23-04-2022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60AA6-2D6D-4297-B464-6C09EC404AB8}" type="slidenum">
              <a:rPr lang="en-IN" smtClean="0"/>
              <a:t>‹#›</a:t>
            </a:fld>
            <a:endParaRPr lang="en-IN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EF83C-E41A-49CA-8BA6-D02DB3CCE80B}" type="datetimeFigureOut">
              <a:rPr lang="en-IN" smtClean="0"/>
              <a:t>23-04-2022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60AA6-2D6D-4297-B464-6C09EC404AB8}" type="slidenum">
              <a:rPr lang="en-IN" smtClean="0"/>
              <a:t>‹#›</a:t>
            </a:fld>
            <a:endParaRPr lang="en-IN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EF83C-E41A-49CA-8BA6-D02DB3CCE80B}" type="datetimeFigureOut">
              <a:rPr lang="en-IN" smtClean="0"/>
              <a:t>23-04-2022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60AA6-2D6D-4297-B464-6C09EC404AB8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EF83C-E41A-49CA-8BA6-D02DB3CCE80B}" type="datetimeFigureOut">
              <a:rPr lang="en-IN" smtClean="0"/>
              <a:t>23-04-2022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60AA6-2D6D-4297-B464-6C09EC404AB8}" type="slidenum">
              <a:rPr lang="en-IN" smtClean="0"/>
              <a:t>‹#›</a:t>
            </a:fld>
            <a:endParaRPr lang="en-IN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EF83C-E41A-49CA-8BA6-D02DB3CCE80B}" type="datetimeFigureOut">
              <a:rPr lang="en-IN" smtClean="0"/>
              <a:t>23-04-2022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60AA6-2D6D-4297-B464-6C09EC404AB8}" type="slidenum">
              <a:rPr lang="en-IN" smtClean="0"/>
              <a:t>‹#›</a:t>
            </a:fld>
            <a:endParaRPr lang="en-IN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EF83C-E41A-49CA-8BA6-D02DB3CCE80B}" type="datetimeFigureOut">
              <a:rPr lang="en-IN" smtClean="0"/>
              <a:t>23-04-2022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60AA6-2D6D-4297-B464-6C09EC404AB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6655549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EF83C-E41A-49CA-8BA6-D02DB3CCE80B}" type="datetimeFigureOut">
              <a:rPr lang="en-IN" smtClean="0"/>
              <a:t>23-04-2022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60AA6-2D6D-4297-B464-6C09EC404AB8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EF83C-E41A-49CA-8BA6-D02DB3CCE80B}" type="datetimeFigureOut">
              <a:rPr lang="en-IN" smtClean="0"/>
              <a:t>23-04-2022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60AA6-2D6D-4297-B464-6C09EC404AB8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EF83C-E41A-49CA-8BA6-D02DB3CCE80B}" type="datetimeFigureOut">
              <a:rPr lang="en-IN" smtClean="0"/>
              <a:t>23-04-2022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60AA6-2D6D-4297-B464-6C09EC404AB8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EF83C-E41A-49CA-8BA6-D02DB3CCE80B}" type="datetimeFigureOut">
              <a:rPr lang="en-IN" smtClean="0"/>
              <a:t>23-04-2022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60AA6-2D6D-4297-B464-6C09EC404AB8}" type="slidenum">
              <a:rPr lang="en-IN" smtClean="0"/>
              <a:t>‹#›</a:t>
            </a:fld>
            <a:endParaRPr lang="en-IN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EF83C-E41A-49CA-8BA6-D02DB3CCE80B}" type="datetimeFigureOut">
              <a:rPr lang="en-IN" smtClean="0"/>
              <a:t>23-04-2022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60AA6-2D6D-4297-B464-6C09EC404AB8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EF83C-E41A-49CA-8BA6-D02DB3CCE80B}" type="datetimeFigureOut">
              <a:rPr lang="en-IN" smtClean="0"/>
              <a:t>23-04-2022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60AA6-2D6D-4297-B464-6C09EC404AB8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E58EF83C-E41A-49CA-8BA6-D02DB3CCE80B}" type="datetimeFigureOut">
              <a:rPr lang="en-IN" smtClean="0"/>
              <a:t>23-04-2022</a:t>
            </a:fld>
            <a:endParaRPr lang="en-IN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E2760AA6-2D6D-4297-B464-6C09EC404AB8}" type="slidenum">
              <a:rPr lang="en-IN" smtClean="0"/>
              <a:t>‹#›</a:t>
            </a:fld>
            <a:endParaRPr lang="en-IN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EF83C-E41A-49CA-8BA6-D02DB3CCE80B}" type="datetimeFigureOut">
              <a:rPr lang="en-IN" smtClean="0"/>
              <a:t>23-04-2022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60AA6-2D6D-4297-B464-6C09EC404AB8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EF83C-E41A-49CA-8BA6-D02DB3CCE80B}" type="datetimeFigureOut">
              <a:rPr lang="en-IN" smtClean="0"/>
              <a:t>23-04-2022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60AA6-2D6D-4297-B464-6C09EC404AB8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EF83C-E41A-49CA-8BA6-D02DB3CCE80B}" type="datetimeFigureOut">
              <a:rPr lang="en-IN" smtClean="0"/>
              <a:t>23-04-2022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60AA6-2D6D-4297-B464-6C09EC404AB8}" type="slidenum">
              <a:rPr lang="en-IN" smtClean="0"/>
              <a:t>‹#›</a:t>
            </a:fld>
            <a:endParaRPr lang="en-IN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EF83C-E41A-49CA-8BA6-D02DB3CCE80B}" type="datetimeFigureOut">
              <a:rPr lang="en-IN" smtClean="0"/>
              <a:t>23-04-2022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60AA6-2D6D-4297-B464-6C09EC404AB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9936323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EF83C-E41A-49CA-8BA6-D02DB3CCE80B}" type="datetimeFigureOut">
              <a:rPr lang="en-IN" smtClean="0"/>
              <a:t>23-04-2022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60AA6-2D6D-4297-B464-6C09EC404AB8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EF83C-E41A-49CA-8BA6-D02DB3CCE80B}" type="datetimeFigureOut">
              <a:rPr lang="en-IN" smtClean="0"/>
              <a:t>23-04-2022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60AA6-2D6D-4297-B464-6C09EC404AB8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EF83C-E41A-49CA-8BA6-D02DB3CCE80B}" type="datetimeFigureOut">
              <a:rPr lang="en-IN" smtClean="0"/>
              <a:t>23-04-2022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60AA6-2D6D-4297-B464-6C09EC404AB8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EF83C-E41A-49CA-8BA6-D02DB3CCE80B}" type="datetimeFigureOut">
              <a:rPr lang="en-IN" smtClean="0"/>
              <a:t>23-04-2022</a:t>
            </a:fld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60AA6-2D6D-4297-B464-6C09EC404AB8}" type="slidenum">
              <a:rPr lang="en-IN" smtClean="0"/>
              <a:t>‹#›</a:t>
            </a:fld>
            <a:endParaRPr lang="en-IN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EF83C-E41A-49CA-8BA6-D02DB3CCE80B}" type="datetimeFigureOut">
              <a:rPr lang="en-IN" smtClean="0"/>
              <a:t>23-04-2022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60AA6-2D6D-4297-B464-6C09EC404AB8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EF83C-E41A-49CA-8BA6-D02DB3CCE80B}" type="datetimeFigureOut">
              <a:rPr lang="en-IN" smtClean="0"/>
              <a:t>23-04-2022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60AA6-2D6D-4297-B464-6C09EC404AB8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EF83C-E41A-49CA-8BA6-D02DB3CCE80B}" type="datetimeFigureOut">
              <a:rPr lang="en-IN" smtClean="0"/>
              <a:t>23-04-2022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60AA6-2D6D-4297-B464-6C09EC404AB8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58EF83C-E41A-49CA-8BA6-D02DB3CCE80B}" type="datetimeFigureOut">
              <a:rPr lang="en-IN" smtClean="0"/>
              <a:t>23-04-2022</a:t>
            </a:fld>
            <a:endParaRPr lang="en-IN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2760AA6-2D6D-4297-B464-6C09EC404AB8}" type="slidenum">
              <a:rPr lang="en-IN" smtClean="0"/>
              <a:t>‹#›</a:t>
            </a:fld>
            <a:endParaRPr lang="en-IN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58EF83C-E41A-49CA-8BA6-D02DB3CCE80B}" type="datetimeFigureOut">
              <a:rPr lang="en-IN" smtClean="0"/>
              <a:t>23-04-2022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2760AA6-2D6D-4297-B464-6C09EC404AB8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58EF83C-E41A-49CA-8BA6-D02DB3CCE80B}" type="datetimeFigureOut">
              <a:rPr lang="en-IN" smtClean="0"/>
              <a:t>23-04-2022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2760AA6-2D6D-4297-B464-6C09EC404AB8}" type="slidenum">
              <a:rPr lang="en-IN" smtClean="0"/>
              <a:t>‹#›</a:t>
            </a:fld>
            <a:endParaRPr lang="en-IN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EF83C-E41A-49CA-8BA6-D02DB3CCE80B}" type="datetimeFigureOut">
              <a:rPr lang="en-IN" smtClean="0"/>
              <a:t>23-04-2022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60AA6-2D6D-4297-B464-6C09EC404AB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4399112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58EF83C-E41A-49CA-8BA6-D02DB3CCE80B}" type="datetimeFigureOut">
              <a:rPr lang="en-IN" smtClean="0"/>
              <a:t>23-04-2022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2760AA6-2D6D-4297-B464-6C09EC404AB8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58EF83C-E41A-49CA-8BA6-D02DB3CCE80B}" type="datetimeFigureOut">
              <a:rPr lang="en-IN" smtClean="0"/>
              <a:t>23-04-2022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2760AA6-2D6D-4297-B464-6C09EC404AB8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58EF83C-E41A-49CA-8BA6-D02DB3CCE80B}" type="datetimeFigureOut">
              <a:rPr lang="en-IN" smtClean="0"/>
              <a:t>23-04-2022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2760AA6-2D6D-4297-B464-6C09EC404AB8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58EF83C-E41A-49CA-8BA6-D02DB3CCE80B}" type="datetimeFigureOut">
              <a:rPr lang="en-IN" smtClean="0"/>
              <a:t>23-04-2022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2760AA6-2D6D-4297-B464-6C09EC404AB8}" type="slidenum">
              <a:rPr lang="en-IN" smtClean="0"/>
              <a:t>‹#›</a:t>
            </a:fld>
            <a:endParaRPr lang="en-IN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58EF83C-E41A-49CA-8BA6-D02DB3CCE80B}" type="datetimeFigureOut">
              <a:rPr lang="en-IN" smtClean="0"/>
              <a:t>23-04-2022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2760AA6-2D6D-4297-B464-6C09EC404AB8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58EF83C-E41A-49CA-8BA6-D02DB3CCE80B}" type="datetimeFigureOut">
              <a:rPr lang="en-IN" smtClean="0"/>
              <a:t>23-04-2022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2760AA6-2D6D-4297-B464-6C09EC404AB8}" type="slidenum">
              <a:rPr lang="en-IN" smtClean="0"/>
              <a:t>‹#›</a:t>
            </a:fld>
            <a:endParaRPr lang="en-IN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58EF83C-E41A-49CA-8BA6-D02DB3CCE80B}" type="datetimeFigureOut">
              <a:rPr lang="en-IN" smtClean="0"/>
              <a:t>23-04-2022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2760AA6-2D6D-4297-B464-6C09EC404AB8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58EF83C-E41A-49CA-8BA6-D02DB3CCE80B}" type="datetimeFigureOut">
              <a:rPr lang="en-IN" smtClean="0"/>
              <a:t>23-04-2022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2760AA6-2D6D-4297-B464-6C09EC404AB8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EF83C-E41A-49CA-8BA6-D02DB3CCE80B}" type="datetimeFigureOut">
              <a:rPr lang="en-IN" smtClean="0"/>
              <a:t>23-04-2022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60AA6-2D6D-4297-B464-6C09EC404AB8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EF83C-E41A-49CA-8BA6-D02DB3CCE80B}" type="datetimeFigureOut">
              <a:rPr lang="en-IN" smtClean="0"/>
              <a:t>23-04-2022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60AA6-2D6D-4297-B464-6C09EC404AB8}" type="slidenum">
              <a:rPr lang="en-IN" smtClean="0"/>
              <a:t>‹#›</a:t>
            </a:fld>
            <a:endParaRPr lang="en-IN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EF83C-E41A-49CA-8BA6-D02DB3CCE80B}" type="datetimeFigureOut">
              <a:rPr lang="en-IN" smtClean="0"/>
              <a:t>23-04-2022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60AA6-2D6D-4297-B464-6C09EC404AB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6896303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EF83C-E41A-49CA-8BA6-D02DB3CCE80B}" type="datetimeFigureOut">
              <a:rPr lang="en-IN" smtClean="0"/>
              <a:t>23-04-2022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60AA6-2D6D-4297-B464-6C09EC404AB8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EF83C-E41A-49CA-8BA6-D02DB3CCE80B}" type="datetimeFigureOut">
              <a:rPr lang="en-IN" smtClean="0"/>
              <a:t>23-04-2022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60AA6-2D6D-4297-B464-6C09EC404AB8}" type="slidenum">
              <a:rPr lang="en-IN" smtClean="0"/>
              <a:t>‹#›</a:t>
            </a:fld>
            <a:endParaRPr lang="en-IN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EF83C-E41A-49CA-8BA6-D02DB3CCE80B}" type="datetimeFigureOut">
              <a:rPr lang="en-IN" smtClean="0"/>
              <a:t>23-04-2022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60AA6-2D6D-4297-B464-6C09EC404AB8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EF83C-E41A-49CA-8BA6-D02DB3CCE80B}" type="datetimeFigureOut">
              <a:rPr lang="en-IN" smtClean="0"/>
              <a:t>23-04-2022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60AA6-2D6D-4297-B464-6C09EC404AB8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EF83C-E41A-49CA-8BA6-D02DB3CCE80B}" type="datetimeFigureOut">
              <a:rPr lang="en-IN" smtClean="0"/>
              <a:t>23-04-2022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60AA6-2D6D-4297-B464-6C09EC404AB8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EF83C-E41A-49CA-8BA6-D02DB3CCE80B}" type="datetimeFigureOut">
              <a:rPr lang="en-IN" smtClean="0"/>
              <a:t>23-04-2022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60AA6-2D6D-4297-B464-6C09EC404AB8}" type="slidenum">
              <a:rPr lang="en-IN" smtClean="0"/>
              <a:t>‹#›</a:t>
            </a:fld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EF83C-E41A-49CA-8BA6-D02DB3CCE80B}" type="datetimeFigureOut">
              <a:rPr lang="en-IN" smtClean="0"/>
              <a:t>23-04-2022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60AA6-2D6D-4297-B464-6C09EC404AB8}" type="slidenum">
              <a:rPr lang="en-IN" smtClean="0"/>
              <a:t>‹#›</a:t>
            </a:fld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EF83C-E41A-49CA-8BA6-D02DB3CCE80B}" type="datetimeFigureOut">
              <a:rPr lang="en-IN" smtClean="0"/>
              <a:t>23-04-2022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60AA6-2D6D-4297-B464-6C09EC404AB8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EF83C-E41A-49CA-8BA6-D02DB3CCE80B}" type="datetimeFigureOut">
              <a:rPr lang="en-IN" smtClean="0"/>
              <a:t>23-04-2022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60AA6-2D6D-4297-B464-6C09EC404AB8}" type="slidenum">
              <a:rPr lang="en-IN" smtClean="0"/>
              <a:t>‹#›</a:t>
            </a:fld>
            <a:endParaRPr lang="en-IN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EF83C-E41A-49CA-8BA6-D02DB3CCE80B}" type="datetimeFigureOut">
              <a:rPr lang="en-IN" smtClean="0"/>
              <a:t>23-04-2022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60AA6-2D6D-4297-B464-6C09EC404AB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762907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8EF83C-E41A-49CA-8BA6-D02DB3CCE80B}" type="datetimeFigureOut">
              <a:rPr lang="en-IN" smtClean="0"/>
              <a:t>23-04-2022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760AA6-2D6D-4297-B464-6C09EC404AB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78645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E58EF83C-E41A-49CA-8BA6-D02DB3CCE80B}" type="datetimeFigureOut">
              <a:rPr lang="en-IN" smtClean="0"/>
              <a:t>23-04-2022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E2760AA6-2D6D-4297-B464-6C09EC404AB8}" type="slidenum">
              <a:rPr lang="en-IN" smtClean="0"/>
              <a:t>‹#›</a:t>
            </a:fld>
            <a:endParaRPr lang="en-IN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E58EF83C-E41A-49CA-8BA6-D02DB3CCE80B}" type="datetimeFigureOut">
              <a:rPr lang="en-IN" smtClean="0"/>
              <a:t>23-04-2022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IN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E2760AA6-2D6D-4297-B464-6C09EC404AB8}" type="slidenum">
              <a:rPr lang="en-IN" smtClean="0"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8" y="573807"/>
            <a:ext cx="8623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569419" y="573807"/>
            <a:ext cx="576072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769833"/>
            <a:ext cx="73152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fld id="{E58EF83C-E41A-49CA-8BA6-D02DB3CCE80B}" type="datetimeFigureOut">
              <a:rPr lang="en-IN" smtClean="0"/>
              <a:t>23-04-2022</a:t>
            </a:fld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E2760AA6-2D6D-4297-B464-6C09EC404AB8}" type="slidenum">
              <a:rPr lang="en-IN" smtClean="0"/>
              <a:t>‹#›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IN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58EF83C-E41A-49CA-8BA6-D02DB3CCE80B}" type="datetimeFigureOut">
              <a:rPr lang="en-IN" smtClean="0"/>
              <a:t>23-04-2022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2760AA6-2D6D-4297-B464-6C09EC404AB8}" type="slidenum">
              <a:rPr lang="en-IN" smtClean="0"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E58EF83C-E41A-49CA-8BA6-D02DB3CCE80B}" type="datetimeFigureOut">
              <a:rPr lang="en-IN" smtClean="0"/>
              <a:t>23-04-2022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E2760AA6-2D6D-4297-B464-6C09EC404AB8}" type="slidenum">
              <a:rPr lang="en-IN" smtClean="0"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E58EF83C-E41A-49CA-8BA6-D02DB3CCE80B}" type="datetimeFigureOut">
              <a:rPr lang="en-IN" smtClean="0"/>
              <a:t>23-04-2022</a:t>
            </a:fld>
            <a:endParaRPr lang="en-IN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IN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E2760AA6-2D6D-4297-B464-6C09EC404AB8}" type="slidenum">
              <a:rPr lang="en-IN" smtClean="0"/>
              <a:t>‹#›</a:t>
            </a:fld>
            <a:endParaRPr lang="en-IN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E58EF83C-E41A-49CA-8BA6-D02DB3CCE80B}" type="datetimeFigureOut">
              <a:rPr lang="en-IN" smtClean="0"/>
              <a:t>23-04-2022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E2760AA6-2D6D-4297-B464-6C09EC404AB8}" type="slidenum">
              <a:rPr lang="en-IN" smtClean="0"/>
              <a:t>‹#›</a:t>
            </a:fld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9792" y="404664"/>
            <a:ext cx="6172200" cy="1894362"/>
          </a:xfrm>
        </p:spPr>
        <p:txBody>
          <a:bodyPr>
            <a:normAutofit/>
          </a:bodyPr>
          <a:lstStyle/>
          <a:p>
            <a:r>
              <a:rPr lang="en-US" sz="8800" dirty="0" smtClean="0">
                <a:solidFill>
                  <a:srgbClr val="FF0000"/>
                </a:solidFill>
              </a:rPr>
              <a:t>Anemia</a:t>
            </a:r>
            <a:endParaRPr lang="en-IN" sz="8800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000" dirty="0" err="1" smtClean="0">
                <a:solidFill>
                  <a:srgbClr val="002060"/>
                </a:solidFill>
              </a:rPr>
              <a:t>Dr</a:t>
            </a:r>
            <a:r>
              <a:rPr lang="en-US" sz="4000" dirty="0" smtClean="0">
                <a:solidFill>
                  <a:srgbClr val="002060"/>
                </a:solidFill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</a:rPr>
              <a:t>Versha</a:t>
            </a:r>
            <a:r>
              <a:rPr lang="en-US" sz="4000" dirty="0" smtClean="0">
                <a:solidFill>
                  <a:srgbClr val="002060"/>
                </a:solidFill>
              </a:rPr>
              <a:t> Prasad</a:t>
            </a:r>
            <a:endParaRPr lang="en-IN" sz="4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7555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 smtClean="0"/>
              <a:t>Anemia classification based on RBC morphology: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Font typeface="+mj-lt"/>
              <a:buAutoNum type="arabicPeriod"/>
            </a:pPr>
            <a:r>
              <a:rPr lang="en-IN" b="0" i="0" dirty="0" smtClean="0">
                <a:solidFill>
                  <a:srgbClr val="323232"/>
                </a:solidFill>
                <a:effectLst/>
                <a:latin typeface="Droid Serif"/>
              </a:rPr>
              <a:t>Normochromic and normocytic </a:t>
            </a:r>
            <a:r>
              <a:rPr lang="en-IN" b="0" i="0" dirty="0" err="1" smtClean="0">
                <a:solidFill>
                  <a:srgbClr val="323232"/>
                </a:solidFill>
                <a:effectLst/>
                <a:latin typeface="Droid Serif"/>
              </a:rPr>
              <a:t>anemias</a:t>
            </a:r>
            <a:r>
              <a:rPr lang="en-IN" b="0" i="0" dirty="0" smtClean="0">
                <a:solidFill>
                  <a:srgbClr val="323232"/>
                </a:solidFill>
                <a:effectLst/>
                <a:latin typeface="Droid Serif"/>
              </a:rPr>
              <a:t> are due to:</a:t>
            </a:r>
          </a:p>
          <a:p>
            <a:pPr lvl="1">
              <a:buFont typeface="+mj-lt"/>
              <a:buAutoNum type="arabicPeriod"/>
            </a:pPr>
            <a:r>
              <a:rPr lang="en-IN" b="0" i="0" dirty="0" smtClean="0">
                <a:solidFill>
                  <a:srgbClr val="323232"/>
                </a:solidFill>
                <a:effectLst/>
                <a:latin typeface="Droid Serif"/>
              </a:rPr>
              <a:t>Anemia of acute </a:t>
            </a:r>
            <a:r>
              <a:rPr lang="en-IN" b="0" i="0" dirty="0" err="1" smtClean="0">
                <a:solidFill>
                  <a:srgbClr val="323232"/>
                </a:solidFill>
                <a:effectLst/>
                <a:latin typeface="Droid Serif"/>
              </a:rPr>
              <a:t>hemorrhage</a:t>
            </a:r>
            <a:r>
              <a:rPr lang="en-IN" b="0" i="0" dirty="0" smtClean="0">
                <a:solidFill>
                  <a:srgbClr val="323232"/>
                </a:solidFill>
                <a:effectLst/>
                <a:latin typeface="Droid Serif"/>
              </a:rPr>
              <a:t>.</a:t>
            </a:r>
          </a:p>
          <a:p>
            <a:pPr lvl="1">
              <a:buFont typeface="+mj-lt"/>
              <a:buAutoNum type="arabicPeriod"/>
            </a:pPr>
            <a:r>
              <a:rPr lang="en-IN" b="0" i="0" dirty="0" err="1" smtClean="0">
                <a:solidFill>
                  <a:srgbClr val="323232"/>
                </a:solidFill>
                <a:effectLst/>
                <a:latin typeface="Droid Serif"/>
              </a:rPr>
              <a:t>Hemolytic</a:t>
            </a:r>
            <a:r>
              <a:rPr lang="en-IN" b="0" i="0" dirty="0" smtClean="0">
                <a:solidFill>
                  <a:srgbClr val="323232"/>
                </a:solidFill>
                <a:effectLst/>
                <a:latin typeface="Droid Serif"/>
              </a:rPr>
              <a:t> anemia.</a:t>
            </a:r>
          </a:p>
          <a:p>
            <a:pPr lvl="1">
              <a:buFont typeface="+mj-lt"/>
              <a:buAutoNum type="arabicPeriod"/>
            </a:pPr>
            <a:r>
              <a:rPr lang="en-IN" b="0" i="0" dirty="0" smtClean="0">
                <a:solidFill>
                  <a:srgbClr val="323232"/>
                </a:solidFill>
                <a:effectLst/>
                <a:latin typeface="Droid Serif"/>
              </a:rPr>
              <a:t>Anemia due to chronic diseases.</a:t>
            </a:r>
          </a:p>
          <a:p>
            <a:pPr>
              <a:buFont typeface="+mj-lt"/>
              <a:buAutoNum type="arabicPeriod"/>
            </a:pPr>
            <a:r>
              <a:rPr lang="en-IN" b="0" i="0" dirty="0" smtClean="0">
                <a:solidFill>
                  <a:srgbClr val="323232"/>
                </a:solidFill>
                <a:effectLst/>
                <a:latin typeface="Droid Serif"/>
              </a:rPr>
              <a:t>Hypochromic and microcytic </a:t>
            </a:r>
            <a:r>
              <a:rPr lang="en-IN" b="0" i="0" dirty="0" err="1" smtClean="0">
                <a:solidFill>
                  <a:srgbClr val="323232"/>
                </a:solidFill>
                <a:effectLst/>
                <a:latin typeface="Droid Serif"/>
              </a:rPr>
              <a:t>anemias</a:t>
            </a:r>
            <a:r>
              <a:rPr lang="en-IN" b="0" i="0" dirty="0" smtClean="0">
                <a:solidFill>
                  <a:srgbClr val="323232"/>
                </a:solidFill>
                <a:effectLst/>
                <a:latin typeface="Droid Serif"/>
              </a:rPr>
              <a:t> are due to:</a:t>
            </a:r>
          </a:p>
          <a:p>
            <a:pPr lvl="1">
              <a:buFont typeface="+mj-lt"/>
              <a:buAutoNum type="arabicPeriod"/>
            </a:pPr>
            <a:r>
              <a:rPr lang="en-IN" b="0" i="0" dirty="0" smtClean="0">
                <a:solidFill>
                  <a:srgbClr val="323232"/>
                </a:solidFill>
                <a:effectLst/>
                <a:latin typeface="Droid Serif"/>
              </a:rPr>
              <a:t>Iron deficiency anemia.</a:t>
            </a:r>
          </a:p>
          <a:p>
            <a:pPr lvl="1">
              <a:buFont typeface="+mj-lt"/>
              <a:buAutoNum type="arabicPeriod"/>
            </a:pPr>
            <a:r>
              <a:rPr lang="en-IN" b="0" i="0" dirty="0" smtClean="0">
                <a:solidFill>
                  <a:srgbClr val="323232"/>
                </a:solidFill>
                <a:effectLst/>
                <a:latin typeface="Droid Serif"/>
              </a:rPr>
              <a:t>Thalassemia.</a:t>
            </a:r>
          </a:p>
          <a:p>
            <a:pPr>
              <a:buFont typeface="+mj-lt"/>
              <a:buAutoNum type="arabicPeriod"/>
            </a:pPr>
            <a:r>
              <a:rPr lang="en-IN" b="0" i="0" dirty="0" smtClean="0">
                <a:solidFill>
                  <a:srgbClr val="323232"/>
                </a:solidFill>
                <a:effectLst/>
                <a:latin typeface="Droid Serif"/>
              </a:rPr>
              <a:t>Normochromic and macrocytic </a:t>
            </a:r>
            <a:r>
              <a:rPr lang="en-IN" b="0" i="0" dirty="0" err="1" smtClean="0">
                <a:solidFill>
                  <a:srgbClr val="323232"/>
                </a:solidFill>
                <a:effectLst/>
                <a:latin typeface="Droid Serif"/>
              </a:rPr>
              <a:t>anemias</a:t>
            </a:r>
            <a:r>
              <a:rPr lang="en-IN" b="0" i="0" dirty="0" smtClean="0">
                <a:solidFill>
                  <a:srgbClr val="323232"/>
                </a:solidFill>
                <a:effectLst/>
                <a:latin typeface="Droid Serif"/>
              </a:rPr>
              <a:t> are due to:</a:t>
            </a:r>
          </a:p>
          <a:p>
            <a:pPr lvl="1">
              <a:buFont typeface="+mj-lt"/>
              <a:buAutoNum type="arabicPeriod"/>
            </a:pPr>
            <a:r>
              <a:rPr lang="en-IN" b="0" i="0" dirty="0" err="1" smtClean="0">
                <a:solidFill>
                  <a:srgbClr val="323232"/>
                </a:solidFill>
                <a:effectLst/>
                <a:latin typeface="Droid Serif"/>
              </a:rPr>
              <a:t>Vit</a:t>
            </a:r>
            <a:r>
              <a:rPr lang="en-IN" b="0" i="0" dirty="0" smtClean="0">
                <a:solidFill>
                  <a:srgbClr val="323232"/>
                </a:solidFill>
                <a:effectLst/>
                <a:latin typeface="Droid Serif"/>
              </a:rPr>
              <a:t>. B12 deficiency.</a:t>
            </a:r>
          </a:p>
          <a:p>
            <a:pPr lvl="1">
              <a:buFont typeface="+mj-lt"/>
              <a:buAutoNum type="arabicPeriod"/>
            </a:pPr>
            <a:r>
              <a:rPr lang="en-IN" b="0" i="0" dirty="0" err="1" smtClean="0">
                <a:solidFill>
                  <a:srgbClr val="323232"/>
                </a:solidFill>
                <a:effectLst/>
                <a:latin typeface="Droid Serif"/>
              </a:rPr>
              <a:t>Folate</a:t>
            </a:r>
            <a:r>
              <a:rPr lang="en-IN" b="0" i="0" dirty="0" smtClean="0">
                <a:solidFill>
                  <a:srgbClr val="323232"/>
                </a:solidFill>
                <a:effectLst/>
                <a:latin typeface="Droid Serif"/>
              </a:rPr>
              <a:t> deficiency.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836446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 smtClean="0"/>
              <a:t>Anemia classification based on physiological abnormality: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+mj-lt"/>
              <a:buAutoNum type="arabicPeriod"/>
            </a:pPr>
            <a:r>
              <a:rPr lang="en-US" b="0" i="0" dirty="0" smtClean="0">
                <a:solidFill>
                  <a:srgbClr val="323232"/>
                </a:solidFill>
                <a:effectLst/>
                <a:latin typeface="Droid Serif"/>
              </a:rPr>
              <a:t>Defective maturation of erythropoiesis.</a:t>
            </a:r>
          </a:p>
          <a:p>
            <a:pPr>
              <a:buFont typeface="+mj-lt"/>
              <a:buAutoNum type="arabicPeriod"/>
            </a:pPr>
            <a:r>
              <a:rPr lang="en-US" b="0" i="0" dirty="0" smtClean="0">
                <a:solidFill>
                  <a:srgbClr val="323232"/>
                </a:solidFill>
                <a:effectLst/>
                <a:latin typeface="Droid Serif"/>
              </a:rPr>
              <a:t>Hemolytic anemia where is the increased breakdown of the RBCs.</a:t>
            </a:r>
          </a:p>
          <a:p>
            <a:pPr>
              <a:buFont typeface="+mj-lt"/>
              <a:buAutoNum type="arabicPeriod"/>
            </a:pPr>
            <a:r>
              <a:rPr lang="en-US" b="0" i="0" dirty="0" smtClean="0">
                <a:solidFill>
                  <a:srgbClr val="323232"/>
                </a:solidFill>
                <a:effectLst/>
                <a:latin typeface="Droid Serif"/>
              </a:rPr>
              <a:t>Defect due to an increase in RBC precursors compared to the degree of anemia.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538183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 smtClean="0"/>
              <a:t>Anemia classification based on </a:t>
            </a:r>
            <a:r>
              <a:rPr lang="en-IN" dirty="0" err="1" smtClean="0"/>
              <a:t>etiology</a:t>
            </a:r>
            <a:r>
              <a:rPr lang="en-IN" dirty="0" smtClean="0"/>
              <a:t>: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+mj-lt"/>
              <a:buAutoNum type="arabicPeriod"/>
            </a:pPr>
            <a:r>
              <a:rPr lang="en-US" b="0" i="0" dirty="0" smtClean="0">
                <a:solidFill>
                  <a:srgbClr val="323232"/>
                </a:solidFill>
                <a:effectLst/>
                <a:latin typeface="Droid Serif"/>
              </a:rPr>
              <a:t>Increased RBCs destruction due to intra or extra red blood cell defects.</a:t>
            </a:r>
          </a:p>
          <a:p>
            <a:pPr>
              <a:buFont typeface="+mj-lt"/>
              <a:buAutoNum type="arabicPeriod"/>
            </a:pPr>
            <a:r>
              <a:rPr lang="en-US" b="0" i="0" dirty="0" smtClean="0">
                <a:solidFill>
                  <a:srgbClr val="323232"/>
                </a:solidFill>
                <a:effectLst/>
                <a:latin typeface="Droid Serif"/>
              </a:rPr>
              <a:t>Increased blood loss, which may be acute or chronic.</a:t>
            </a:r>
          </a:p>
          <a:p>
            <a:pPr>
              <a:buFont typeface="+mj-lt"/>
              <a:buAutoNum type="arabicPeriod"/>
            </a:pPr>
            <a:r>
              <a:rPr lang="en-US" b="0" i="0" dirty="0" smtClean="0">
                <a:solidFill>
                  <a:srgbClr val="323232"/>
                </a:solidFill>
                <a:effectLst/>
                <a:latin typeface="Droid Serif"/>
              </a:rPr>
              <a:t>Defective RBCs formation due to Lake of factors necessary for erythropoiesis.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504524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Anemia classification based on the category: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Font typeface="+mj-lt"/>
              <a:buAutoNum type="arabicPeriod"/>
            </a:pPr>
            <a:r>
              <a:rPr lang="en-IN" b="0" i="0" dirty="0" smtClean="0">
                <a:solidFill>
                  <a:srgbClr val="323232"/>
                </a:solidFill>
                <a:effectLst/>
                <a:latin typeface="Droid Serif"/>
              </a:rPr>
              <a:t>increased destruction of the RBCs</a:t>
            </a:r>
          </a:p>
          <a:p>
            <a:pPr lvl="1">
              <a:buFont typeface="+mj-lt"/>
              <a:buAutoNum type="arabicPeriod"/>
            </a:pPr>
            <a:r>
              <a:rPr lang="en-IN" b="0" i="0" dirty="0" err="1" smtClean="0">
                <a:solidFill>
                  <a:srgbClr val="323232"/>
                </a:solidFill>
                <a:effectLst/>
                <a:latin typeface="Droid Serif"/>
              </a:rPr>
              <a:t>Hemolytic</a:t>
            </a:r>
            <a:r>
              <a:rPr lang="en-IN" b="0" i="0" dirty="0" smtClean="0">
                <a:solidFill>
                  <a:srgbClr val="323232"/>
                </a:solidFill>
                <a:effectLst/>
                <a:latin typeface="Droid Serif"/>
              </a:rPr>
              <a:t> anemia (</a:t>
            </a:r>
            <a:r>
              <a:rPr lang="en-IN" b="0" i="0" dirty="0" err="1" smtClean="0">
                <a:solidFill>
                  <a:srgbClr val="323232"/>
                </a:solidFill>
                <a:effectLst/>
                <a:latin typeface="Droid Serif"/>
              </a:rPr>
              <a:t>nonimmune</a:t>
            </a:r>
            <a:r>
              <a:rPr lang="en-IN" b="0" i="0" dirty="0" smtClean="0">
                <a:solidFill>
                  <a:srgbClr val="323232"/>
                </a:solidFill>
                <a:effectLst/>
                <a:latin typeface="Droid Serif"/>
              </a:rPr>
              <a:t>).</a:t>
            </a:r>
          </a:p>
          <a:p>
            <a:pPr lvl="1">
              <a:buFont typeface="+mj-lt"/>
              <a:buAutoNum type="arabicPeriod"/>
            </a:pPr>
            <a:r>
              <a:rPr lang="en-IN" b="0" i="0" dirty="0" smtClean="0">
                <a:solidFill>
                  <a:srgbClr val="323232"/>
                </a:solidFill>
                <a:effectLst/>
                <a:latin typeface="Droid Serif"/>
              </a:rPr>
              <a:t>Immune </a:t>
            </a:r>
            <a:r>
              <a:rPr lang="en-IN" b="0" i="0" dirty="0" err="1" smtClean="0">
                <a:solidFill>
                  <a:srgbClr val="323232"/>
                </a:solidFill>
                <a:effectLst/>
                <a:latin typeface="Droid Serif"/>
              </a:rPr>
              <a:t>hemolytic</a:t>
            </a:r>
            <a:r>
              <a:rPr lang="en-IN" b="0" i="0" dirty="0" smtClean="0">
                <a:solidFill>
                  <a:srgbClr val="323232"/>
                </a:solidFill>
                <a:effectLst/>
                <a:latin typeface="Droid Serif"/>
              </a:rPr>
              <a:t> anemia.</a:t>
            </a:r>
          </a:p>
          <a:p>
            <a:pPr>
              <a:buFont typeface="+mj-lt"/>
              <a:buAutoNum type="arabicPeriod"/>
            </a:pPr>
            <a:r>
              <a:rPr lang="en-IN" b="0" i="0" dirty="0" smtClean="0">
                <a:solidFill>
                  <a:srgbClr val="323232"/>
                </a:solidFill>
                <a:effectLst/>
                <a:latin typeface="Droid Serif"/>
              </a:rPr>
              <a:t>Anemia due to blood loss in </a:t>
            </a:r>
            <a:r>
              <a:rPr lang="en-IN" b="0" i="0" dirty="0" err="1" smtClean="0">
                <a:solidFill>
                  <a:srgbClr val="323232"/>
                </a:solidFill>
                <a:effectLst/>
                <a:latin typeface="Droid Serif"/>
              </a:rPr>
              <a:t>hemorrhage</a:t>
            </a:r>
            <a:r>
              <a:rPr lang="en-IN" b="0" i="0" dirty="0" smtClean="0">
                <a:solidFill>
                  <a:srgbClr val="323232"/>
                </a:solidFill>
                <a:effectLst/>
                <a:latin typeface="Droid Serif"/>
              </a:rPr>
              <a:t>.</a:t>
            </a:r>
          </a:p>
          <a:p>
            <a:pPr>
              <a:buFont typeface="+mj-lt"/>
              <a:buAutoNum type="arabicPeriod"/>
            </a:pPr>
            <a:r>
              <a:rPr lang="en-IN" b="0" i="0" dirty="0" smtClean="0">
                <a:solidFill>
                  <a:srgbClr val="323232"/>
                </a:solidFill>
                <a:effectLst/>
                <a:latin typeface="Droid Serif"/>
              </a:rPr>
              <a:t>Nutritional deficiency like </a:t>
            </a:r>
            <a:r>
              <a:rPr lang="en-IN" b="0" i="0" dirty="0" err="1" smtClean="0">
                <a:solidFill>
                  <a:srgbClr val="323232"/>
                </a:solidFill>
                <a:effectLst/>
                <a:latin typeface="Droid Serif"/>
              </a:rPr>
              <a:t>folate</a:t>
            </a:r>
            <a:r>
              <a:rPr lang="en-IN" b="0" i="0" dirty="0" smtClean="0">
                <a:solidFill>
                  <a:srgbClr val="323232"/>
                </a:solidFill>
                <a:effectLst/>
                <a:latin typeface="Droid Serif"/>
              </a:rPr>
              <a:t> or vitamin B12 deficiency.</a:t>
            </a:r>
          </a:p>
          <a:p>
            <a:pPr>
              <a:buFont typeface="+mj-lt"/>
              <a:buAutoNum type="arabicPeriod"/>
            </a:pPr>
            <a:r>
              <a:rPr lang="en-IN" b="0" i="0" dirty="0" smtClean="0">
                <a:solidFill>
                  <a:srgbClr val="323232"/>
                </a:solidFill>
                <a:effectLst/>
                <a:latin typeface="Droid Serif"/>
              </a:rPr>
              <a:t>Toxicity due to drugs.</a:t>
            </a:r>
          </a:p>
          <a:p>
            <a:pPr>
              <a:buFont typeface="+mj-lt"/>
              <a:buAutoNum type="arabicPeriod"/>
            </a:pPr>
            <a:r>
              <a:rPr lang="en-IN" b="0" i="0" dirty="0" smtClean="0">
                <a:solidFill>
                  <a:srgbClr val="323232"/>
                </a:solidFill>
                <a:effectLst/>
                <a:latin typeface="Droid Serif"/>
              </a:rPr>
              <a:t>Infections.</a:t>
            </a:r>
          </a:p>
          <a:p>
            <a:pPr>
              <a:buFont typeface="+mj-lt"/>
              <a:buAutoNum type="arabicPeriod"/>
            </a:pPr>
            <a:r>
              <a:rPr lang="en-IN" b="0" i="0" dirty="0" smtClean="0">
                <a:solidFill>
                  <a:srgbClr val="323232"/>
                </a:solidFill>
                <a:effectLst/>
                <a:latin typeface="Droid Serif"/>
              </a:rPr>
              <a:t>Infiltration of the bone marrow by the cancer cells.</a:t>
            </a:r>
          </a:p>
          <a:p>
            <a:pPr>
              <a:buFont typeface="+mj-lt"/>
              <a:buAutoNum type="arabicPeriod"/>
            </a:pPr>
            <a:r>
              <a:rPr lang="en-IN" b="0" i="0" dirty="0" smtClean="0">
                <a:solidFill>
                  <a:srgbClr val="323232"/>
                </a:solidFill>
                <a:effectLst/>
                <a:latin typeface="Droid Serif"/>
              </a:rPr>
              <a:t>Hereditary or acquired defect in the RBCs.</a:t>
            </a:r>
          </a:p>
          <a:p>
            <a:pPr>
              <a:buFont typeface="+mj-lt"/>
              <a:buAutoNum type="arabicPeriod"/>
            </a:pPr>
            <a:r>
              <a:rPr lang="en-IN" b="0" i="0" dirty="0" smtClean="0">
                <a:solidFill>
                  <a:srgbClr val="323232"/>
                </a:solidFill>
                <a:effectLst/>
                <a:latin typeface="Droid Serif"/>
              </a:rPr>
              <a:t>Hematopoietic stem cell arrest or damage.</a:t>
            </a:r>
          </a:p>
          <a:p>
            <a:pPr>
              <a:buFont typeface="+mj-lt"/>
              <a:buAutoNum type="arabicPeriod"/>
            </a:pPr>
            <a:r>
              <a:rPr lang="en-IN" b="0" i="0" dirty="0" smtClean="0">
                <a:solidFill>
                  <a:srgbClr val="323232"/>
                </a:solidFill>
                <a:effectLst/>
                <a:latin typeface="Droid Serif"/>
              </a:rPr>
              <a:t>Idiopathic or unknown cause.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293139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 smtClean="0"/>
              <a:t>Anemia classification based on RBC indices:</a:t>
            </a:r>
            <a:br>
              <a:rPr lang="en-IN" dirty="0" smtClean="0"/>
            </a:b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+mj-lt"/>
              <a:buAutoNum type="arabicPeriod"/>
            </a:pPr>
            <a:r>
              <a:rPr lang="en-IN" b="0" i="0" dirty="0" smtClean="0">
                <a:solidFill>
                  <a:srgbClr val="323232"/>
                </a:solidFill>
                <a:effectLst/>
                <a:latin typeface="Droid Serif"/>
              </a:rPr>
              <a:t>Normocytic:</a:t>
            </a:r>
          </a:p>
          <a:p>
            <a:pPr lvl="1">
              <a:buFont typeface="+mj-lt"/>
              <a:buAutoNum type="arabicPeriod"/>
            </a:pPr>
            <a:r>
              <a:rPr lang="en-IN" b="0" i="0" dirty="0" smtClean="0">
                <a:solidFill>
                  <a:srgbClr val="323232"/>
                </a:solidFill>
                <a:effectLst/>
                <a:latin typeface="Droid Serif"/>
              </a:rPr>
              <a:t>MCV is 80 to 100 </a:t>
            </a:r>
            <a:r>
              <a:rPr lang="en-IN" b="0" i="0" dirty="0" err="1" smtClean="0">
                <a:solidFill>
                  <a:srgbClr val="323232"/>
                </a:solidFill>
                <a:effectLst/>
                <a:latin typeface="Droid Serif"/>
              </a:rPr>
              <a:t>fl</a:t>
            </a:r>
            <a:r>
              <a:rPr lang="en-IN" b="0" i="0" dirty="0" smtClean="0">
                <a:solidFill>
                  <a:srgbClr val="323232"/>
                </a:solidFill>
                <a:effectLst/>
                <a:latin typeface="Droid Serif"/>
              </a:rPr>
              <a:t> (</a:t>
            </a:r>
            <a:r>
              <a:rPr lang="en-IN" b="0" i="0" dirty="0" err="1" smtClean="0">
                <a:solidFill>
                  <a:srgbClr val="323232"/>
                </a:solidFill>
                <a:effectLst/>
                <a:latin typeface="Droid Serif"/>
              </a:rPr>
              <a:t>femtoliter</a:t>
            </a:r>
            <a:r>
              <a:rPr lang="en-IN" b="0" i="0" dirty="0" smtClean="0">
                <a:solidFill>
                  <a:srgbClr val="323232"/>
                </a:solidFill>
                <a:effectLst/>
                <a:latin typeface="Droid Serif"/>
              </a:rPr>
              <a:t>).</a:t>
            </a:r>
          </a:p>
          <a:p>
            <a:pPr lvl="1">
              <a:buFont typeface="+mj-lt"/>
              <a:buAutoNum type="arabicPeriod"/>
            </a:pPr>
            <a:r>
              <a:rPr lang="en-IN" b="0" i="0" dirty="0" smtClean="0">
                <a:solidFill>
                  <a:srgbClr val="323232"/>
                </a:solidFill>
                <a:effectLst/>
                <a:latin typeface="Droid Serif"/>
              </a:rPr>
              <a:t>MCHC = 32 to 36%</a:t>
            </a:r>
          </a:p>
          <a:p>
            <a:pPr>
              <a:buFont typeface="+mj-lt"/>
              <a:buAutoNum type="arabicPeriod"/>
            </a:pPr>
            <a:r>
              <a:rPr lang="en-IN" b="0" i="0" dirty="0" smtClean="0">
                <a:solidFill>
                  <a:srgbClr val="323232"/>
                </a:solidFill>
                <a:effectLst/>
                <a:latin typeface="Droid Serif"/>
              </a:rPr>
              <a:t>Macrocytic:</a:t>
            </a:r>
          </a:p>
          <a:p>
            <a:pPr lvl="1">
              <a:buFont typeface="+mj-lt"/>
              <a:buAutoNum type="arabicPeriod"/>
            </a:pPr>
            <a:r>
              <a:rPr lang="en-IN" b="0" i="0" dirty="0" smtClean="0">
                <a:solidFill>
                  <a:srgbClr val="323232"/>
                </a:solidFill>
                <a:effectLst/>
                <a:latin typeface="Droid Serif"/>
              </a:rPr>
              <a:t>MCV = &gt;100 fl.</a:t>
            </a:r>
          </a:p>
          <a:p>
            <a:pPr>
              <a:buFont typeface="+mj-lt"/>
              <a:buAutoNum type="arabicPeriod"/>
            </a:pPr>
            <a:r>
              <a:rPr lang="en-IN" b="0" i="0" dirty="0" smtClean="0">
                <a:solidFill>
                  <a:srgbClr val="323232"/>
                </a:solidFill>
                <a:effectLst/>
                <a:latin typeface="Droid Serif"/>
              </a:rPr>
              <a:t>Microcytic and hypochromic.</a:t>
            </a:r>
          </a:p>
          <a:p>
            <a:pPr lvl="1">
              <a:buFont typeface="+mj-lt"/>
              <a:buAutoNum type="arabicPeriod"/>
            </a:pPr>
            <a:r>
              <a:rPr lang="en-IN" b="0" i="0" dirty="0" smtClean="0">
                <a:solidFill>
                  <a:srgbClr val="323232"/>
                </a:solidFill>
                <a:effectLst/>
                <a:latin typeface="Droid Serif"/>
              </a:rPr>
              <a:t>MCV = &lt;80 fl.</a:t>
            </a:r>
          </a:p>
          <a:p>
            <a:pPr lvl="1">
              <a:buFont typeface="+mj-lt"/>
              <a:buAutoNum type="arabicPeriod"/>
            </a:pPr>
            <a:r>
              <a:rPr lang="en-IN" b="0" i="0" dirty="0" smtClean="0">
                <a:solidFill>
                  <a:srgbClr val="323232"/>
                </a:solidFill>
                <a:effectLst/>
                <a:latin typeface="Droid Serif"/>
              </a:rPr>
              <a:t>MCHC = &lt;32%.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350172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 smtClean="0"/>
              <a:t>Anemia classification based on RBC indices:</a:t>
            </a:r>
            <a:endParaRPr lang="en-IN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864551"/>
              </p:ext>
            </p:extLst>
          </p:nvPr>
        </p:nvGraphicFramePr>
        <p:xfrm>
          <a:off x="457200" y="1600200"/>
          <a:ext cx="8229600" cy="2255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pPr fontAlgn="t"/>
                      <a:r>
                        <a:rPr lang="en-IN" b="1" dirty="0" err="1">
                          <a:effectLst/>
                        </a:rPr>
                        <a:t>ype</a:t>
                      </a:r>
                      <a:r>
                        <a:rPr lang="en-IN" b="1" dirty="0">
                          <a:effectLst/>
                        </a:rPr>
                        <a:t> of anemia</a:t>
                      </a:r>
                      <a:endParaRPr lang="en-IN" dirty="0">
                        <a:effectLst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IN" b="1">
                          <a:effectLst/>
                        </a:rPr>
                        <a:t>MCV fl</a:t>
                      </a:r>
                      <a:endParaRPr lang="en-IN">
                        <a:effectLst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IN" b="1">
                          <a:effectLst/>
                        </a:rPr>
                        <a:t>MCHC%</a:t>
                      </a:r>
                      <a:endParaRPr lang="en-IN">
                        <a:effectLst/>
                      </a:endParaRPr>
                    </a:p>
                  </a:txBody>
                  <a:tcPr marL="76200" marR="76200" marT="76200" marB="76200"/>
                </a:tc>
              </a:tr>
              <a:tr h="370840">
                <a:tc>
                  <a:txBody>
                    <a:bodyPr/>
                    <a:lstStyle/>
                    <a:p>
                      <a:pPr fontAlgn="t"/>
                      <a:r>
                        <a:rPr lang="en-IN">
                          <a:effectLst/>
                        </a:rPr>
                        <a:t>Normocytic and normochromic</a:t>
                      </a: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IN">
                          <a:effectLst/>
                        </a:rPr>
                        <a:t>80 to 100</a:t>
                      </a: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IN">
                          <a:effectLst/>
                        </a:rPr>
                        <a:t>32 to 36</a:t>
                      </a:r>
                    </a:p>
                  </a:txBody>
                  <a:tcPr marL="76200" marR="76200" marT="76200" marB="76200"/>
                </a:tc>
              </a:tr>
              <a:tr h="370840">
                <a:tc>
                  <a:txBody>
                    <a:bodyPr/>
                    <a:lstStyle/>
                    <a:p>
                      <a:pPr fontAlgn="t"/>
                      <a:r>
                        <a:rPr lang="en-IN">
                          <a:effectLst/>
                        </a:rPr>
                        <a:t>Microcytic and hypochromic</a:t>
                      </a: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IN">
                          <a:effectLst/>
                        </a:rPr>
                        <a:t>&lt;80</a:t>
                      </a: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IN">
                          <a:effectLst/>
                        </a:rPr>
                        <a:t>&lt;32</a:t>
                      </a:r>
                    </a:p>
                  </a:txBody>
                  <a:tcPr marL="76200" marR="76200" marT="76200" marB="76200"/>
                </a:tc>
              </a:tr>
              <a:tr h="370840">
                <a:tc>
                  <a:txBody>
                    <a:bodyPr/>
                    <a:lstStyle/>
                    <a:p>
                      <a:pPr fontAlgn="t"/>
                      <a:r>
                        <a:rPr lang="en-IN">
                          <a:effectLst/>
                        </a:rPr>
                        <a:t>Macrocytic</a:t>
                      </a: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IN">
                          <a:effectLst/>
                        </a:rPr>
                        <a:t>&gt;100</a:t>
                      </a: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159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Differentiating points of various </a:t>
            </a:r>
            <a:r>
              <a:rPr lang="en-US" dirty="0" err="1" smtClean="0"/>
              <a:t>anemias</a:t>
            </a:r>
            <a:r>
              <a:rPr lang="en-US" dirty="0" smtClean="0"/>
              <a:t>:</a:t>
            </a:r>
            <a:endParaRPr lang="en-IN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42718544"/>
              </p:ext>
            </p:extLst>
          </p:nvPr>
        </p:nvGraphicFramePr>
        <p:xfrm>
          <a:off x="457200" y="1600200"/>
          <a:ext cx="8229600" cy="5699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370840">
                <a:tc>
                  <a:txBody>
                    <a:bodyPr/>
                    <a:lstStyle/>
                    <a:p>
                      <a:pPr fontAlgn="t"/>
                      <a:r>
                        <a:rPr lang="en-IN" b="1" dirty="0">
                          <a:effectLst/>
                        </a:rPr>
                        <a:t>Characteristics findings</a:t>
                      </a:r>
                      <a:endParaRPr lang="en-IN" dirty="0">
                        <a:effectLst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IN" b="1">
                          <a:effectLst/>
                        </a:rPr>
                        <a:t>Microcytic hypochromic</a:t>
                      </a:r>
                      <a:endParaRPr lang="en-IN">
                        <a:effectLst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IN" b="1">
                          <a:effectLst/>
                        </a:rPr>
                        <a:t>Normocytic normochromic</a:t>
                      </a:r>
                      <a:endParaRPr lang="en-IN">
                        <a:effectLst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IN" b="1">
                          <a:effectLst/>
                        </a:rPr>
                        <a:t>Macrocytic</a:t>
                      </a:r>
                      <a:endParaRPr lang="en-IN">
                        <a:effectLst/>
                      </a:endParaRPr>
                    </a:p>
                  </a:txBody>
                  <a:tcPr marL="76200" marR="76200" marT="76200" marB="76200"/>
                </a:tc>
              </a:tr>
              <a:tr h="370840">
                <a:tc>
                  <a:txBody>
                    <a:bodyPr/>
                    <a:lstStyle/>
                    <a:p>
                      <a:pPr fontAlgn="t"/>
                      <a:r>
                        <a:rPr lang="en-IN">
                          <a:effectLst/>
                        </a:rPr>
                        <a:t>MCV</a:t>
                      </a: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IN">
                          <a:effectLst/>
                        </a:rPr>
                        <a:t>&lt;80 fl (decreased)</a:t>
                      </a: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>
                          <a:effectLst/>
                        </a:rPr>
                        <a:t>80 to 95 fl (normal)</a:t>
                      </a: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IN">
                          <a:effectLst/>
                        </a:rPr>
                        <a:t>&gt;95 fl (increased)</a:t>
                      </a:r>
                    </a:p>
                  </a:txBody>
                  <a:tcPr marL="76200" marR="76200" marT="76200" marB="76200"/>
                </a:tc>
              </a:tr>
              <a:tr h="370840">
                <a:tc>
                  <a:txBody>
                    <a:bodyPr/>
                    <a:lstStyle/>
                    <a:p>
                      <a:pPr fontAlgn="t"/>
                      <a:r>
                        <a:rPr lang="en-IN">
                          <a:effectLst/>
                        </a:rPr>
                        <a:t>MCH</a:t>
                      </a: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IN">
                          <a:effectLst/>
                        </a:rPr>
                        <a:t>&lt;27 pg (decreased)</a:t>
                      </a: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IN">
                          <a:effectLst/>
                        </a:rPr>
                        <a:t>≥27 pg (normal)</a:t>
                      </a: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IN">
                          <a:effectLst/>
                        </a:rPr>
                        <a:t>Increased</a:t>
                      </a:r>
                    </a:p>
                  </a:txBody>
                  <a:tcPr marL="76200" marR="76200" marT="76200" marB="76200"/>
                </a:tc>
              </a:tr>
              <a:tr h="370840">
                <a:tc>
                  <a:txBody>
                    <a:bodyPr/>
                    <a:lstStyle/>
                    <a:p>
                      <a:pPr fontAlgn="t"/>
                      <a:r>
                        <a:rPr lang="en-IN">
                          <a:effectLst/>
                        </a:rPr>
                        <a:t>MCHC</a:t>
                      </a: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IN">
                          <a:effectLst/>
                        </a:rPr>
                        <a:t>Decreased</a:t>
                      </a: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IN">
                          <a:effectLst/>
                        </a:rPr>
                        <a:t>Normal</a:t>
                      </a: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IN">
                          <a:effectLst/>
                        </a:rPr>
                        <a:t>Normal</a:t>
                      </a:r>
                    </a:p>
                  </a:txBody>
                  <a:tcPr marL="76200" marR="76200" marT="76200" marB="76200"/>
                </a:tc>
              </a:tr>
              <a:tr h="370840">
                <a:tc>
                  <a:txBody>
                    <a:bodyPr/>
                    <a:lstStyle/>
                    <a:p>
                      <a:pPr fontAlgn="t"/>
                      <a:r>
                        <a:rPr lang="en-IN">
                          <a:effectLst/>
                        </a:rPr>
                        <a:t>Etiological factors</a:t>
                      </a: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fontAlgn="t">
                        <a:buFont typeface="+mj-lt"/>
                        <a:buAutoNum type="arabicPeriod"/>
                      </a:pPr>
                      <a:r>
                        <a:rPr lang="en-US">
                          <a:effectLst/>
                        </a:rPr>
                        <a:t>Iron deficiency</a:t>
                      </a:r>
                    </a:p>
                    <a:p>
                      <a:pPr fontAlgn="t">
                        <a:buFont typeface="+mj-lt"/>
                        <a:buAutoNum type="arabicPeriod"/>
                      </a:pPr>
                      <a:r>
                        <a:rPr lang="en-US">
                          <a:effectLst/>
                        </a:rPr>
                        <a:t>Thalassemia</a:t>
                      </a:r>
                    </a:p>
                    <a:p>
                      <a:pPr fontAlgn="t">
                        <a:buFont typeface="+mj-lt"/>
                        <a:buAutoNum type="arabicPeriod"/>
                      </a:pPr>
                      <a:r>
                        <a:rPr lang="en-US">
                          <a:effectLst/>
                        </a:rPr>
                        <a:t>Sideroblastic anemia</a:t>
                      </a:r>
                    </a:p>
                    <a:p>
                      <a:pPr fontAlgn="t">
                        <a:buFont typeface="+mj-lt"/>
                        <a:buAutoNum type="arabicPeriod"/>
                      </a:pPr>
                      <a:r>
                        <a:rPr lang="en-US">
                          <a:effectLst/>
                        </a:rPr>
                        <a:t>Chronic diseases</a:t>
                      </a:r>
                    </a:p>
                    <a:p>
                      <a:pPr fontAlgn="t">
                        <a:buFont typeface="+mj-lt"/>
                        <a:buAutoNum type="arabicPeriod"/>
                      </a:pPr>
                      <a:r>
                        <a:rPr lang="en-US">
                          <a:effectLst/>
                        </a:rPr>
                        <a:t>Lead poisoning</a:t>
                      </a: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fontAlgn="t">
                        <a:buFont typeface="+mj-lt"/>
                        <a:buAutoNum type="arabicPeriod"/>
                      </a:pPr>
                      <a:r>
                        <a:rPr lang="en-US">
                          <a:effectLst/>
                        </a:rPr>
                        <a:t>Hemolytic anemias</a:t>
                      </a:r>
                    </a:p>
                    <a:p>
                      <a:pPr fontAlgn="t">
                        <a:buFont typeface="+mj-lt"/>
                        <a:buAutoNum type="arabicPeriod"/>
                      </a:pPr>
                      <a:r>
                        <a:rPr lang="en-US">
                          <a:effectLst/>
                        </a:rPr>
                        <a:t>After acute blood loss</a:t>
                      </a:r>
                    </a:p>
                    <a:p>
                      <a:pPr fontAlgn="t">
                        <a:buFont typeface="+mj-lt"/>
                        <a:buAutoNum type="arabicPeriod"/>
                      </a:pPr>
                      <a:r>
                        <a:rPr lang="en-US">
                          <a:effectLst/>
                        </a:rPr>
                        <a:t>Bone marrow failure by chemotherapy or cancer infiltrates.</a:t>
                      </a:r>
                    </a:p>
                    <a:p>
                      <a:pPr fontAlgn="t">
                        <a:buFont typeface="+mj-lt"/>
                        <a:buAutoNum type="arabicPeriod"/>
                      </a:pPr>
                      <a:r>
                        <a:rPr lang="en-US">
                          <a:effectLst/>
                        </a:rPr>
                        <a:t>Renal diseases</a:t>
                      </a: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fontAlgn="t">
                        <a:buFont typeface="+mj-lt"/>
                        <a:buAutoNum type="arabicPeriod"/>
                      </a:pPr>
                      <a:r>
                        <a:rPr lang="en-IN" dirty="0">
                          <a:effectLst/>
                        </a:rPr>
                        <a:t>Vitamin B12 deficiency</a:t>
                      </a:r>
                    </a:p>
                    <a:p>
                      <a:pPr fontAlgn="t">
                        <a:buFont typeface="+mj-lt"/>
                        <a:buAutoNum type="arabicPeriod"/>
                      </a:pPr>
                      <a:r>
                        <a:rPr lang="en-IN" dirty="0">
                          <a:effectLst/>
                        </a:rPr>
                        <a:t>Folic acid deficiency</a:t>
                      </a:r>
                    </a:p>
                    <a:p>
                      <a:pPr fontAlgn="t">
                        <a:buFont typeface="+mj-lt"/>
                        <a:buAutoNum type="arabicPeriod"/>
                      </a:pPr>
                      <a:r>
                        <a:rPr lang="en-IN" dirty="0">
                          <a:effectLst/>
                        </a:rPr>
                        <a:t>Aplastic anemia</a:t>
                      </a:r>
                    </a:p>
                    <a:p>
                      <a:pPr fontAlgn="t">
                        <a:buFont typeface="+mj-lt"/>
                        <a:buAutoNum type="arabicPeriod"/>
                      </a:pPr>
                      <a:r>
                        <a:rPr lang="en-IN" dirty="0">
                          <a:effectLst/>
                        </a:rPr>
                        <a:t>Non-</a:t>
                      </a:r>
                      <a:r>
                        <a:rPr lang="en-IN" dirty="0" err="1">
                          <a:effectLst/>
                        </a:rPr>
                        <a:t>megaloblastic</a:t>
                      </a:r>
                      <a:r>
                        <a:rPr lang="en-IN" dirty="0">
                          <a:effectLst/>
                        </a:rPr>
                        <a:t> anemia due to:</a:t>
                      </a:r>
                    </a:p>
                    <a:p>
                      <a:pPr marL="742950" lvl="1" indent="-285750" fontAlgn="t">
                        <a:buFont typeface="+mj-lt"/>
                        <a:buAutoNum type="arabicPeriod"/>
                      </a:pPr>
                      <a:r>
                        <a:rPr lang="en-IN" dirty="0">
                          <a:effectLst/>
                        </a:rPr>
                        <a:t>Alcohol use</a:t>
                      </a:r>
                    </a:p>
                    <a:p>
                      <a:pPr marL="742950" lvl="1" indent="-285750" fontAlgn="t">
                        <a:buFont typeface="+mj-lt"/>
                        <a:buAutoNum type="arabicPeriod"/>
                      </a:pPr>
                      <a:r>
                        <a:rPr lang="en-IN" dirty="0">
                          <a:effectLst/>
                        </a:rPr>
                        <a:t>Liver diseases</a:t>
                      </a:r>
                    </a:p>
                    <a:p>
                      <a:pPr marL="742950" lvl="1" indent="-285750" fontAlgn="t">
                        <a:buFont typeface="+mj-lt"/>
                        <a:buAutoNum type="arabicPeriod"/>
                      </a:pPr>
                      <a:r>
                        <a:rPr lang="en-IN" dirty="0" err="1">
                          <a:effectLst/>
                        </a:rPr>
                        <a:t>Myelodysplasia</a:t>
                      </a:r>
                      <a:endParaRPr lang="en-IN" dirty="0">
                        <a:effectLst/>
                      </a:endParaRPr>
                    </a:p>
                  </a:txBody>
                  <a:tcPr marL="76200" marR="76200" marT="76200" marB="7620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43285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Laboratory Criteria for the diagnosis of </a:t>
            </a:r>
            <a:r>
              <a:rPr lang="en-US" dirty="0" err="1" smtClean="0"/>
              <a:t>Anemias</a:t>
            </a:r>
            <a:r>
              <a:rPr lang="en-US" dirty="0" smtClean="0"/>
              <a:t>: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>
              <a:buFont typeface="+mj-lt"/>
              <a:buAutoNum type="arabicPeriod"/>
            </a:pPr>
            <a:r>
              <a:rPr lang="en-US" b="1" i="0" dirty="0" smtClean="0">
                <a:solidFill>
                  <a:srgbClr val="323232"/>
                </a:solidFill>
                <a:effectLst/>
                <a:latin typeface="Droid Serif"/>
              </a:rPr>
              <a:t>Hemoglobin</a:t>
            </a:r>
            <a:r>
              <a:rPr lang="en-US" b="0" i="0" dirty="0" smtClean="0">
                <a:solidFill>
                  <a:srgbClr val="323232"/>
                </a:solidFill>
                <a:effectLst/>
                <a:latin typeface="Droid Serif"/>
              </a:rPr>
              <a:t> when it is less than 12 to 13 G/</a:t>
            </a:r>
            <a:r>
              <a:rPr lang="en-US" b="0" i="0" dirty="0" err="1" smtClean="0">
                <a:solidFill>
                  <a:srgbClr val="323232"/>
                </a:solidFill>
                <a:effectLst/>
                <a:latin typeface="Droid Serif"/>
              </a:rPr>
              <a:t>dL</a:t>
            </a:r>
            <a:r>
              <a:rPr lang="en-US" b="0" i="0" dirty="0" smtClean="0">
                <a:solidFill>
                  <a:srgbClr val="323232"/>
                </a:solidFill>
                <a:effectLst/>
                <a:latin typeface="Droid Serif"/>
              </a:rPr>
              <a:t>.</a:t>
            </a:r>
          </a:p>
          <a:p>
            <a:pPr>
              <a:buFont typeface="+mj-lt"/>
              <a:buAutoNum type="arabicPeriod"/>
            </a:pPr>
            <a:r>
              <a:rPr lang="en-US" b="1" i="0" dirty="0" smtClean="0">
                <a:solidFill>
                  <a:srgbClr val="323232"/>
                </a:solidFill>
                <a:effectLst/>
                <a:latin typeface="Droid Serif"/>
              </a:rPr>
              <a:t>Hematocrit</a:t>
            </a:r>
            <a:r>
              <a:rPr lang="en-US" b="0" i="0" dirty="0" smtClean="0">
                <a:solidFill>
                  <a:srgbClr val="323232"/>
                </a:solidFill>
                <a:effectLst/>
                <a:latin typeface="Droid Serif"/>
              </a:rPr>
              <a:t> when it is less than 36 to 41%.</a:t>
            </a:r>
          </a:p>
          <a:p>
            <a:pPr>
              <a:buFont typeface="+mj-lt"/>
              <a:buAutoNum type="arabicPeriod"/>
            </a:pPr>
            <a:r>
              <a:rPr lang="en-US" b="1" i="0" dirty="0" smtClean="0">
                <a:solidFill>
                  <a:srgbClr val="323232"/>
                </a:solidFill>
                <a:effectLst/>
                <a:latin typeface="Droid Serif"/>
              </a:rPr>
              <a:t>Reticulocyte</a:t>
            </a:r>
            <a:r>
              <a:rPr lang="en-US" b="0" i="0" dirty="0" smtClean="0">
                <a:solidFill>
                  <a:srgbClr val="323232"/>
                </a:solidFill>
                <a:effectLst/>
                <a:latin typeface="Droid Serif"/>
              </a:rPr>
              <a:t> count was normal at 0.5 to 1.5%.</a:t>
            </a:r>
          </a:p>
          <a:p>
            <a:pPr>
              <a:buFont typeface="+mj-lt"/>
              <a:buAutoNum type="arabicPeriod"/>
            </a:pPr>
            <a:r>
              <a:rPr lang="en-US" b="1" i="0" dirty="0" smtClean="0">
                <a:solidFill>
                  <a:srgbClr val="323232"/>
                </a:solidFill>
                <a:effectLst/>
                <a:latin typeface="Droid Serif"/>
              </a:rPr>
              <a:t>MCV</a:t>
            </a:r>
            <a:r>
              <a:rPr lang="en-US" b="0" i="0" dirty="0" smtClean="0">
                <a:solidFill>
                  <a:srgbClr val="323232"/>
                </a:solidFill>
                <a:effectLst/>
                <a:latin typeface="Droid Serif"/>
              </a:rPr>
              <a:t> is a better choice to classify the </a:t>
            </a:r>
            <a:r>
              <a:rPr lang="en-US" b="0" i="0" dirty="0" err="1" smtClean="0">
                <a:solidFill>
                  <a:srgbClr val="323232"/>
                </a:solidFill>
                <a:effectLst/>
                <a:latin typeface="Droid Serif"/>
              </a:rPr>
              <a:t>anemias</a:t>
            </a:r>
            <a:r>
              <a:rPr lang="en-US" b="0" i="0" dirty="0" smtClean="0">
                <a:solidFill>
                  <a:srgbClr val="323232"/>
                </a:solidFill>
                <a:effectLst/>
                <a:latin typeface="Droid Serif"/>
              </a:rPr>
              <a:t> and their differentiation. This is useful for the screening of occult alcoholism.</a:t>
            </a:r>
          </a:p>
          <a:p>
            <a:pPr>
              <a:buFont typeface="+mj-lt"/>
              <a:buAutoNum type="arabicPeriod"/>
            </a:pPr>
            <a:r>
              <a:rPr lang="en-US" b="0" i="0" dirty="0" smtClean="0">
                <a:solidFill>
                  <a:srgbClr val="323232"/>
                </a:solidFill>
                <a:effectLst/>
                <a:latin typeface="Droid Serif"/>
              </a:rPr>
              <a:t>If</a:t>
            </a:r>
            <a:r>
              <a:rPr lang="en-US" b="1" i="0" dirty="0" smtClean="0">
                <a:solidFill>
                  <a:srgbClr val="323232"/>
                </a:solidFill>
                <a:effectLst/>
                <a:latin typeface="Droid Serif"/>
              </a:rPr>
              <a:t> MCV</a:t>
            </a:r>
            <a:r>
              <a:rPr lang="en-US" b="0" i="0" dirty="0" smtClean="0">
                <a:solidFill>
                  <a:srgbClr val="323232"/>
                </a:solidFill>
                <a:effectLst/>
                <a:latin typeface="Droid Serif"/>
              </a:rPr>
              <a:t> is high, then advise:</a:t>
            </a:r>
          </a:p>
          <a:p>
            <a:pPr lvl="1">
              <a:buFont typeface="+mj-lt"/>
              <a:buAutoNum type="arabicPeriod"/>
            </a:pPr>
            <a:r>
              <a:rPr lang="en-US" b="0" i="0" dirty="0" smtClean="0">
                <a:solidFill>
                  <a:srgbClr val="323232"/>
                </a:solidFill>
                <a:effectLst/>
                <a:latin typeface="Droid Serif"/>
              </a:rPr>
              <a:t>Reticulocytes count.</a:t>
            </a:r>
          </a:p>
          <a:p>
            <a:pPr lvl="1">
              <a:buFont typeface="+mj-lt"/>
              <a:buAutoNum type="arabicPeriod"/>
            </a:pPr>
            <a:r>
              <a:rPr lang="en-US" b="0" i="0" dirty="0" smtClean="0">
                <a:solidFill>
                  <a:srgbClr val="323232"/>
                </a:solidFill>
                <a:effectLst/>
                <a:latin typeface="Droid Serif"/>
              </a:rPr>
              <a:t>Vit.B12.</a:t>
            </a:r>
          </a:p>
          <a:p>
            <a:pPr lvl="1">
              <a:buFont typeface="+mj-lt"/>
              <a:buAutoNum type="arabicPeriod"/>
            </a:pPr>
            <a:r>
              <a:rPr lang="en-US" b="0" i="0" dirty="0" err="1" smtClean="0">
                <a:solidFill>
                  <a:srgbClr val="323232"/>
                </a:solidFill>
                <a:effectLst/>
                <a:latin typeface="Droid Serif"/>
              </a:rPr>
              <a:t>Folate</a:t>
            </a:r>
            <a:r>
              <a:rPr lang="en-US" b="0" i="0" dirty="0" smtClean="0">
                <a:solidFill>
                  <a:srgbClr val="323232"/>
                </a:solidFill>
                <a:effectLst/>
                <a:latin typeface="Droid Serif"/>
              </a:rPr>
              <a:t> level.</a:t>
            </a:r>
          </a:p>
          <a:p>
            <a:pPr>
              <a:buFont typeface="+mj-lt"/>
              <a:buAutoNum type="arabicPeriod"/>
            </a:pPr>
            <a:r>
              <a:rPr lang="en-US" b="0" i="0" dirty="0" smtClean="0">
                <a:solidFill>
                  <a:srgbClr val="323232"/>
                </a:solidFill>
                <a:effectLst/>
                <a:latin typeface="Droid Serif"/>
              </a:rPr>
              <a:t>If MCV is low, advised:</a:t>
            </a:r>
          </a:p>
          <a:p>
            <a:pPr lvl="1">
              <a:buFont typeface="+mj-lt"/>
              <a:buAutoNum type="arabicPeriod"/>
            </a:pPr>
            <a:r>
              <a:rPr lang="en-US" b="0" i="0" dirty="0" smtClean="0">
                <a:solidFill>
                  <a:srgbClr val="323232"/>
                </a:solidFill>
                <a:effectLst/>
                <a:latin typeface="Droid Serif"/>
              </a:rPr>
              <a:t>Serum Iron.</a:t>
            </a:r>
          </a:p>
          <a:p>
            <a:pPr lvl="1">
              <a:buFont typeface="+mj-lt"/>
              <a:buAutoNum type="arabicPeriod"/>
            </a:pPr>
            <a:r>
              <a:rPr lang="en-US" b="0" i="0" dirty="0" smtClean="0">
                <a:solidFill>
                  <a:srgbClr val="323232"/>
                </a:solidFill>
                <a:effectLst/>
                <a:latin typeface="Droid Serif"/>
              </a:rPr>
              <a:t>Iron binding capacity (TIBC).</a:t>
            </a:r>
          </a:p>
          <a:p>
            <a:pPr lvl="1">
              <a:buFont typeface="+mj-lt"/>
              <a:buAutoNum type="arabicPeriod"/>
            </a:pPr>
            <a:r>
              <a:rPr lang="en-US" b="0" i="0" dirty="0" smtClean="0">
                <a:solidFill>
                  <a:srgbClr val="323232"/>
                </a:solidFill>
                <a:effectLst/>
                <a:latin typeface="Droid Serif"/>
              </a:rPr>
              <a:t>If the above two tests are low, advise Ferritin and Bone marrow examination.</a:t>
            </a:r>
          </a:p>
          <a:p>
            <a:pPr lvl="1">
              <a:buFont typeface="+mj-lt"/>
              <a:buAutoNum type="arabicPeriod"/>
            </a:pPr>
            <a:r>
              <a:rPr lang="en-US" b="0" i="0" dirty="0" smtClean="0">
                <a:solidFill>
                  <a:srgbClr val="323232"/>
                </a:solidFill>
                <a:effectLst/>
                <a:latin typeface="Droid Serif"/>
              </a:rPr>
              <a:t>If normal, then advise electrophoresis.</a:t>
            </a:r>
          </a:p>
          <a:p>
            <a:pPr>
              <a:buFont typeface="+mj-lt"/>
              <a:buAutoNum type="arabicPeriod"/>
            </a:pPr>
            <a:r>
              <a:rPr lang="en-US" b="0" i="0" dirty="0" smtClean="0">
                <a:solidFill>
                  <a:srgbClr val="323232"/>
                </a:solidFill>
                <a:effectLst/>
                <a:latin typeface="Droid Serif"/>
              </a:rPr>
              <a:t>If MCV is normal, then advise:</a:t>
            </a:r>
          </a:p>
          <a:p>
            <a:pPr lvl="1">
              <a:buFont typeface="+mj-lt"/>
              <a:buAutoNum type="arabicPeriod"/>
            </a:pPr>
            <a:r>
              <a:rPr lang="en-US" b="0" i="0" dirty="0" smtClean="0">
                <a:solidFill>
                  <a:srgbClr val="323232"/>
                </a:solidFill>
                <a:effectLst/>
                <a:latin typeface="Droid Serif"/>
              </a:rPr>
              <a:t>Serum Iron.</a:t>
            </a:r>
          </a:p>
          <a:p>
            <a:pPr lvl="1">
              <a:buFont typeface="+mj-lt"/>
              <a:buAutoNum type="arabicPeriod"/>
            </a:pPr>
            <a:r>
              <a:rPr lang="en-US" b="0" i="0" dirty="0" smtClean="0">
                <a:solidFill>
                  <a:srgbClr val="323232"/>
                </a:solidFill>
                <a:effectLst/>
                <a:latin typeface="Droid Serif"/>
              </a:rPr>
              <a:t>Iron Binding Capacity. (TIBC).</a:t>
            </a:r>
          </a:p>
          <a:p>
            <a:pPr lvl="1">
              <a:buFont typeface="+mj-lt"/>
              <a:buAutoNum type="arabicPeriod"/>
            </a:pPr>
            <a:r>
              <a:rPr lang="en-US" b="0" i="0" dirty="0" smtClean="0">
                <a:solidFill>
                  <a:srgbClr val="323232"/>
                </a:solidFill>
                <a:effectLst/>
                <a:latin typeface="Droid Serif"/>
              </a:rPr>
              <a:t>Comb’s test.</a:t>
            </a:r>
          </a:p>
          <a:p>
            <a:pPr lvl="1">
              <a:buFont typeface="+mj-lt"/>
              <a:buAutoNum type="arabicPeriod"/>
            </a:pPr>
            <a:r>
              <a:rPr lang="en-US" b="0" i="0" dirty="0" smtClean="0">
                <a:solidFill>
                  <a:srgbClr val="323232"/>
                </a:solidFill>
                <a:effectLst/>
                <a:latin typeface="Droid Serif"/>
              </a:rPr>
              <a:t>Peripheral blood for RBC morphology.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330057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Routine workup of the patient with anemia needs: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pPr>
              <a:buFont typeface="+mj-lt"/>
              <a:buAutoNum type="arabicPeriod"/>
            </a:pPr>
            <a:r>
              <a:rPr lang="en-US" b="0" i="0" dirty="0" smtClean="0">
                <a:solidFill>
                  <a:srgbClr val="323232"/>
                </a:solidFill>
                <a:effectLst/>
                <a:latin typeface="Droid Serif"/>
              </a:rPr>
              <a:t>The patient’s detailed clinical history for diagnosis, physical examination, signs, and symptoms with the following lab workup.</a:t>
            </a:r>
          </a:p>
          <a:p>
            <a:pPr>
              <a:buFont typeface="+mj-lt"/>
              <a:buAutoNum type="arabicPeriod"/>
            </a:pPr>
            <a:r>
              <a:rPr lang="en-US" b="0" i="0" dirty="0" smtClean="0">
                <a:solidFill>
                  <a:srgbClr val="323232"/>
                </a:solidFill>
                <a:effectLst/>
                <a:latin typeface="Droid Serif"/>
              </a:rPr>
              <a:t>Hemoglobin and hematocrit.</a:t>
            </a:r>
          </a:p>
          <a:p>
            <a:pPr>
              <a:buFont typeface="+mj-lt"/>
              <a:buAutoNum type="arabicPeriod"/>
            </a:pPr>
            <a:r>
              <a:rPr lang="en-US" b="0" i="0" dirty="0" smtClean="0">
                <a:solidFill>
                  <a:srgbClr val="323232"/>
                </a:solidFill>
                <a:effectLst/>
                <a:latin typeface="Droid Serif"/>
              </a:rPr>
              <a:t>Red blood cell count.</a:t>
            </a:r>
          </a:p>
          <a:p>
            <a:pPr>
              <a:buFont typeface="+mj-lt"/>
              <a:buAutoNum type="arabicPeriod"/>
            </a:pPr>
            <a:r>
              <a:rPr lang="en-US" b="0" i="0" dirty="0" smtClean="0">
                <a:solidFill>
                  <a:srgbClr val="323232"/>
                </a:solidFill>
                <a:effectLst/>
                <a:latin typeface="Droid Serif"/>
              </a:rPr>
              <a:t>Blood indices.</a:t>
            </a:r>
          </a:p>
          <a:p>
            <a:pPr>
              <a:buFont typeface="+mj-lt"/>
              <a:buAutoNum type="arabicPeriod"/>
            </a:pPr>
            <a:r>
              <a:rPr lang="en-US" b="1" i="0" dirty="0" smtClean="0">
                <a:solidFill>
                  <a:srgbClr val="323232"/>
                </a:solidFill>
                <a:effectLst/>
                <a:latin typeface="Droid Serif"/>
              </a:rPr>
              <a:t>MCH</a:t>
            </a:r>
            <a:r>
              <a:rPr lang="en-US" b="0" i="0" dirty="0" smtClean="0">
                <a:solidFill>
                  <a:srgbClr val="323232"/>
                </a:solidFill>
                <a:effectLst/>
                <a:latin typeface="Droid Serif"/>
              </a:rPr>
              <a:t> has limited value in the differential diagnosis of </a:t>
            </a:r>
            <a:r>
              <a:rPr lang="en-US" b="0" i="0" dirty="0" err="1" smtClean="0">
                <a:solidFill>
                  <a:srgbClr val="323232"/>
                </a:solidFill>
                <a:effectLst/>
                <a:latin typeface="Droid Serif"/>
              </a:rPr>
              <a:t>anemias</a:t>
            </a:r>
            <a:r>
              <a:rPr lang="en-US" b="0" i="0" dirty="0" smtClean="0">
                <a:solidFill>
                  <a:srgbClr val="323232"/>
                </a:solidFill>
                <a:effectLst/>
                <a:latin typeface="Droid Serif"/>
              </a:rPr>
              <a:t>. This is instrumental calibration.</a:t>
            </a:r>
          </a:p>
          <a:p>
            <a:pPr>
              <a:buFont typeface="+mj-lt"/>
              <a:buAutoNum type="arabicPeriod"/>
            </a:pPr>
            <a:r>
              <a:rPr lang="en-US" b="1" i="0" dirty="0" smtClean="0">
                <a:solidFill>
                  <a:srgbClr val="323232"/>
                </a:solidFill>
                <a:effectLst/>
                <a:latin typeface="Droid Serif"/>
              </a:rPr>
              <a:t>MCHC</a:t>
            </a:r>
            <a:r>
              <a:rPr lang="en-US" b="0" i="0" dirty="0" smtClean="0">
                <a:solidFill>
                  <a:srgbClr val="323232"/>
                </a:solidFill>
                <a:effectLst/>
                <a:latin typeface="Droid Serif"/>
              </a:rPr>
              <a:t> is also instrumental calibration, and changes occur very late in the iron-deficiency anemia when anemia is very severe.</a:t>
            </a:r>
          </a:p>
          <a:p>
            <a:pPr lvl="1">
              <a:buFont typeface="+mj-lt"/>
              <a:buAutoNum type="arabicPeriod"/>
            </a:pPr>
            <a:r>
              <a:rPr lang="en-US" b="0" i="0" dirty="0" smtClean="0">
                <a:solidFill>
                  <a:srgbClr val="323232"/>
                </a:solidFill>
                <a:effectLst/>
                <a:latin typeface="Droid Serif"/>
              </a:rPr>
              <a:t>This is better to evaluate </a:t>
            </a:r>
            <a:r>
              <a:rPr lang="en-US" b="0" i="0" dirty="0" err="1" smtClean="0">
                <a:solidFill>
                  <a:srgbClr val="323232"/>
                </a:solidFill>
                <a:effectLst/>
                <a:latin typeface="Droid Serif"/>
              </a:rPr>
              <a:t>hypochromasia</a:t>
            </a:r>
            <a:r>
              <a:rPr lang="en-US" b="0" i="0" dirty="0" smtClean="0">
                <a:solidFill>
                  <a:srgbClr val="323232"/>
                </a:solidFill>
                <a:effectLst/>
                <a:latin typeface="Droid Serif"/>
              </a:rPr>
              <a:t> than MCH.</a:t>
            </a:r>
          </a:p>
          <a:p>
            <a:pPr>
              <a:buFont typeface="+mj-lt"/>
              <a:buAutoNum type="arabicPeriod"/>
            </a:pPr>
            <a:r>
              <a:rPr lang="en-US" b="1" i="0" dirty="0" smtClean="0">
                <a:solidFill>
                  <a:srgbClr val="323232"/>
                </a:solidFill>
                <a:effectLst/>
                <a:latin typeface="Droid Serif"/>
              </a:rPr>
              <a:t>Red cell distribution width (RDW) </a:t>
            </a:r>
            <a:r>
              <a:rPr lang="en-US" b="0" i="0" dirty="0" smtClean="0">
                <a:solidFill>
                  <a:srgbClr val="323232"/>
                </a:solidFill>
                <a:effectLst/>
                <a:latin typeface="Droid Serif"/>
              </a:rPr>
              <a:t>helps to classify the anemia with the help of MCV.</a:t>
            </a:r>
          </a:p>
          <a:p>
            <a:pPr lvl="1">
              <a:buFont typeface="+mj-lt"/>
              <a:buAutoNum type="arabicPeriod"/>
            </a:pPr>
            <a:r>
              <a:rPr lang="en-US" b="0" i="0" dirty="0" smtClean="0">
                <a:solidFill>
                  <a:srgbClr val="323232"/>
                </a:solidFill>
                <a:effectLst/>
                <a:latin typeface="Droid Serif"/>
              </a:rPr>
              <a:t>RDW is more sensitive to the differentiation of the microcytic anemia than the macrocytic RBCs cause.</a:t>
            </a:r>
          </a:p>
          <a:p>
            <a:pPr lvl="1">
              <a:buFont typeface="+mj-lt"/>
              <a:buAutoNum type="arabicPeriod"/>
            </a:pPr>
            <a:r>
              <a:rPr lang="en-US" b="0" i="0" dirty="0" smtClean="0">
                <a:solidFill>
                  <a:srgbClr val="323232"/>
                </a:solidFill>
                <a:effectLst/>
                <a:latin typeface="Droid Serif"/>
              </a:rPr>
              <a:t>This has no value in patients without anemia.</a:t>
            </a:r>
          </a:p>
          <a:p>
            <a:pPr>
              <a:buFont typeface="+mj-lt"/>
              <a:buAutoNum type="arabicPeriod"/>
            </a:pPr>
            <a:r>
              <a:rPr lang="en-US" b="1" i="0" dirty="0" smtClean="0">
                <a:solidFill>
                  <a:srgbClr val="323232"/>
                </a:solidFill>
                <a:effectLst/>
                <a:latin typeface="Droid Serif"/>
              </a:rPr>
              <a:t>Serum iron</a:t>
            </a:r>
            <a:r>
              <a:rPr lang="en-US" b="0" i="0" dirty="0" smtClean="0">
                <a:solidFill>
                  <a:srgbClr val="323232"/>
                </a:solidFill>
                <a:effectLst/>
                <a:latin typeface="Droid Serif"/>
              </a:rPr>
              <a:t> (Normal = 50 to 150 µg/</a:t>
            </a:r>
            <a:r>
              <a:rPr lang="en-US" b="0" i="0" dirty="0" err="1" smtClean="0">
                <a:solidFill>
                  <a:srgbClr val="323232"/>
                </a:solidFill>
                <a:effectLst/>
                <a:latin typeface="Droid Serif"/>
              </a:rPr>
              <a:t>dL</a:t>
            </a:r>
            <a:r>
              <a:rPr lang="en-US" b="0" i="0" dirty="0" smtClean="0">
                <a:solidFill>
                  <a:srgbClr val="323232"/>
                </a:solidFill>
                <a:effectLst/>
                <a:latin typeface="Droid Serif"/>
              </a:rPr>
              <a:t>).</a:t>
            </a:r>
          </a:p>
          <a:p>
            <a:pPr lvl="1">
              <a:buFont typeface="+mj-lt"/>
              <a:buAutoNum type="arabicPeriod"/>
            </a:pPr>
            <a:r>
              <a:rPr lang="en-US" b="0" i="0" dirty="0" smtClean="0">
                <a:solidFill>
                  <a:srgbClr val="323232"/>
                </a:solidFill>
                <a:effectLst/>
                <a:latin typeface="Droid Serif"/>
              </a:rPr>
              <a:t>Serum </a:t>
            </a:r>
            <a:r>
              <a:rPr lang="en-US" b="1" i="0" dirty="0" smtClean="0">
                <a:solidFill>
                  <a:srgbClr val="323232"/>
                </a:solidFill>
                <a:effectLst/>
                <a:latin typeface="Droid Serif"/>
              </a:rPr>
              <a:t>total iron</a:t>
            </a:r>
            <a:r>
              <a:rPr lang="en-US" b="0" i="0" dirty="0" smtClean="0">
                <a:solidFill>
                  <a:srgbClr val="323232"/>
                </a:solidFill>
                <a:effectLst/>
                <a:latin typeface="Droid Serif"/>
              </a:rPr>
              <a:t> helps in the diagnosis of anemia.</a:t>
            </a:r>
          </a:p>
          <a:p>
            <a:pPr lvl="1">
              <a:buFont typeface="+mj-lt"/>
              <a:buAutoNum type="arabicPeriod"/>
            </a:pPr>
            <a:r>
              <a:rPr lang="en-US" b="0" i="0" dirty="0" smtClean="0">
                <a:solidFill>
                  <a:srgbClr val="323232"/>
                </a:solidFill>
                <a:effectLst/>
                <a:latin typeface="Droid Serif"/>
              </a:rPr>
              <a:t>It differentiates between hemochromatosis and </a:t>
            </a:r>
            <a:r>
              <a:rPr lang="en-US" b="0" i="0" dirty="0" err="1" smtClean="0">
                <a:solidFill>
                  <a:srgbClr val="323232"/>
                </a:solidFill>
                <a:effectLst/>
                <a:latin typeface="Droid Serif"/>
              </a:rPr>
              <a:t>hemosiderosis</a:t>
            </a:r>
            <a:r>
              <a:rPr lang="en-US" b="0" i="0" dirty="0" smtClean="0">
                <a:solidFill>
                  <a:srgbClr val="323232"/>
                </a:solidFill>
                <a:effectLst/>
                <a:latin typeface="Droid Serif"/>
              </a:rPr>
              <a:t>.</a:t>
            </a:r>
          </a:p>
          <a:p>
            <a:pPr lvl="1">
              <a:buFont typeface="+mj-lt"/>
              <a:buAutoNum type="arabicPeriod"/>
            </a:pPr>
            <a:r>
              <a:rPr lang="en-US" b="0" i="0" dirty="0" smtClean="0">
                <a:solidFill>
                  <a:srgbClr val="323232"/>
                </a:solidFill>
                <a:effectLst/>
                <a:latin typeface="Droid Serif"/>
              </a:rPr>
              <a:t>It should be measured along with TIBC for evaluation of iron deficiency.</a:t>
            </a:r>
          </a:p>
          <a:p>
            <a:pPr lvl="1">
              <a:buFont typeface="+mj-lt"/>
              <a:buAutoNum type="arabicPeriod"/>
            </a:pPr>
            <a:r>
              <a:rPr lang="en-US" b="0" i="0" dirty="0" smtClean="0">
                <a:solidFill>
                  <a:srgbClr val="323232"/>
                </a:solidFill>
                <a:effectLst/>
                <a:latin typeface="Droid Serif"/>
              </a:rPr>
              <a:t>This also helps to evaluate the acute iron toxicity in children.</a:t>
            </a:r>
          </a:p>
          <a:p>
            <a:pPr>
              <a:buFont typeface="+mj-lt"/>
              <a:buAutoNum type="arabicPeriod"/>
            </a:pPr>
            <a:r>
              <a:rPr lang="en-US" b="0" i="0" dirty="0" smtClean="0">
                <a:solidFill>
                  <a:srgbClr val="323232"/>
                </a:solidFill>
                <a:effectLst/>
                <a:latin typeface="Droid Serif"/>
              </a:rPr>
              <a:t>Total iron-binding  capacity </a:t>
            </a:r>
            <a:r>
              <a:rPr lang="en-US" b="1" i="0" dirty="0" smtClean="0">
                <a:solidFill>
                  <a:srgbClr val="323232"/>
                </a:solidFill>
                <a:effectLst/>
                <a:latin typeface="Droid Serif"/>
              </a:rPr>
              <a:t>(TIBC = </a:t>
            </a:r>
            <a:r>
              <a:rPr lang="en-US" b="0" i="0" dirty="0" smtClean="0">
                <a:solidFill>
                  <a:srgbClr val="323232"/>
                </a:solidFill>
                <a:effectLst/>
                <a:latin typeface="Droid Serif"/>
              </a:rPr>
              <a:t>Normal = 250 to 450 µg/</a:t>
            </a:r>
            <a:r>
              <a:rPr lang="en-US" b="0" i="0" dirty="0" err="1" smtClean="0">
                <a:solidFill>
                  <a:srgbClr val="323232"/>
                </a:solidFill>
                <a:effectLst/>
                <a:latin typeface="Droid Serif"/>
              </a:rPr>
              <a:t>dL</a:t>
            </a:r>
            <a:r>
              <a:rPr lang="en-US" b="0" i="0" dirty="0" smtClean="0">
                <a:solidFill>
                  <a:srgbClr val="323232"/>
                </a:solidFill>
                <a:effectLst/>
                <a:latin typeface="Droid Serif"/>
              </a:rPr>
              <a:t>).</a:t>
            </a:r>
          </a:p>
          <a:p>
            <a:pPr lvl="1">
              <a:buFont typeface="+mj-lt"/>
              <a:buAutoNum type="arabicPeriod"/>
            </a:pPr>
            <a:r>
              <a:rPr lang="en-US" b="0" i="0" dirty="0" smtClean="0">
                <a:solidFill>
                  <a:srgbClr val="323232"/>
                </a:solidFill>
                <a:effectLst/>
                <a:latin typeface="Droid Serif"/>
              </a:rPr>
              <a:t>It helps in the differential diagnosis of </a:t>
            </a:r>
            <a:r>
              <a:rPr lang="en-US" b="0" i="0" dirty="0" err="1" smtClean="0">
                <a:solidFill>
                  <a:srgbClr val="323232"/>
                </a:solidFill>
                <a:effectLst/>
                <a:latin typeface="Droid Serif"/>
              </a:rPr>
              <a:t>anemias</a:t>
            </a:r>
            <a:r>
              <a:rPr lang="en-US" b="0" i="0" dirty="0" smtClean="0">
                <a:solidFill>
                  <a:srgbClr val="323232"/>
                </a:solidFill>
                <a:effectLst/>
                <a:latin typeface="Droid Serif"/>
              </a:rPr>
              <a:t>.</a:t>
            </a:r>
          </a:p>
          <a:p>
            <a:pPr lvl="1">
              <a:buFont typeface="+mj-lt"/>
              <a:buAutoNum type="arabicPeriod"/>
            </a:pPr>
            <a:r>
              <a:rPr lang="en-US" b="0" i="0" dirty="0" smtClean="0">
                <a:solidFill>
                  <a:srgbClr val="323232"/>
                </a:solidFill>
                <a:effectLst/>
                <a:latin typeface="Droid Serif"/>
              </a:rPr>
              <a:t>It should be done along with serum iron to evaluate the % saturation for the diagnosis of iron deficiency anemia.</a:t>
            </a:r>
          </a:p>
          <a:p>
            <a:pPr>
              <a:buFont typeface="+mj-lt"/>
              <a:buAutoNum type="arabicPeriod"/>
            </a:pPr>
            <a:r>
              <a:rPr lang="en-US" b="1" i="0" dirty="0" smtClean="0">
                <a:solidFill>
                  <a:srgbClr val="323232"/>
                </a:solidFill>
                <a:effectLst/>
                <a:latin typeface="Droid Serif"/>
              </a:rPr>
              <a:t>Transferrin: </a:t>
            </a:r>
            <a:r>
              <a:rPr lang="en-US" b="0" i="0" dirty="0" smtClean="0">
                <a:solidFill>
                  <a:srgbClr val="323232"/>
                </a:solidFill>
                <a:effectLst/>
                <a:latin typeface="Droid Serif"/>
              </a:rPr>
              <a:t>Serum Transferrin level is needed for the D/D of the anemia.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687737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Routine workup of the patient with anemia needs: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en-US" b="1" i="0" dirty="0" smtClean="0">
                <a:solidFill>
                  <a:srgbClr val="323232"/>
                </a:solidFill>
                <a:effectLst/>
                <a:latin typeface="Droid Serif"/>
              </a:rPr>
              <a:t>11.Percent transferrin saturation</a:t>
            </a:r>
            <a:r>
              <a:rPr lang="en-US" b="0" i="0" dirty="0" smtClean="0">
                <a:solidFill>
                  <a:srgbClr val="323232"/>
                </a:solidFill>
                <a:effectLst/>
                <a:latin typeface="Droid Serif"/>
              </a:rPr>
              <a:t> (normal % transferrin saturation = 20% to 50%).</a:t>
            </a:r>
          </a:p>
          <a:p>
            <a:pPr lvl="1">
              <a:buFont typeface="+mj-lt"/>
              <a:buAutoNum type="arabicPeriod"/>
            </a:pPr>
            <a:r>
              <a:rPr lang="en-US" b="0" i="0" dirty="0" smtClean="0">
                <a:solidFill>
                  <a:srgbClr val="323232"/>
                </a:solidFill>
                <a:effectLst/>
                <a:latin typeface="Droid Serif"/>
              </a:rPr>
              <a:t>Calculation of the % transferrin saturation = Serum iron ÷ TIBC x 100 = Transferrin normally 33% is saturated.</a:t>
            </a:r>
          </a:p>
          <a:p>
            <a:pPr lvl="1">
              <a:buFont typeface="+mj-lt"/>
              <a:buAutoNum type="arabicPeriod"/>
            </a:pPr>
            <a:r>
              <a:rPr lang="en-US" b="0" i="0" dirty="0" smtClean="0">
                <a:solidFill>
                  <a:srgbClr val="323232"/>
                </a:solidFill>
                <a:effectLst/>
                <a:latin typeface="Droid Serif"/>
              </a:rPr>
              <a:t>This is used for the D/D of the </a:t>
            </a:r>
            <a:r>
              <a:rPr lang="en-US" b="0" i="0" dirty="0" err="1" smtClean="0">
                <a:solidFill>
                  <a:srgbClr val="323232"/>
                </a:solidFill>
                <a:effectLst/>
                <a:latin typeface="Droid Serif"/>
              </a:rPr>
              <a:t>anemias</a:t>
            </a:r>
            <a:r>
              <a:rPr lang="en-US" b="0" i="0" dirty="0" smtClean="0">
                <a:solidFill>
                  <a:srgbClr val="323232"/>
                </a:solidFill>
                <a:effectLst/>
                <a:latin typeface="Droid Serif"/>
              </a:rPr>
              <a:t>.</a:t>
            </a:r>
          </a:p>
          <a:p>
            <a:pPr lvl="1">
              <a:buFont typeface="+mj-lt"/>
              <a:buAutoNum type="arabicPeriod"/>
            </a:pPr>
            <a:r>
              <a:rPr lang="en-US" b="0" i="0" dirty="0" smtClean="0">
                <a:solidFill>
                  <a:srgbClr val="323232"/>
                </a:solidFill>
                <a:effectLst/>
                <a:latin typeface="Droid Serif"/>
              </a:rPr>
              <a:t>This helps in the screening of hereditary spherocytosis.</a:t>
            </a:r>
          </a:p>
          <a:p>
            <a:pPr marL="0" indent="0">
              <a:buNone/>
            </a:pPr>
            <a:r>
              <a:rPr lang="en-US" b="1" i="0" dirty="0" smtClean="0">
                <a:solidFill>
                  <a:srgbClr val="323232"/>
                </a:solidFill>
                <a:effectLst/>
                <a:latin typeface="Droid Serif"/>
              </a:rPr>
              <a:t>12.Ferritin:</a:t>
            </a:r>
            <a:r>
              <a:rPr lang="en-US" b="0" i="0" dirty="0" smtClean="0">
                <a:solidFill>
                  <a:srgbClr val="323232"/>
                </a:solidFill>
                <a:effectLst/>
                <a:latin typeface="Droid Serif"/>
              </a:rPr>
              <a:t> Serum ferritin (normal = 20 to 250 </a:t>
            </a:r>
            <a:r>
              <a:rPr lang="en-US" b="0" i="0" dirty="0" err="1" smtClean="0">
                <a:solidFill>
                  <a:srgbClr val="323232"/>
                </a:solidFill>
                <a:effectLst/>
                <a:latin typeface="Droid Serif"/>
              </a:rPr>
              <a:t>ng</a:t>
            </a:r>
            <a:r>
              <a:rPr lang="en-US" b="0" i="0" dirty="0" smtClean="0">
                <a:solidFill>
                  <a:srgbClr val="323232"/>
                </a:solidFill>
                <a:effectLst/>
                <a:latin typeface="Droid Serif"/>
              </a:rPr>
              <a:t>/</a:t>
            </a:r>
            <a:r>
              <a:rPr lang="en-US" b="0" i="0" dirty="0" err="1" smtClean="0">
                <a:solidFill>
                  <a:srgbClr val="323232"/>
                </a:solidFill>
                <a:effectLst/>
                <a:latin typeface="Droid Serif"/>
              </a:rPr>
              <a:t>dL</a:t>
            </a:r>
            <a:r>
              <a:rPr lang="en-US" b="0" i="0" dirty="0" smtClean="0">
                <a:solidFill>
                  <a:srgbClr val="323232"/>
                </a:solidFill>
                <a:effectLst/>
                <a:latin typeface="Droid Serif"/>
              </a:rPr>
              <a:t>).</a:t>
            </a:r>
          </a:p>
          <a:p>
            <a:pPr lvl="1">
              <a:buFont typeface="+mj-lt"/>
              <a:buAutoNum type="arabicPeriod"/>
            </a:pPr>
            <a:r>
              <a:rPr lang="en-US" b="0" i="0" dirty="0" smtClean="0">
                <a:solidFill>
                  <a:srgbClr val="323232"/>
                </a:solidFill>
                <a:effectLst/>
                <a:latin typeface="Droid Serif"/>
              </a:rPr>
              <a:t>It correlates with the total body iron stores.</a:t>
            </a:r>
          </a:p>
          <a:p>
            <a:pPr lvl="1">
              <a:buFont typeface="+mj-lt"/>
              <a:buAutoNum type="arabicPeriod"/>
            </a:pPr>
            <a:r>
              <a:rPr lang="en-US" b="0" i="0" dirty="0" smtClean="0">
                <a:solidFill>
                  <a:srgbClr val="323232"/>
                </a:solidFill>
                <a:effectLst/>
                <a:latin typeface="Droid Serif"/>
              </a:rPr>
              <a:t>It differentiates iron deficiency or excess.</a:t>
            </a:r>
          </a:p>
          <a:p>
            <a:pPr lvl="1">
              <a:buFont typeface="+mj-lt"/>
              <a:buAutoNum type="arabicPeriod"/>
            </a:pPr>
            <a:r>
              <a:rPr lang="en-US" b="0" i="0" dirty="0" smtClean="0">
                <a:solidFill>
                  <a:srgbClr val="323232"/>
                </a:solidFill>
                <a:effectLst/>
                <a:latin typeface="Droid Serif"/>
              </a:rPr>
              <a:t>It correlates with total body iron stores.</a:t>
            </a:r>
          </a:p>
          <a:p>
            <a:pPr lvl="1">
              <a:buFont typeface="+mj-lt"/>
              <a:buAutoNum type="arabicPeriod"/>
            </a:pPr>
            <a:r>
              <a:rPr lang="en-US" b="0" i="0" dirty="0" smtClean="0">
                <a:solidFill>
                  <a:srgbClr val="323232"/>
                </a:solidFill>
                <a:effectLst/>
                <a:latin typeface="Droid Serif"/>
              </a:rPr>
              <a:t>It will predict and monitor iron deficiency.</a:t>
            </a:r>
          </a:p>
          <a:p>
            <a:pPr lvl="1">
              <a:buFont typeface="+mj-lt"/>
              <a:buAutoNum type="arabicPeriod"/>
            </a:pPr>
            <a:r>
              <a:rPr lang="en-US" b="0" i="0" dirty="0" smtClean="0">
                <a:solidFill>
                  <a:srgbClr val="323232"/>
                </a:solidFill>
                <a:effectLst/>
                <a:latin typeface="Droid Serif"/>
              </a:rPr>
              <a:t>It will give an idea about the iron-deficiency anemia treatment effectiveness.</a:t>
            </a:r>
          </a:p>
          <a:p>
            <a:pPr lvl="1">
              <a:buFont typeface="+mj-lt"/>
              <a:buAutoNum type="arabicPeriod"/>
            </a:pPr>
            <a:r>
              <a:rPr lang="en-US" b="0" i="0" dirty="0" smtClean="0">
                <a:solidFill>
                  <a:srgbClr val="323232"/>
                </a:solidFill>
                <a:effectLst/>
                <a:latin typeface="Droid Serif"/>
              </a:rPr>
              <a:t>It differentiates iron deficiency from chronic diseases.</a:t>
            </a:r>
          </a:p>
          <a:p>
            <a:pPr lvl="1">
              <a:buFont typeface="+mj-lt"/>
              <a:buAutoNum type="arabicPeriod"/>
            </a:pPr>
            <a:r>
              <a:rPr lang="en-US" b="0" i="0" dirty="0" smtClean="0">
                <a:solidFill>
                  <a:srgbClr val="323232"/>
                </a:solidFill>
                <a:effectLst/>
                <a:latin typeface="Droid Serif"/>
              </a:rPr>
              <a:t>It monitors the iron status in patients with chronic kidney diseases with or without dialysis.</a:t>
            </a:r>
          </a:p>
          <a:p>
            <a:pPr lvl="1">
              <a:buFont typeface="+mj-lt"/>
              <a:buAutoNum type="arabicPeriod"/>
            </a:pPr>
            <a:r>
              <a:rPr lang="en-US" b="0" i="0" dirty="0" smtClean="0">
                <a:solidFill>
                  <a:srgbClr val="323232"/>
                </a:solidFill>
                <a:effectLst/>
                <a:latin typeface="Droid Serif"/>
              </a:rPr>
              <a:t>It is used to study the population’s iron level and response to iron supplements.</a:t>
            </a:r>
          </a:p>
          <a:p>
            <a:pPr lvl="1">
              <a:buFont typeface="+mj-lt"/>
              <a:buAutoNum type="arabicPeriod"/>
            </a:pPr>
            <a:r>
              <a:rPr lang="en-US" b="0" i="0" dirty="0" smtClean="0">
                <a:solidFill>
                  <a:srgbClr val="323232"/>
                </a:solidFill>
                <a:effectLst/>
                <a:latin typeface="Droid Serif"/>
              </a:rPr>
              <a:t>It can detect iron overload and monitor iron accumulation.</a:t>
            </a:r>
          </a:p>
          <a:p>
            <a:pPr lvl="1">
              <a:buFont typeface="+mj-lt"/>
              <a:buAutoNum type="arabicPeriod"/>
            </a:pPr>
            <a:r>
              <a:rPr lang="en-US" b="0" i="0" dirty="0" smtClean="0">
                <a:solidFill>
                  <a:srgbClr val="323232"/>
                </a:solidFill>
                <a:effectLst/>
                <a:latin typeface="Droid Serif"/>
              </a:rPr>
              <a:t>It can help to guide the response to iron depletion therapy.</a:t>
            </a:r>
          </a:p>
          <a:p>
            <a:pPr marL="0" indent="0">
              <a:buNone/>
            </a:pPr>
            <a:r>
              <a:rPr lang="en-US" b="1" i="0" dirty="0" smtClean="0">
                <a:solidFill>
                  <a:srgbClr val="323232"/>
                </a:solidFill>
                <a:effectLst/>
                <a:latin typeface="Droid Serif"/>
              </a:rPr>
              <a:t>13.Peripheral blood smear.</a:t>
            </a:r>
            <a:endParaRPr lang="en-US" b="0" i="0" dirty="0" smtClean="0">
              <a:solidFill>
                <a:srgbClr val="323232"/>
              </a:solidFill>
              <a:effectLst/>
              <a:latin typeface="Droid Serif"/>
            </a:endParaRPr>
          </a:p>
          <a:p>
            <a:pPr lvl="1">
              <a:buFont typeface="+mj-lt"/>
              <a:buAutoNum type="arabicPeriod"/>
            </a:pPr>
            <a:r>
              <a:rPr lang="en-US" b="0" i="0" dirty="0" smtClean="0">
                <a:solidFill>
                  <a:srgbClr val="323232"/>
                </a:solidFill>
                <a:effectLst/>
                <a:latin typeface="Droid Serif"/>
              </a:rPr>
              <a:t>This will inform the abnormality of the RBC shape, size, and any kind of inclusions.</a:t>
            </a:r>
          </a:p>
          <a:p>
            <a:pPr lvl="1">
              <a:buFont typeface="+mj-lt"/>
              <a:buAutoNum type="arabicPeriod"/>
            </a:pPr>
            <a:r>
              <a:rPr lang="en-US" b="0" i="0" dirty="0" smtClean="0">
                <a:solidFill>
                  <a:srgbClr val="323232"/>
                </a:solidFill>
                <a:effectLst/>
                <a:latin typeface="Droid Serif"/>
              </a:rPr>
              <a:t>There is a dimorphic picture in a mixed deficiency of iron, vitamin B12, or </a:t>
            </a:r>
            <a:r>
              <a:rPr lang="en-US" b="0" i="0" dirty="0" err="1" smtClean="0">
                <a:solidFill>
                  <a:srgbClr val="323232"/>
                </a:solidFill>
                <a:effectLst/>
                <a:latin typeface="Droid Serif"/>
              </a:rPr>
              <a:t>folate</a:t>
            </a:r>
            <a:r>
              <a:rPr lang="en-US" b="0" i="0" dirty="0" smtClean="0">
                <a:solidFill>
                  <a:srgbClr val="323232"/>
                </a:solidFill>
                <a:effectLst/>
                <a:latin typeface="Droid Serif"/>
              </a:rPr>
              <a:t>; there are </a:t>
            </a:r>
            <a:r>
              <a:rPr lang="en-US" b="0" i="0" dirty="0" err="1" smtClean="0">
                <a:solidFill>
                  <a:srgbClr val="323232"/>
                </a:solidFill>
                <a:effectLst/>
                <a:latin typeface="Droid Serif"/>
              </a:rPr>
              <a:t>microcytes</a:t>
            </a:r>
            <a:r>
              <a:rPr lang="en-US" b="0" i="0" dirty="0" smtClean="0">
                <a:solidFill>
                  <a:srgbClr val="323232"/>
                </a:solidFill>
                <a:effectLst/>
                <a:latin typeface="Droid Serif"/>
              </a:rPr>
              <a:t> and </a:t>
            </a:r>
            <a:r>
              <a:rPr lang="en-US" b="0" i="0" dirty="0" err="1" smtClean="0">
                <a:solidFill>
                  <a:srgbClr val="323232"/>
                </a:solidFill>
                <a:effectLst/>
                <a:latin typeface="Droid Serif"/>
              </a:rPr>
              <a:t>macrocytes</a:t>
            </a:r>
            <a:r>
              <a:rPr lang="en-US" b="0" i="0" dirty="0" smtClean="0">
                <a:solidFill>
                  <a:srgbClr val="323232"/>
                </a:solidFill>
                <a:effectLst/>
                <a:latin typeface="Droid Serif"/>
              </a:rPr>
              <a:t>. In this case, blood indices may be normal.</a:t>
            </a:r>
          </a:p>
          <a:p>
            <a:pPr lvl="1">
              <a:buFont typeface="+mj-lt"/>
              <a:buAutoNum type="arabicPeriod"/>
            </a:pPr>
            <a:r>
              <a:rPr lang="en-US" b="0" i="0" dirty="0" smtClean="0">
                <a:solidFill>
                  <a:srgbClr val="323232"/>
                </a:solidFill>
                <a:effectLst/>
                <a:latin typeface="Droid Serif"/>
              </a:rPr>
              <a:t>Also, find the abnormal white cells and the assessment of the platelets.</a:t>
            </a:r>
          </a:p>
          <a:p>
            <a:pPr lvl="1">
              <a:buFont typeface="+mj-lt"/>
              <a:buAutoNum type="arabicPeriod"/>
            </a:pPr>
            <a:r>
              <a:rPr lang="en-US" b="0" i="0" dirty="0" smtClean="0">
                <a:solidFill>
                  <a:srgbClr val="323232"/>
                </a:solidFill>
                <a:effectLst/>
                <a:latin typeface="Droid Serif"/>
              </a:rPr>
              <a:t>It can find the blast cells like </a:t>
            </a:r>
            <a:r>
              <a:rPr lang="en-US" b="0" i="0" dirty="0" err="1" smtClean="0">
                <a:solidFill>
                  <a:srgbClr val="323232"/>
                </a:solidFill>
                <a:effectLst/>
                <a:latin typeface="Droid Serif"/>
              </a:rPr>
              <a:t>normoblast</a:t>
            </a:r>
            <a:r>
              <a:rPr lang="en-US" b="0" i="0" dirty="0" smtClean="0">
                <a:solidFill>
                  <a:srgbClr val="323232"/>
                </a:solidFill>
                <a:effectLst/>
                <a:latin typeface="Droid Serif"/>
              </a:rPr>
              <a:t> or granulocytes blast cells.</a:t>
            </a:r>
          </a:p>
          <a:p>
            <a:r>
              <a:rPr lang="en-US" dirty="0" smtClean="0"/>
              <a:t/>
            </a:r>
            <a:br>
              <a:rPr lang="en-US" dirty="0" smtClean="0"/>
            </a:b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80186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980729"/>
            <a:ext cx="7315200" cy="1368151"/>
          </a:xfrm>
        </p:spPr>
        <p:txBody>
          <a:bodyPr>
            <a:noAutofit/>
          </a:bodyPr>
          <a:lstStyle/>
          <a:p>
            <a:r>
              <a:rPr lang="en-US" sz="3200" dirty="0" smtClean="0"/>
              <a:t>How to classify </a:t>
            </a:r>
            <a:r>
              <a:rPr lang="en-US" sz="3200" dirty="0" err="1" smtClean="0"/>
              <a:t>anemias</a:t>
            </a:r>
            <a:r>
              <a:rPr lang="en-US" sz="3200" dirty="0" smtClean="0"/>
              <a:t> on the basis</a:t>
            </a:r>
            <a:br>
              <a:rPr lang="en-US" sz="3200" dirty="0" smtClean="0"/>
            </a:br>
            <a:r>
              <a:rPr lang="en-US" sz="3200" dirty="0" smtClean="0"/>
              <a:t>of etiology and RBC parameters:</a:t>
            </a:r>
            <a:br>
              <a:rPr lang="en-US" sz="3200" dirty="0" smtClean="0"/>
            </a:br>
            <a:endParaRPr lang="en-IN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2420889"/>
            <a:ext cx="8748464" cy="43924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N" sz="2800" dirty="0" smtClean="0"/>
              <a:t>1.) Decreased production vs. RBC loss (increased destruction or bleeding)</a:t>
            </a:r>
          </a:p>
          <a:p>
            <a:pPr marL="0" indent="0">
              <a:buNone/>
            </a:pPr>
            <a:r>
              <a:rPr lang="en-IN" sz="2800" dirty="0" smtClean="0"/>
              <a:t>2.) RBC Size:</a:t>
            </a:r>
          </a:p>
          <a:p>
            <a:r>
              <a:rPr lang="en-IN" sz="2800" dirty="0" smtClean="0"/>
              <a:t>Macrocytic </a:t>
            </a:r>
            <a:r>
              <a:rPr lang="en-IN" sz="2800" dirty="0"/>
              <a:t>,</a:t>
            </a:r>
            <a:r>
              <a:rPr lang="en-IN" sz="2800" dirty="0" smtClean="0"/>
              <a:t>microcytic , normocytic</a:t>
            </a:r>
          </a:p>
          <a:p>
            <a:pPr marL="0" indent="0">
              <a:buNone/>
            </a:pPr>
            <a:r>
              <a:rPr lang="en-IN" sz="2800" dirty="0" smtClean="0"/>
              <a:t>3.) </a:t>
            </a:r>
            <a:r>
              <a:rPr lang="en-IN" sz="2800" dirty="0" err="1" smtClean="0"/>
              <a:t>Hemoglobin</a:t>
            </a:r>
            <a:r>
              <a:rPr lang="en-IN" sz="2800" dirty="0" smtClean="0"/>
              <a:t> Content:</a:t>
            </a:r>
          </a:p>
          <a:p>
            <a:r>
              <a:rPr lang="en-IN" sz="2800" dirty="0" smtClean="0"/>
              <a:t>Hypochromic </a:t>
            </a:r>
          </a:p>
          <a:p>
            <a:r>
              <a:rPr lang="en-IN" sz="2800" dirty="0" smtClean="0"/>
              <a:t> normochromic</a:t>
            </a:r>
          </a:p>
          <a:p>
            <a:pPr marL="0" indent="0">
              <a:buNone/>
            </a:pPr>
            <a:r>
              <a:rPr lang="en-IN" sz="2800" dirty="0" smtClean="0"/>
              <a:t>4.) Shape: Normal or abnormal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950178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Routine workup of the patient with anemia needs: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b="1" i="0" dirty="0" smtClean="0">
                <a:solidFill>
                  <a:srgbClr val="323232"/>
                </a:solidFill>
                <a:effectLst/>
                <a:latin typeface="Droid Serif"/>
              </a:rPr>
              <a:t>14.Reticulocyte count.</a:t>
            </a:r>
            <a:r>
              <a:rPr lang="en-US" b="0" i="0" dirty="0" smtClean="0">
                <a:solidFill>
                  <a:srgbClr val="323232"/>
                </a:solidFill>
                <a:effectLst/>
                <a:latin typeface="Droid Serif"/>
              </a:rPr>
              <a:t/>
            </a:r>
            <a:br>
              <a:rPr lang="en-US" b="0" i="0" dirty="0" smtClean="0">
                <a:solidFill>
                  <a:srgbClr val="323232"/>
                </a:solidFill>
                <a:effectLst/>
                <a:latin typeface="Droid Serif"/>
              </a:rPr>
            </a:br>
            <a:endParaRPr lang="en-US" b="0" i="0" dirty="0" smtClean="0">
              <a:solidFill>
                <a:srgbClr val="323232"/>
              </a:solidFill>
              <a:effectLst/>
              <a:latin typeface="Droid Serif"/>
            </a:endParaRPr>
          </a:p>
          <a:p>
            <a:pPr lvl="1">
              <a:buFont typeface="+mj-lt"/>
              <a:buAutoNum type="arabicPeriod"/>
            </a:pPr>
            <a:r>
              <a:rPr lang="en-US" b="0" i="0" dirty="0" smtClean="0">
                <a:solidFill>
                  <a:srgbClr val="323232"/>
                </a:solidFill>
                <a:effectLst/>
                <a:latin typeface="Droid Serif"/>
              </a:rPr>
              <a:t>The normal range is 0.5 to 2.5%, and the absolute count is 25 to 125 x 10</a:t>
            </a:r>
            <a:r>
              <a:rPr lang="en-US" b="0" i="0" baseline="30000" dirty="0" smtClean="0">
                <a:solidFill>
                  <a:srgbClr val="323232"/>
                </a:solidFill>
                <a:effectLst/>
                <a:latin typeface="Droid Serif"/>
              </a:rPr>
              <a:t>9</a:t>
            </a:r>
            <a:r>
              <a:rPr lang="en-US" b="0" i="0" dirty="0" smtClean="0">
                <a:solidFill>
                  <a:srgbClr val="323232"/>
                </a:solidFill>
                <a:effectLst/>
                <a:latin typeface="Droid Serif"/>
              </a:rPr>
              <a:t>/L.</a:t>
            </a:r>
          </a:p>
          <a:p>
            <a:pPr lvl="1">
              <a:buFont typeface="+mj-lt"/>
              <a:buAutoNum type="arabicPeriod"/>
            </a:pPr>
            <a:r>
              <a:rPr lang="en-US" b="0" i="0" dirty="0" smtClean="0">
                <a:solidFill>
                  <a:srgbClr val="323232"/>
                </a:solidFill>
                <a:effectLst/>
                <a:latin typeface="Droid Serif"/>
              </a:rPr>
              <a:t>Reticulocytes are raised in anemia because of the erythropoietin raised level.</a:t>
            </a:r>
          </a:p>
          <a:p>
            <a:pPr lvl="1">
              <a:buFont typeface="+mj-lt"/>
              <a:buAutoNum type="arabicPeriod"/>
            </a:pPr>
            <a:r>
              <a:rPr lang="en-US" b="0" i="0" dirty="0" smtClean="0">
                <a:solidFill>
                  <a:srgbClr val="323232"/>
                </a:solidFill>
                <a:effectLst/>
                <a:latin typeface="Droid Serif"/>
              </a:rPr>
              <a:t>After the acute hemorrhage:</a:t>
            </a:r>
          </a:p>
          <a:p>
            <a:pPr lvl="2">
              <a:buFont typeface="+mj-lt"/>
              <a:buAutoNum type="arabicPeriod"/>
            </a:pPr>
            <a:r>
              <a:rPr lang="en-US" b="0" i="0" dirty="0" smtClean="0">
                <a:solidFill>
                  <a:srgbClr val="323232"/>
                </a:solidFill>
                <a:effectLst/>
                <a:latin typeface="Droid Serif"/>
              </a:rPr>
              <a:t>Erythropoietin level rises in 6 hours.</a:t>
            </a:r>
          </a:p>
          <a:p>
            <a:pPr lvl="2">
              <a:buFont typeface="+mj-lt"/>
              <a:buAutoNum type="arabicPeriod"/>
            </a:pPr>
            <a:r>
              <a:rPr lang="en-US" b="0" i="0" dirty="0" smtClean="0">
                <a:solidFill>
                  <a:srgbClr val="323232"/>
                </a:solidFill>
                <a:effectLst/>
                <a:latin typeface="Droid Serif"/>
              </a:rPr>
              <a:t>Reticulocyte level increases in 2 to 3 days, and the peak level reaches 6 to 10 days.</a:t>
            </a:r>
          </a:p>
          <a:p>
            <a:pPr lvl="2">
              <a:buFont typeface="+mj-lt"/>
              <a:buAutoNum type="arabicPeriod"/>
            </a:pPr>
            <a:r>
              <a:rPr lang="en-US" b="0" i="0" dirty="0" smtClean="0">
                <a:solidFill>
                  <a:srgbClr val="323232"/>
                </a:solidFill>
                <a:effectLst/>
                <a:latin typeface="Droid Serif"/>
              </a:rPr>
              <a:t>Reticulocytes will be raised until the </a:t>
            </a:r>
            <a:r>
              <a:rPr lang="en-US" b="0" i="0" dirty="0" err="1" smtClean="0">
                <a:solidFill>
                  <a:srgbClr val="323232"/>
                </a:solidFill>
                <a:effectLst/>
                <a:latin typeface="Droid Serif"/>
              </a:rPr>
              <a:t>Hb</a:t>
            </a:r>
            <a:r>
              <a:rPr lang="en-US" b="0" i="0" dirty="0" smtClean="0">
                <a:solidFill>
                  <a:srgbClr val="323232"/>
                </a:solidFill>
                <a:effectLst/>
                <a:latin typeface="Droid Serif"/>
              </a:rPr>
              <a:t> becomes normal.</a:t>
            </a:r>
          </a:p>
          <a:p>
            <a:pPr lvl="1">
              <a:buFont typeface="+mj-lt"/>
              <a:buAutoNum type="arabicPeriod"/>
            </a:pPr>
            <a:r>
              <a:rPr lang="en-US" b="0" i="0" dirty="0" smtClean="0">
                <a:solidFill>
                  <a:srgbClr val="323232"/>
                </a:solidFill>
                <a:effectLst/>
                <a:latin typeface="Droid Serif"/>
              </a:rPr>
              <a:t>In the case of anemia, if there is no raised reticulocyte count, it means bone marrow abnormality or lack of erythropoietin stimulus.</a:t>
            </a:r>
          </a:p>
          <a:p>
            <a:pPr marL="0" indent="0">
              <a:buNone/>
            </a:pPr>
            <a:r>
              <a:rPr lang="en-US" b="1" i="0" dirty="0" smtClean="0">
                <a:solidFill>
                  <a:srgbClr val="323232"/>
                </a:solidFill>
                <a:effectLst/>
                <a:latin typeface="Droid Serif"/>
              </a:rPr>
              <a:t>15.White blood cells count and platelets count</a:t>
            </a:r>
            <a:r>
              <a:rPr lang="en-US" b="0" i="0" dirty="0" smtClean="0">
                <a:solidFill>
                  <a:srgbClr val="323232"/>
                </a:solidFill>
                <a:effectLst/>
                <a:latin typeface="Droid Serif"/>
              </a:rPr>
              <a:t>. This will rule out the pancytopenia from the anemia.</a:t>
            </a:r>
            <a:br>
              <a:rPr lang="en-US" b="0" i="0" dirty="0" smtClean="0">
                <a:solidFill>
                  <a:srgbClr val="323232"/>
                </a:solidFill>
                <a:effectLst/>
                <a:latin typeface="Droid Serif"/>
              </a:rPr>
            </a:br>
            <a:endParaRPr lang="en-US" b="0" i="0" dirty="0" smtClean="0">
              <a:solidFill>
                <a:srgbClr val="323232"/>
              </a:solidFill>
              <a:effectLst/>
              <a:latin typeface="Droid Serif"/>
            </a:endParaRPr>
          </a:p>
          <a:p>
            <a:pPr lvl="1">
              <a:buFont typeface="+mj-lt"/>
              <a:buAutoNum type="arabicPeriod"/>
            </a:pPr>
            <a:r>
              <a:rPr lang="en-US" b="0" i="0" dirty="0" smtClean="0">
                <a:solidFill>
                  <a:srgbClr val="323232"/>
                </a:solidFill>
                <a:effectLst/>
                <a:latin typeface="Droid Serif"/>
              </a:rPr>
              <a:t>In hemolysis or hemorrhage, the neutrophils and the platelets are raised.</a:t>
            </a:r>
          </a:p>
          <a:p>
            <a:pPr lvl="1">
              <a:buFont typeface="+mj-lt"/>
              <a:buAutoNum type="arabicPeriod"/>
            </a:pPr>
            <a:r>
              <a:rPr lang="en-US" b="0" i="0" dirty="0" smtClean="0">
                <a:solidFill>
                  <a:srgbClr val="323232"/>
                </a:solidFill>
                <a:effectLst/>
                <a:latin typeface="Droid Serif"/>
              </a:rPr>
              <a:t>In </a:t>
            </a:r>
            <a:r>
              <a:rPr lang="en-US" b="0" i="0" dirty="0" err="1" smtClean="0">
                <a:solidFill>
                  <a:srgbClr val="323232"/>
                </a:solidFill>
                <a:effectLst/>
                <a:latin typeface="Droid Serif"/>
              </a:rPr>
              <a:t>leukemias</a:t>
            </a:r>
            <a:r>
              <a:rPr lang="en-US" b="0" i="0" dirty="0" smtClean="0">
                <a:solidFill>
                  <a:srgbClr val="323232"/>
                </a:solidFill>
                <a:effectLst/>
                <a:latin typeface="Droid Serif"/>
              </a:rPr>
              <a:t> also, the white cells are raised.</a:t>
            </a:r>
          </a:p>
          <a:p>
            <a:pPr marL="0" indent="0">
              <a:buNone/>
            </a:pPr>
            <a:r>
              <a:rPr lang="en-US" b="1" i="0" dirty="0" smtClean="0">
                <a:solidFill>
                  <a:srgbClr val="323232"/>
                </a:solidFill>
                <a:effectLst/>
                <a:latin typeface="Droid Serif"/>
              </a:rPr>
              <a:t>16.Bone marrow examination.</a:t>
            </a:r>
            <a:endParaRPr lang="en-US" b="0" i="0" dirty="0" smtClean="0">
              <a:solidFill>
                <a:srgbClr val="323232"/>
              </a:solidFill>
              <a:effectLst/>
              <a:latin typeface="Droid Serif"/>
            </a:endParaRPr>
          </a:p>
          <a:p>
            <a:pPr lvl="1">
              <a:buFont typeface="+mj-lt"/>
              <a:buAutoNum type="arabicPeriod"/>
            </a:pPr>
            <a:r>
              <a:rPr lang="en-US" b="0" i="0" dirty="0" smtClean="0">
                <a:solidFill>
                  <a:srgbClr val="323232"/>
                </a:solidFill>
                <a:effectLst/>
                <a:latin typeface="Droid Serif"/>
              </a:rPr>
              <a:t>Bone marrow may be aspirated or can take the biopsy.</a:t>
            </a:r>
          </a:p>
          <a:p>
            <a:pPr lvl="1">
              <a:buFont typeface="+mj-lt"/>
              <a:buAutoNum type="arabicPeriod"/>
            </a:pPr>
            <a:r>
              <a:rPr lang="en-US" b="0" i="0" dirty="0" smtClean="0">
                <a:solidFill>
                  <a:srgbClr val="323232"/>
                </a:solidFill>
                <a:effectLst/>
                <a:latin typeface="Droid Serif"/>
              </a:rPr>
              <a:t>This will give the cellularity myeloid: </a:t>
            </a:r>
            <a:r>
              <a:rPr lang="en-US" b="0" i="0" dirty="0" err="1" smtClean="0">
                <a:solidFill>
                  <a:srgbClr val="323232"/>
                </a:solidFill>
                <a:effectLst/>
                <a:latin typeface="Droid Serif"/>
              </a:rPr>
              <a:t>erythroid</a:t>
            </a:r>
            <a:r>
              <a:rPr lang="en-US" b="0" i="0" dirty="0" smtClean="0">
                <a:solidFill>
                  <a:srgbClr val="323232"/>
                </a:solidFill>
                <a:effectLst/>
                <a:latin typeface="Droid Serif"/>
              </a:rPr>
              <a:t> ratio, presence of abnormal cells like cancer cells infiltrate.</a:t>
            </a:r>
          </a:p>
          <a:p>
            <a:pPr lvl="1">
              <a:buFont typeface="+mj-lt"/>
              <a:buAutoNum type="arabicPeriod"/>
            </a:pPr>
            <a:r>
              <a:rPr lang="en-US" b="0" i="0" dirty="0" smtClean="0">
                <a:solidFill>
                  <a:srgbClr val="323232"/>
                </a:solidFill>
                <a:effectLst/>
                <a:latin typeface="Droid Serif"/>
              </a:rPr>
              <a:t>Can do Special stains like iron.</a:t>
            </a:r>
          </a:p>
          <a:p>
            <a:r>
              <a:rPr lang="en-US" dirty="0" smtClean="0"/>
              <a:t/>
            </a:r>
            <a:br>
              <a:rPr lang="en-US" dirty="0" smtClean="0"/>
            </a:b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206174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" t="-4420" r="-565" b="4420"/>
          <a:stretch/>
        </p:blipFill>
        <p:spPr bwMode="auto">
          <a:xfrm>
            <a:off x="1018493" y="-283622"/>
            <a:ext cx="6912768" cy="7141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290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Signs and symptoms of the </a:t>
            </a:r>
            <a:r>
              <a:rPr lang="en-US" dirty="0" err="1" smtClean="0"/>
              <a:t>anemias</a:t>
            </a:r>
            <a:r>
              <a:rPr lang="en-US" dirty="0" smtClean="0"/>
              <a:t>: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b="1" i="0" dirty="0" smtClean="0">
                <a:solidFill>
                  <a:srgbClr val="323232"/>
                </a:solidFill>
                <a:effectLst/>
                <a:latin typeface="Droid Serif"/>
              </a:rPr>
              <a:t>Clinically S/S seen are:</a:t>
            </a:r>
            <a:endParaRPr lang="en-US" b="0" i="0" dirty="0" smtClean="0">
              <a:solidFill>
                <a:srgbClr val="323232"/>
              </a:solidFill>
              <a:effectLst/>
              <a:latin typeface="Droid Serif"/>
            </a:endParaRPr>
          </a:p>
          <a:p>
            <a:pPr>
              <a:buFont typeface="+mj-lt"/>
              <a:buAutoNum type="arabicPeriod"/>
            </a:pPr>
            <a:r>
              <a:rPr lang="en-US" b="1" i="0" dirty="0" smtClean="0">
                <a:solidFill>
                  <a:srgbClr val="323232"/>
                </a:solidFill>
                <a:effectLst/>
                <a:latin typeface="Droid Serif"/>
              </a:rPr>
              <a:t>The main symptoms</a:t>
            </a:r>
            <a:r>
              <a:rPr lang="en-US" b="0" i="0" dirty="0" smtClean="0">
                <a:solidFill>
                  <a:srgbClr val="323232"/>
                </a:solidFill>
                <a:effectLst/>
                <a:latin typeface="Droid Serif"/>
              </a:rPr>
              <a:t> are due to cardiovascular system adaptation.</a:t>
            </a:r>
          </a:p>
          <a:p>
            <a:pPr lvl="1">
              <a:buFont typeface="+mj-lt"/>
              <a:buAutoNum type="arabicPeriod"/>
            </a:pPr>
            <a:r>
              <a:rPr lang="en-US" b="0" i="0" dirty="0" smtClean="0">
                <a:solidFill>
                  <a:srgbClr val="323232"/>
                </a:solidFill>
                <a:effectLst/>
                <a:latin typeface="Droid Serif"/>
              </a:rPr>
              <a:t>There are increased stroke volume, tachycardia, and the </a:t>
            </a:r>
            <a:r>
              <a:rPr lang="en-US" b="0" i="0" dirty="0" err="1" smtClean="0">
                <a:solidFill>
                  <a:srgbClr val="323232"/>
                </a:solidFill>
                <a:effectLst/>
                <a:latin typeface="Droid Serif"/>
              </a:rPr>
              <a:t>Hb</a:t>
            </a:r>
            <a:r>
              <a:rPr lang="en-US" b="0" i="0" dirty="0" smtClean="0">
                <a:solidFill>
                  <a:srgbClr val="323232"/>
                </a:solidFill>
                <a:effectLst/>
                <a:latin typeface="Droid Serif"/>
              </a:rPr>
              <a:t> O2 dissociation curve changes.</a:t>
            </a:r>
          </a:p>
          <a:p>
            <a:pPr lvl="2">
              <a:buFont typeface="+mj-lt"/>
              <a:buAutoNum type="arabicPeriod"/>
            </a:pPr>
            <a:r>
              <a:rPr lang="en-US" b="0" i="0" dirty="0" err="1" smtClean="0">
                <a:solidFill>
                  <a:srgbClr val="323232"/>
                </a:solidFill>
                <a:effectLst/>
                <a:latin typeface="Droid Serif"/>
              </a:rPr>
              <a:t>Hyperdynamic</a:t>
            </a:r>
            <a:r>
              <a:rPr lang="en-US" b="0" i="0" dirty="0" smtClean="0">
                <a:solidFill>
                  <a:srgbClr val="323232"/>
                </a:solidFill>
                <a:effectLst/>
                <a:latin typeface="Droid Serif"/>
              </a:rPr>
              <a:t> circulation leads to tachycardia, a bounding pulse, systolic murmurs, especially at the apex, and cardiomegaly.</a:t>
            </a:r>
          </a:p>
          <a:p>
            <a:pPr lvl="2">
              <a:buFont typeface="+mj-lt"/>
              <a:buAutoNum type="arabicPeriod"/>
            </a:pPr>
            <a:r>
              <a:rPr lang="en-US" b="0" i="0" dirty="0" smtClean="0">
                <a:solidFill>
                  <a:srgbClr val="323232"/>
                </a:solidFill>
                <a:effectLst/>
                <a:latin typeface="Droid Serif"/>
              </a:rPr>
              <a:t>Older adults may find S/S of congestive heart failure.</a:t>
            </a:r>
          </a:p>
          <a:p>
            <a:pPr>
              <a:buFont typeface="+mj-lt"/>
              <a:buAutoNum type="arabicPeriod"/>
            </a:pPr>
            <a:r>
              <a:rPr lang="en-US" b="0" i="0" dirty="0" smtClean="0">
                <a:solidFill>
                  <a:srgbClr val="323232"/>
                </a:solidFill>
                <a:effectLst/>
                <a:latin typeface="Droid Serif"/>
              </a:rPr>
              <a:t>In some of the patients with anemia, there is no S/S, while mild anemia may have severe S/S.</a:t>
            </a:r>
          </a:p>
          <a:p>
            <a:pPr>
              <a:buFont typeface="+mj-lt"/>
              <a:buAutoNum type="arabicPeriod"/>
            </a:pPr>
            <a:r>
              <a:rPr lang="en-US" b="0" i="0" dirty="0" smtClean="0">
                <a:solidFill>
                  <a:srgbClr val="323232"/>
                </a:solidFill>
                <a:effectLst/>
                <a:latin typeface="Droid Serif"/>
              </a:rPr>
              <a:t>Acute onset effect: There is an effect on the speed of onset; acute onset has more S/S compared to the slow onset.</a:t>
            </a:r>
          </a:p>
          <a:p>
            <a:pPr>
              <a:buFont typeface="+mj-lt"/>
              <a:buAutoNum type="arabicPeriod"/>
            </a:pPr>
            <a:r>
              <a:rPr lang="en-US" b="0" i="0" dirty="0" smtClean="0">
                <a:solidFill>
                  <a:srgbClr val="323232"/>
                </a:solidFill>
                <a:effectLst/>
                <a:latin typeface="Droid Serif"/>
              </a:rPr>
              <a:t>The severity of the anemia: In the case of mild anemia, there is no S/S.</a:t>
            </a:r>
          </a:p>
          <a:p>
            <a:pPr lvl="1">
              <a:buFont typeface="+mj-lt"/>
              <a:buAutoNum type="arabicPeriod"/>
            </a:pPr>
            <a:r>
              <a:rPr lang="en-US" b="0" i="0" dirty="0" smtClean="0">
                <a:solidFill>
                  <a:srgbClr val="323232"/>
                </a:solidFill>
                <a:effectLst/>
                <a:latin typeface="Droid Serif"/>
              </a:rPr>
              <a:t>When the </a:t>
            </a:r>
            <a:r>
              <a:rPr lang="en-US" b="0" i="0" dirty="0" err="1" smtClean="0">
                <a:solidFill>
                  <a:srgbClr val="323232"/>
                </a:solidFill>
                <a:effectLst/>
                <a:latin typeface="Droid Serif"/>
              </a:rPr>
              <a:t>Hb</a:t>
            </a:r>
            <a:r>
              <a:rPr lang="en-US" b="0" i="0" dirty="0" smtClean="0">
                <a:solidFill>
                  <a:srgbClr val="323232"/>
                </a:solidFill>
                <a:effectLst/>
                <a:latin typeface="Droid Serif"/>
              </a:rPr>
              <a:t> is &lt;9 to 10 g/</a:t>
            </a:r>
            <a:r>
              <a:rPr lang="en-US" b="0" i="0" dirty="0" err="1" smtClean="0">
                <a:solidFill>
                  <a:srgbClr val="323232"/>
                </a:solidFill>
                <a:effectLst/>
                <a:latin typeface="Droid Serif"/>
              </a:rPr>
              <a:t>dL</a:t>
            </a:r>
            <a:r>
              <a:rPr lang="en-US" b="0" i="0" dirty="0" smtClean="0">
                <a:solidFill>
                  <a:srgbClr val="323232"/>
                </a:solidFill>
                <a:effectLst/>
                <a:latin typeface="Droid Serif"/>
              </a:rPr>
              <a:t>, it may show S/S.</a:t>
            </a:r>
          </a:p>
          <a:p>
            <a:pPr lvl="1">
              <a:buFont typeface="+mj-lt"/>
              <a:buAutoNum type="arabicPeriod"/>
            </a:pPr>
            <a:r>
              <a:rPr lang="en-US" b="1" i="0" dirty="0" smtClean="0">
                <a:solidFill>
                  <a:srgbClr val="323232"/>
                </a:solidFill>
                <a:effectLst/>
                <a:latin typeface="Droid Serif"/>
              </a:rPr>
              <a:t>Even </a:t>
            </a:r>
            <a:r>
              <a:rPr lang="en-US" b="1" i="0" dirty="0" err="1" smtClean="0">
                <a:solidFill>
                  <a:srgbClr val="323232"/>
                </a:solidFill>
                <a:effectLst/>
                <a:latin typeface="Droid Serif"/>
              </a:rPr>
              <a:t>Hb</a:t>
            </a:r>
            <a:r>
              <a:rPr lang="en-US" b="1" i="0" dirty="0" smtClean="0">
                <a:solidFill>
                  <a:srgbClr val="323232"/>
                </a:solidFill>
                <a:effectLst/>
                <a:latin typeface="Droid Serif"/>
              </a:rPr>
              <a:t> as low as 6 g/</a:t>
            </a:r>
            <a:r>
              <a:rPr lang="en-US" b="1" i="0" dirty="0" err="1" smtClean="0">
                <a:solidFill>
                  <a:srgbClr val="323232"/>
                </a:solidFill>
                <a:effectLst/>
                <a:latin typeface="Droid Serif"/>
              </a:rPr>
              <a:t>dL</a:t>
            </a:r>
            <a:r>
              <a:rPr lang="en-US" b="1" i="0" dirty="0" smtClean="0">
                <a:solidFill>
                  <a:srgbClr val="323232"/>
                </a:solidFill>
                <a:effectLst/>
                <a:latin typeface="Droid Serif"/>
              </a:rPr>
              <a:t> may not produce severe S/S.</a:t>
            </a:r>
            <a:endParaRPr lang="en-US" b="0" i="0" dirty="0" smtClean="0">
              <a:solidFill>
                <a:srgbClr val="323232"/>
              </a:solidFill>
              <a:effectLst/>
              <a:latin typeface="Droid Serif"/>
            </a:endParaRPr>
          </a:p>
          <a:p>
            <a:pPr>
              <a:buFont typeface="+mj-lt"/>
              <a:buAutoNum type="arabicPeriod"/>
            </a:pPr>
            <a:r>
              <a:rPr lang="en-US" b="1" i="0" dirty="0" smtClean="0">
                <a:solidFill>
                  <a:srgbClr val="323232"/>
                </a:solidFill>
                <a:effectLst/>
                <a:latin typeface="Droid Serif"/>
              </a:rPr>
              <a:t>Age:</a:t>
            </a:r>
            <a:r>
              <a:rPr lang="en-US" b="0" i="0" dirty="0" smtClean="0">
                <a:solidFill>
                  <a:srgbClr val="323232"/>
                </a:solidFill>
                <a:effectLst/>
                <a:latin typeface="Droid Serif"/>
              </a:rPr>
              <a:t> Older people tolerate less as compared to young people.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381747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Signs and symptoms of the </a:t>
            </a:r>
            <a:r>
              <a:rPr lang="en-US" dirty="0" err="1" smtClean="0"/>
              <a:t>anemias</a:t>
            </a:r>
            <a:r>
              <a:rPr lang="en-US" dirty="0" smtClean="0"/>
              <a:t>: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b="0" i="0" dirty="0" smtClean="0">
                <a:solidFill>
                  <a:srgbClr val="323232"/>
                </a:solidFill>
                <a:effectLst/>
                <a:latin typeface="Droid Serif"/>
              </a:rPr>
              <a:t>6.There is pallor on the face, and better judged from the tongue.</a:t>
            </a:r>
          </a:p>
          <a:p>
            <a:pPr marL="0" indent="0">
              <a:buNone/>
            </a:pPr>
            <a:r>
              <a:rPr lang="en-US" b="0" i="0" dirty="0" smtClean="0">
                <a:solidFill>
                  <a:srgbClr val="323232"/>
                </a:solidFill>
                <a:effectLst/>
                <a:latin typeface="Droid Serif"/>
              </a:rPr>
              <a:t>7.The patient will feel weakness and fatigue.</a:t>
            </a:r>
          </a:p>
          <a:p>
            <a:pPr marL="0" indent="0">
              <a:buNone/>
            </a:pPr>
            <a:r>
              <a:rPr lang="en-US" b="0" i="0" dirty="0" smtClean="0">
                <a:solidFill>
                  <a:srgbClr val="323232"/>
                </a:solidFill>
                <a:effectLst/>
                <a:latin typeface="Droid Serif"/>
              </a:rPr>
              <a:t>8.There are lethargy and malaise.</a:t>
            </a:r>
          </a:p>
          <a:p>
            <a:pPr marL="0" indent="0">
              <a:buNone/>
            </a:pPr>
            <a:r>
              <a:rPr lang="en-US" b="0" i="0" dirty="0" smtClean="0">
                <a:solidFill>
                  <a:srgbClr val="323232"/>
                </a:solidFill>
                <a:effectLst/>
                <a:latin typeface="Droid Serif"/>
              </a:rPr>
              <a:t>9.On exertion, there is </a:t>
            </a:r>
            <a:r>
              <a:rPr lang="en-US" b="0" i="0" dirty="0" err="1" smtClean="0">
                <a:solidFill>
                  <a:srgbClr val="323232"/>
                </a:solidFill>
                <a:effectLst/>
                <a:latin typeface="Droid Serif"/>
              </a:rPr>
              <a:t>dyspnoea</a:t>
            </a:r>
            <a:r>
              <a:rPr lang="en-US" b="0" i="0" dirty="0" smtClean="0">
                <a:solidFill>
                  <a:srgbClr val="323232"/>
                </a:solidFill>
                <a:effectLst/>
                <a:latin typeface="Droid Serif"/>
              </a:rPr>
              <a:t> and palpitation.</a:t>
            </a:r>
          </a:p>
          <a:p>
            <a:pPr lvl="1">
              <a:buFont typeface="+mj-lt"/>
              <a:buAutoNum type="arabicPeriod"/>
            </a:pPr>
            <a:r>
              <a:rPr lang="en-US" b="0" i="0" dirty="0" smtClean="0">
                <a:solidFill>
                  <a:srgbClr val="323232"/>
                </a:solidFill>
                <a:effectLst/>
                <a:latin typeface="Droid Serif"/>
              </a:rPr>
              <a:t>The older patients may have cardiac failure, angina, or intermittent claudication or confusion.</a:t>
            </a:r>
          </a:p>
          <a:p>
            <a:pPr lvl="1">
              <a:buFont typeface="+mj-lt"/>
              <a:buAutoNum type="arabicPeriod"/>
            </a:pPr>
            <a:r>
              <a:rPr lang="en-US" b="0" i="0" dirty="0" smtClean="0">
                <a:solidFill>
                  <a:srgbClr val="323232"/>
                </a:solidFill>
                <a:effectLst/>
                <a:latin typeface="Droid Serif"/>
              </a:rPr>
              <a:t>There may cause retinal hemorrhage, and this may complicate anemia of rapid onset.</a:t>
            </a:r>
          </a:p>
          <a:p>
            <a:pPr marL="0" indent="0">
              <a:buNone/>
            </a:pPr>
            <a:r>
              <a:rPr lang="en-US" b="0" i="0" dirty="0" smtClean="0">
                <a:solidFill>
                  <a:srgbClr val="323232"/>
                </a:solidFill>
                <a:effectLst/>
                <a:latin typeface="Droid Serif"/>
              </a:rPr>
              <a:t>10.The patient may like to eat clay, ice, and starch.</a:t>
            </a:r>
          </a:p>
          <a:p>
            <a:pPr marL="0" indent="0">
              <a:buNone/>
            </a:pPr>
            <a:r>
              <a:rPr lang="en-US" b="0" i="0" dirty="0" smtClean="0">
                <a:solidFill>
                  <a:srgbClr val="323232"/>
                </a:solidFill>
                <a:effectLst/>
                <a:latin typeface="Droid Serif"/>
              </a:rPr>
              <a:t>11.The patient may have syncope after the exercise.</a:t>
            </a:r>
          </a:p>
          <a:p>
            <a:pPr marL="0" indent="0">
              <a:buNone/>
            </a:pPr>
            <a:r>
              <a:rPr lang="en-US" b="0" i="0" dirty="0" smtClean="0">
                <a:solidFill>
                  <a:srgbClr val="323232"/>
                </a:solidFill>
                <a:effectLst/>
                <a:latin typeface="Droid Serif"/>
              </a:rPr>
              <a:t>12.They may have dizziness and headaches.</a:t>
            </a:r>
          </a:p>
          <a:p>
            <a:pPr marL="0" indent="0">
              <a:buNone/>
            </a:pPr>
            <a:r>
              <a:rPr lang="en-US" b="0" i="0" dirty="0" smtClean="0">
                <a:solidFill>
                  <a:srgbClr val="323232"/>
                </a:solidFill>
                <a:effectLst/>
                <a:latin typeface="Droid Serif"/>
              </a:rPr>
              <a:t>13.There is tinnitus or vertigo.</a:t>
            </a:r>
          </a:p>
          <a:p>
            <a:pPr marL="0" indent="0">
              <a:buNone/>
            </a:pPr>
            <a:r>
              <a:rPr lang="en-US" b="0" i="0" dirty="0" smtClean="0">
                <a:solidFill>
                  <a:srgbClr val="323232"/>
                </a:solidFill>
                <a:effectLst/>
                <a:latin typeface="Droid Serif"/>
              </a:rPr>
              <a:t>14.Usually, these patients are irritable.</a:t>
            </a:r>
          </a:p>
          <a:p>
            <a:pPr marL="0" indent="0">
              <a:buNone/>
            </a:pPr>
            <a:r>
              <a:rPr lang="en-US" b="0" i="0" dirty="0" smtClean="0">
                <a:solidFill>
                  <a:srgbClr val="323232"/>
                </a:solidFill>
                <a:effectLst/>
                <a:latin typeface="Droid Serif"/>
              </a:rPr>
              <a:t>15.These patients may have gastrointestinal symptoms.</a:t>
            </a:r>
          </a:p>
          <a:p>
            <a:pPr marL="0" indent="0">
              <a:buNone/>
            </a:pPr>
            <a:r>
              <a:rPr lang="en-US" b="0" i="0" dirty="0" smtClean="0">
                <a:solidFill>
                  <a:srgbClr val="323232"/>
                </a:solidFill>
                <a:effectLst/>
                <a:latin typeface="Droid Serif"/>
              </a:rPr>
              <a:t>16.These patients may have difficulty sleeping or concentrating.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509347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Signs and symptoms of the </a:t>
            </a:r>
            <a:r>
              <a:rPr lang="en-US" dirty="0" err="1" smtClean="0"/>
              <a:t>anemias</a:t>
            </a:r>
            <a:r>
              <a:rPr lang="en-US" dirty="0" smtClean="0"/>
              <a:t>: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IN" b="1" i="0" dirty="0" smtClean="0">
                <a:solidFill>
                  <a:srgbClr val="323232"/>
                </a:solidFill>
                <a:effectLst/>
                <a:latin typeface="Droid Serif"/>
              </a:rPr>
              <a:t>Specific Signs</a:t>
            </a:r>
            <a:r>
              <a:rPr lang="en-IN" b="0" i="0" dirty="0" smtClean="0">
                <a:solidFill>
                  <a:srgbClr val="323232"/>
                </a:solidFill>
                <a:effectLst/>
                <a:latin typeface="Droid Serif"/>
              </a:rPr>
              <a:t> are:</a:t>
            </a:r>
          </a:p>
          <a:p>
            <a:pPr>
              <a:buFont typeface="+mj-lt"/>
              <a:buAutoNum type="arabicPeriod"/>
            </a:pPr>
            <a:r>
              <a:rPr lang="en-IN" b="0" i="0" dirty="0" err="1" smtClean="0">
                <a:solidFill>
                  <a:srgbClr val="323232"/>
                </a:solidFill>
                <a:effectLst/>
                <a:latin typeface="Droid Serif"/>
              </a:rPr>
              <a:t>Koilonychia</a:t>
            </a:r>
            <a:r>
              <a:rPr lang="en-IN" b="0" i="0" dirty="0" smtClean="0">
                <a:solidFill>
                  <a:srgbClr val="323232"/>
                </a:solidFill>
                <a:effectLst/>
                <a:latin typeface="Droid Serif"/>
              </a:rPr>
              <a:t>, which is spoon-shaped nails. This is usually seen in:-Iron-deficiency anemia.</a:t>
            </a:r>
          </a:p>
          <a:p>
            <a:pPr>
              <a:buFont typeface="+mj-lt"/>
              <a:buAutoNum type="arabicPeriod"/>
            </a:pPr>
            <a:r>
              <a:rPr lang="en-IN" b="0" i="0" dirty="0" smtClean="0">
                <a:solidFill>
                  <a:srgbClr val="323232"/>
                </a:solidFill>
                <a:effectLst/>
                <a:latin typeface="Droid Serif"/>
              </a:rPr>
              <a:t>Jaundice with </a:t>
            </a:r>
            <a:r>
              <a:rPr lang="en-IN" b="0" i="0" dirty="0" err="1" smtClean="0">
                <a:solidFill>
                  <a:srgbClr val="323232"/>
                </a:solidFill>
                <a:effectLst/>
                <a:latin typeface="Droid Serif"/>
              </a:rPr>
              <a:t>hemolytic</a:t>
            </a:r>
            <a:r>
              <a:rPr lang="en-IN" b="0" i="0" dirty="0" smtClean="0">
                <a:solidFill>
                  <a:srgbClr val="323232"/>
                </a:solidFill>
                <a:effectLst/>
                <a:latin typeface="Droid Serif"/>
              </a:rPr>
              <a:t> or </a:t>
            </a:r>
            <a:r>
              <a:rPr lang="en-IN" b="0" i="0" dirty="0" err="1" smtClean="0">
                <a:solidFill>
                  <a:srgbClr val="323232"/>
                </a:solidFill>
                <a:effectLst/>
                <a:latin typeface="Droid Serif"/>
              </a:rPr>
              <a:t>megaloblastic</a:t>
            </a:r>
            <a:r>
              <a:rPr lang="en-IN" b="0" i="0" dirty="0" smtClean="0">
                <a:solidFill>
                  <a:srgbClr val="323232"/>
                </a:solidFill>
                <a:effectLst/>
                <a:latin typeface="Droid Serif"/>
              </a:rPr>
              <a:t> anemia.</a:t>
            </a:r>
          </a:p>
          <a:p>
            <a:pPr>
              <a:buFont typeface="+mj-lt"/>
              <a:buAutoNum type="arabicPeriod"/>
            </a:pPr>
            <a:r>
              <a:rPr lang="en-IN" b="0" i="0" dirty="0" smtClean="0">
                <a:solidFill>
                  <a:srgbClr val="323232"/>
                </a:solidFill>
                <a:effectLst/>
                <a:latin typeface="Droid Serif"/>
              </a:rPr>
              <a:t>Leg ulcers in Sickle cell anemia.</a:t>
            </a:r>
          </a:p>
          <a:p>
            <a:pPr>
              <a:buFont typeface="+mj-lt"/>
              <a:buAutoNum type="arabicPeriod"/>
            </a:pPr>
            <a:r>
              <a:rPr lang="en-IN" b="0" i="0" dirty="0" smtClean="0">
                <a:solidFill>
                  <a:srgbClr val="323232"/>
                </a:solidFill>
                <a:effectLst/>
                <a:latin typeface="Droid Serif"/>
              </a:rPr>
              <a:t>Other </a:t>
            </a:r>
            <a:r>
              <a:rPr lang="en-IN" b="0" i="0" dirty="0" err="1" smtClean="0">
                <a:solidFill>
                  <a:srgbClr val="323232"/>
                </a:solidFill>
                <a:effectLst/>
                <a:latin typeface="Droid Serif"/>
              </a:rPr>
              <a:t>hemolytic</a:t>
            </a:r>
            <a:r>
              <a:rPr lang="en-IN" b="0" i="0" dirty="0" smtClean="0">
                <a:solidFill>
                  <a:srgbClr val="323232"/>
                </a:solidFill>
                <a:effectLst/>
                <a:latin typeface="Droid Serif"/>
              </a:rPr>
              <a:t> </a:t>
            </a:r>
            <a:r>
              <a:rPr lang="en-IN" b="0" i="0" dirty="0" err="1" smtClean="0">
                <a:solidFill>
                  <a:srgbClr val="323232"/>
                </a:solidFill>
                <a:effectLst/>
                <a:latin typeface="Droid Serif"/>
              </a:rPr>
              <a:t>anemias</a:t>
            </a:r>
            <a:r>
              <a:rPr lang="en-IN" b="0" i="0" dirty="0" smtClean="0">
                <a:solidFill>
                  <a:srgbClr val="323232"/>
                </a:solidFill>
                <a:effectLst/>
                <a:latin typeface="Droid Serif"/>
              </a:rPr>
              <a:t>.</a:t>
            </a:r>
            <a:endParaRPr lang="en-IN" b="1" dirty="0">
              <a:solidFill>
                <a:srgbClr val="323232"/>
              </a:solidFill>
              <a:latin typeface="Droid Serif"/>
            </a:endParaRPr>
          </a:p>
          <a:p>
            <a:pPr>
              <a:buFont typeface="+mj-lt"/>
              <a:buAutoNum type="arabicPeriod"/>
            </a:pPr>
            <a:r>
              <a:rPr lang="en-IN" b="0" i="0" dirty="0" smtClean="0">
                <a:solidFill>
                  <a:srgbClr val="323232"/>
                </a:solidFill>
                <a:effectLst/>
                <a:latin typeface="Droid Serif"/>
              </a:rPr>
              <a:t>Bone deformities are seen in thalassemia and other severe congenital anemia.</a:t>
            </a:r>
          </a:p>
          <a:p>
            <a:pPr>
              <a:buFont typeface="+mj-lt"/>
              <a:buAutoNum type="arabicPeriod"/>
            </a:pPr>
            <a:r>
              <a:rPr lang="en-IN" b="0" i="0" dirty="0" smtClean="0">
                <a:solidFill>
                  <a:srgbClr val="323232"/>
                </a:solidFill>
                <a:effectLst/>
                <a:latin typeface="Droid Serif"/>
              </a:rPr>
              <a:t>There may be infections and bruising with anemia due to bone marrow failure related to thrombocytopenia and neutropenia.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325029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Normal adult blood indices values:</a:t>
            </a:r>
            <a:endParaRPr lang="en-IN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83323963"/>
              </p:ext>
            </p:extLst>
          </p:nvPr>
        </p:nvGraphicFramePr>
        <p:xfrm>
          <a:off x="457200" y="1600200"/>
          <a:ext cx="8229600" cy="423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pPr fontAlgn="t"/>
                      <a:r>
                        <a:rPr lang="en-IN" b="1" dirty="0">
                          <a:effectLst/>
                        </a:rPr>
                        <a:t>RBCs values</a:t>
                      </a:r>
                      <a:endParaRPr lang="en-IN" dirty="0">
                        <a:effectLst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IN" b="1">
                          <a:effectLst/>
                        </a:rPr>
                        <a:t>Male</a:t>
                      </a:r>
                      <a:endParaRPr lang="en-IN">
                        <a:effectLst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IN" b="1">
                          <a:effectLst/>
                        </a:rPr>
                        <a:t>Female</a:t>
                      </a:r>
                      <a:endParaRPr lang="en-IN">
                        <a:effectLst/>
                      </a:endParaRPr>
                    </a:p>
                  </a:txBody>
                  <a:tcPr marL="76200" marR="76200" marT="76200" marB="76200"/>
                </a:tc>
              </a:tr>
              <a:tr h="370840">
                <a:tc>
                  <a:txBody>
                    <a:bodyPr/>
                    <a:lstStyle/>
                    <a:p>
                      <a:pPr fontAlgn="t"/>
                      <a:r>
                        <a:rPr lang="en-IN">
                          <a:effectLst/>
                        </a:rPr>
                        <a:t>Hemoglobin (Hb g/dL)</a:t>
                      </a: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IN">
                          <a:effectLst/>
                        </a:rPr>
                        <a:t>13.5 to 17.5 g/dL</a:t>
                      </a: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IN">
                          <a:effectLst/>
                        </a:rPr>
                        <a:t>11.5 to 15.5 g/dL</a:t>
                      </a:r>
                    </a:p>
                  </a:txBody>
                  <a:tcPr marL="76200" marR="76200" marT="76200" marB="76200"/>
                </a:tc>
              </a:tr>
              <a:tr h="370840">
                <a:tc>
                  <a:txBody>
                    <a:bodyPr/>
                    <a:lstStyle/>
                    <a:p>
                      <a:pPr fontAlgn="t"/>
                      <a:r>
                        <a:rPr lang="en-US">
                          <a:effectLst/>
                        </a:rPr>
                        <a:t>Hematocrit (Hct % or Packed cell volume = PCV)</a:t>
                      </a: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IN">
                          <a:effectLst/>
                        </a:rPr>
                        <a:t>40 to 52 %</a:t>
                      </a: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IN">
                          <a:effectLst/>
                        </a:rPr>
                        <a:t>36 to 48%</a:t>
                      </a:r>
                    </a:p>
                  </a:txBody>
                  <a:tcPr marL="76200" marR="76200" marT="76200" marB="76200"/>
                </a:tc>
              </a:tr>
              <a:tr h="370840">
                <a:tc>
                  <a:txBody>
                    <a:bodyPr/>
                    <a:lstStyle/>
                    <a:p>
                      <a:pPr fontAlgn="t"/>
                      <a:r>
                        <a:rPr lang="en-IN">
                          <a:effectLst/>
                        </a:rPr>
                        <a:t>RBC count</a:t>
                      </a: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IN">
                          <a:effectLst/>
                        </a:rPr>
                        <a:t>4.5 to 6.5 x10</a:t>
                      </a:r>
                      <a:r>
                        <a:rPr lang="en-IN" baseline="30000">
                          <a:effectLst/>
                        </a:rPr>
                        <a:t>12</a:t>
                      </a:r>
                      <a:r>
                        <a:rPr lang="en-IN">
                          <a:effectLst/>
                        </a:rPr>
                        <a:t> /L</a:t>
                      </a: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IN">
                          <a:effectLst/>
                        </a:rPr>
                        <a:t>3.6 to 5.6 x 10</a:t>
                      </a:r>
                      <a:r>
                        <a:rPr lang="en-IN" baseline="30000">
                          <a:effectLst/>
                        </a:rPr>
                        <a:t>12</a:t>
                      </a:r>
                      <a:r>
                        <a:rPr lang="en-IN">
                          <a:effectLst/>
                        </a:rPr>
                        <a:t>/L</a:t>
                      </a:r>
                    </a:p>
                  </a:txBody>
                  <a:tcPr marL="76200" marR="76200" marT="76200" marB="76200"/>
                </a:tc>
              </a:tr>
              <a:tr h="370840">
                <a:tc>
                  <a:txBody>
                    <a:bodyPr/>
                    <a:lstStyle/>
                    <a:p>
                      <a:pPr fontAlgn="t"/>
                      <a:r>
                        <a:rPr lang="en-IN">
                          <a:effectLst/>
                        </a:rPr>
                        <a:t>Mean cell volume (MCV)</a:t>
                      </a: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IN">
                          <a:effectLst/>
                        </a:rPr>
                        <a:t>80 to 95 fL</a:t>
                      </a: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fontAlgn="t"/>
                      <a:endParaRPr lang="en-IN">
                        <a:effectLst/>
                      </a:endParaRPr>
                    </a:p>
                  </a:txBody>
                  <a:tcPr marL="76200" marR="76200" marT="76200" marB="76200"/>
                </a:tc>
              </a:tr>
              <a:tr h="370840">
                <a:tc>
                  <a:txBody>
                    <a:bodyPr/>
                    <a:lstStyle/>
                    <a:p>
                      <a:pPr fontAlgn="t"/>
                      <a:r>
                        <a:rPr lang="en-IN">
                          <a:effectLst/>
                        </a:rPr>
                        <a:t>Mean cell hemoglobin (MCH)</a:t>
                      </a: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IN">
                          <a:effectLst/>
                        </a:rPr>
                        <a:t>27 to 34 pg</a:t>
                      </a: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fontAlgn="t"/>
                      <a:endParaRPr lang="en-IN">
                        <a:effectLst/>
                      </a:endParaRPr>
                    </a:p>
                  </a:txBody>
                  <a:tcPr marL="76200" marR="76200" marT="76200" marB="76200"/>
                </a:tc>
              </a:tr>
              <a:tr h="370840">
                <a:tc>
                  <a:txBody>
                    <a:bodyPr/>
                    <a:lstStyle/>
                    <a:p>
                      <a:pPr fontAlgn="t"/>
                      <a:r>
                        <a:rPr lang="en-US">
                          <a:effectLst/>
                        </a:rPr>
                        <a:t>Mean cell hemoglobin concentration (MCHC)</a:t>
                      </a: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IN">
                          <a:effectLst/>
                        </a:rPr>
                        <a:t>30 to 35 g/dL</a:t>
                      </a: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fontAlgn="t"/>
                      <a:endParaRPr lang="en-IN">
                        <a:effectLst/>
                      </a:endParaRPr>
                    </a:p>
                  </a:txBody>
                  <a:tcPr marL="76200" marR="76200" marT="76200" marB="76200"/>
                </a:tc>
              </a:tr>
              <a:tr h="370840">
                <a:tc>
                  <a:txBody>
                    <a:bodyPr/>
                    <a:lstStyle/>
                    <a:p>
                      <a:pPr fontAlgn="t"/>
                      <a:r>
                        <a:rPr lang="en-IN">
                          <a:effectLst/>
                        </a:rPr>
                        <a:t>Reticulocytes count</a:t>
                      </a: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IN">
                          <a:effectLst/>
                        </a:rPr>
                        <a:t>25 to 125 x 10</a:t>
                      </a:r>
                      <a:r>
                        <a:rPr lang="en-IN" baseline="30000">
                          <a:effectLst/>
                        </a:rPr>
                        <a:t>9</a:t>
                      </a:r>
                      <a:r>
                        <a:rPr lang="en-IN">
                          <a:effectLst/>
                        </a:rPr>
                        <a:t>/L</a:t>
                      </a: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58691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Types of </a:t>
            </a:r>
            <a:r>
              <a:rPr lang="en-IN" dirty="0" err="1" smtClean="0"/>
              <a:t>Anemias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i="0" dirty="0" smtClean="0">
                <a:solidFill>
                  <a:srgbClr val="323232"/>
                </a:solidFill>
                <a:effectLst/>
                <a:latin typeface="Droid Serif"/>
              </a:rPr>
              <a:t>Anemia is divided based on RBCs indices (</a:t>
            </a:r>
            <a:r>
              <a:rPr lang="en-US" b="1" i="0" dirty="0" smtClean="0">
                <a:solidFill>
                  <a:srgbClr val="323232"/>
                </a:solidFill>
                <a:effectLst/>
                <a:latin typeface="Droid Serif"/>
              </a:rPr>
              <a:t>MCV)</a:t>
            </a:r>
            <a:r>
              <a:rPr lang="en-US" b="0" i="0" dirty="0" smtClean="0">
                <a:solidFill>
                  <a:srgbClr val="323232"/>
                </a:solidFill>
                <a:effectLst/>
                <a:latin typeface="Droid Serif"/>
              </a:rPr>
              <a:t> into the following broad categories:</a:t>
            </a:r>
          </a:p>
          <a:p>
            <a:pPr>
              <a:buFont typeface="+mj-lt"/>
              <a:buAutoNum type="arabicPeriod"/>
            </a:pPr>
            <a:r>
              <a:rPr lang="en-US" b="0" i="0" dirty="0" smtClean="0">
                <a:solidFill>
                  <a:srgbClr val="323232"/>
                </a:solidFill>
                <a:effectLst/>
                <a:latin typeface="Droid Serif"/>
              </a:rPr>
              <a:t>Microcytic, MCV &lt;80 fl.</a:t>
            </a:r>
          </a:p>
          <a:p>
            <a:pPr>
              <a:buFont typeface="+mj-lt"/>
              <a:buAutoNum type="arabicPeriod"/>
            </a:pPr>
            <a:r>
              <a:rPr lang="en-US" b="0" i="0" dirty="0" smtClean="0">
                <a:solidFill>
                  <a:srgbClr val="323232"/>
                </a:solidFill>
                <a:effectLst/>
                <a:latin typeface="Droid Serif"/>
              </a:rPr>
              <a:t>Normocytic, MCV 80 to 100 fl.</a:t>
            </a:r>
          </a:p>
          <a:p>
            <a:pPr>
              <a:buFont typeface="+mj-lt"/>
              <a:buAutoNum type="arabicPeriod"/>
            </a:pPr>
            <a:r>
              <a:rPr lang="en-US" b="0" i="0" dirty="0" smtClean="0">
                <a:solidFill>
                  <a:srgbClr val="323232"/>
                </a:solidFill>
                <a:effectLst/>
                <a:latin typeface="Droid Serif"/>
              </a:rPr>
              <a:t>Macrocytic, MCV &gt;100 fl.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975539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 smtClean="0"/>
              <a:t>Normochromic, Normocytic Anemia: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i="0" dirty="0" smtClean="0">
                <a:solidFill>
                  <a:srgbClr val="323232"/>
                </a:solidFill>
                <a:effectLst/>
                <a:latin typeface="Droid Serif"/>
              </a:rPr>
              <a:t>Lab findings:</a:t>
            </a:r>
            <a:endParaRPr lang="en-US" b="0" i="0" dirty="0" smtClean="0">
              <a:solidFill>
                <a:srgbClr val="323232"/>
              </a:solidFill>
              <a:effectLst/>
              <a:latin typeface="Droid Serif"/>
            </a:endParaRPr>
          </a:p>
          <a:p>
            <a:pPr>
              <a:buFont typeface="+mj-lt"/>
              <a:buAutoNum type="arabicPeriod"/>
            </a:pPr>
            <a:r>
              <a:rPr lang="en-US" b="0" i="0" dirty="0" smtClean="0">
                <a:solidFill>
                  <a:srgbClr val="323232"/>
                </a:solidFill>
                <a:effectLst/>
                <a:latin typeface="Droid Serif"/>
              </a:rPr>
              <a:t>Low hemoglobin.</a:t>
            </a:r>
          </a:p>
          <a:p>
            <a:pPr>
              <a:buFont typeface="+mj-lt"/>
              <a:buAutoNum type="arabicPeriod"/>
            </a:pPr>
            <a:r>
              <a:rPr lang="en-US" b="0" i="0" dirty="0" smtClean="0">
                <a:solidFill>
                  <a:srgbClr val="323232"/>
                </a:solidFill>
                <a:effectLst/>
                <a:latin typeface="Droid Serif"/>
              </a:rPr>
              <a:t>Normal MCV 80 to 95 </a:t>
            </a:r>
            <a:r>
              <a:rPr lang="en-US" b="0" i="0" dirty="0" err="1" smtClean="0">
                <a:solidFill>
                  <a:srgbClr val="323232"/>
                </a:solidFill>
                <a:effectLst/>
                <a:latin typeface="Droid Serif"/>
              </a:rPr>
              <a:t>fL.</a:t>
            </a:r>
            <a:endParaRPr lang="en-US" b="0" i="0" dirty="0" smtClean="0">
              <a:solidFill>
                <a:srgbClr val="323232"/>
              </a:solidFill>
              <a:effectLst/>
              <a:latin typeface="Droid Serif"/>
            </a:endParaRPr>
          </a:p>
          <a:p>
            <a:pPr>
              <a:buFont typeface="+mj-lt"/>
              <a:buAutoNum type="arabicPeriod"/>
            </a:pPr>
            <a:r>
              <a:rPr lang="en-US" b="0" i="0" dirty="0" smtClean="0">
                <a:solidFill>
                  <a:srgbClr val="323232"/>
                </a:solidFill>
                <a:effectLst/>
                <a:latin typeface="Droid Serif"/>
              </a:rPr>
              <a:t>Normal MCH ≥27 pg.</a:t>
            </a:r>
          </a:p>
          <a:p>
            <a:pPr>
              <a:buFont typeface="+mj-lt"/>
              <a:buAutoNum type="arabicPeriod"/>
            </a:pPr>
            <a:r>
              <a:rPr lang="en-US" b="0" i="0" dirty="0" smtClean="0">
                <a:solidFill>
                  <a:srgbClr val="323232"/>
                </a:solidFill>
                <a:effectLst/>
                <a:latin typeface="Droid Serif"/>
              </a:rPr>
              <a:t>Normal MCHC.</a:t>
            </a:r>
          </a:p>
          <a:p>
            <a:pPr lvl="1">
              <a:buFont typeface="+mj-lt"/>
              <a:buAutoNum type="arabicPeriod"/>
            </a:pPr>
            <a:r>
              <a:rPr lang="en-US" b="0" i="0" dirty="0" smtClean="0">
                <a:solidFill>
                  <a:srgbClr val="323232"/>
                </a:solidFill>
                <a:effectLst/>
                <a:latin typeface="Droid Serif"/>
              </a:rPr>
              <a:t>Mostly these are due to acute blood loss.</a:t>
            </a:r>
          </a:p>
          <a:p>
            <a:r>
              <a:rPr lang="en-US" b="1" i="0" dirty="0" smtClean="0">
                <a:solidFill>
                  <a:srgbClr val="323232"/>
                </a:solidFill>
                <a:effectLst/>
                <a:latin typeface="Droid Serif"/>
              </a:rPr>
              <a:t>The peripheral blood</a:t>
            </a:r>
            <a:r>
              <a:rPr lang="en-US" b="0" i="0" dirty="0" smtClean="0">
                <a:solidFill>
                  <a:srgbClr val="323232"/>
                </a:solidFill>
                <a:effectLst/>
                <a:latin typeface="Droid Serif"/>
              </a:rPr>
              <a:t> smear shows normal-looking RBCs and normal RBCs indices.</a:t>
            </a:r>
          </a:p>
          <a:p>
            <a:pPr lvl="1">
              <a:buFont typeface="+mj-lt"/>
              <a:buAutoNum type="arabicPeriod"/>
            </a:pPr>
            <a:r>
              <a:rPr lang="en-US" b="0" i="0" dirty="0" smtClean="0">
                <a:solidFill>
                  <a:srgbClr val="323232"/>
                </a:solidFill>
                <a:effectLst/>
                <a:latin typeface="Droid Serif"/>
              </a:rPr>
              <a:t>The RBCs produced by the bone marrow are normal, but the number of RBCs in the circulation is reduced in number for so many reasons.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440408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 smtClean="0"/>
              <a:t>Normochromic, Normocytic Anemia:</a:t>
            </a:r>
            <a:endParaRPr lang="en-IN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686844"/>
            <a:ext cx="7315200" cy="235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3291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 smtClean="0"/>
              <a:t>Normochromic, Normocytic Anemia: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i="0" dirty="0" smtClean="0">
                <a:solidFill>
                  <a:srgbClr val="323232"/>
                </a:solidFill>
                <a:effectLst/>
                <a:latin typeface="Droid Serif"/>
              </a:rPr>
              <a:t>The causes of normochromic and normocytic anemia are:</a:t>
            </a:r>
            <a:endParaRPr lang="en-US" b="0" i="0" dirty="0" smtClean="0">
              <a:solidFill>
                <a:srgbClr val="323232"/>
              </a:solidFill>
              <a:effectLst/>
              <a:latin typeface="Droid Serif"/>
            </a:endParaRPr>
          </a:p>
          <a:p>
            <a:pPr>
              <a:buFont typeface="+mj-lt"/>
              <a:buAutoNum type="arabicPeriod"/>
            </a:pPr>
            <a:r>
              <a:rPr lang="en-US" b="0" i="0" dirty="0" smtClean="0">
                <a:solidFill>
                  <a:srgbClr val="323232"/>
                </a:solidFill>
                <a:effectLst/>
                <a:latin typeface="Droid Serif"/>
              </a:rPr>
              <a:t>Iron deficiency in the early stages.</a:t>
            </a:r>
          </a:p>
          <a:p>
            <a:pPr>
              <a:buFont typeface="+mj-lt"/>
              <a:buAutoNum type="arabicPeriod"/>
            </a:pPr>
            <a:r>
              <a:rPr lang="en-US" b="0" i="0" dirty="0" smtClean="0">
                <a:solidFill>
                  <a:srgbClr val="323232"/>
                </a:solidFill>
                <a:effectLst/>
                <a:latin typeface="Droid Serif"/>
              </a:rPr>
              <a:t>Acute blood loss.</a:t>
            </a:r>
          </a:p>
          <a:p>
            <a:pPr>
              <a:buFont typeface="+mj-lt"/>
              <a:buAutoNum type="arabicPeriod"/>
            </a:pPr>
            <a:r>
              <a:rPr lang="en-US" b="0" i="0" dirty="0" smtClean="0">
                <a:solidFill>
                  <a:srgbClr val="323232"/>
                </a:solidFill>
                <a:effectLst/>
                <a:latin typeface="Droid Serif"/>
              </a:rPr>
              <a:t>Chronic diseases of the kidneys and the liver.</a:t>
            </a:r>
          </a:p>
          <a:p>
            <a:pPr>
              <a:buFont typeface="+mj-lt"/>
              <a:buAutoNum type="arabicPeriod"/>
            </a:pPr>
            <a:r>
              <a:rPr lang="en-US" b="0" i="0" dirty="0" smtClean="0">
                <a:solidFill>
                  <a:srgbClr val="323232"/>
                </a:solidFill>
                <a:effectLst/>
                <a:latin typeface="Droid Serif"/>
              </a:rPr>
              <a:t>Infiltration by leukemia and multiple myeloma.</a:t>
            </a:r>
          </a:p>
          <a:p>
            <a:pPr>
              <a:buFont typeface="+mj-lt"/>
              <a:buAutoNum type="arabicPeriod"/>
            </a:pPr>
            <a:r>
              <a:rPr lang="en-US" b="0" i="0" dirty="0" smtClean="0">
                <a:solidFill>
                  <a:srgbClr val="323232"/>
                </a:solidFill>
                <a:effectLst/>
                <a:latin typeface="Droid Serif"/>
              </a:rPr>
              <a:t>Drugs like chloramphenicol cause aplastic anemia.</a:t>
            </a:r>
          </a:p>
          <a:p>
            <a:pPr>
              <a:buFont typeface="+mj-lt"/>
              <a:buAutoNum type="arabicPeriod"/>
            </a:pPr>
            <a:r>
              <a:rPr lang="en-US" b="0" i="0" dirty="0" smtClean="0">
                <a:solidFill>
                  <a:srgbClr val="323232"/>
                </a:solidFill>
                <a:effectLst/>
                <a:latin typeface="Droid Serif"/>
              </a:rPr>
              <a:t>Acquired hemolytic anemia may be from the prosthetic surgery of the heart.</a:t>
            </a:r>
          </a:p>
          <a:p>
            <a:pPr>
              <a:buFont typeface="+mj-lt"/>
              <a:buAutoNum type="arabicPeriod"/>
            </a:pPr>
            <a:r>
              <a:rPr lang="en-US" b="0" i="0" dirty="0" smtClean="0">
                <a:solidFill>
                  <a:srgbClr val="323232"/>
                </a:solidFill>
                <a:effectLst/>
                <a:latin typeface="Droid Serif"/>
              </a:rPr>
              <a:t>Pregnancy due to increased plasma volume.</a:t>
            </a:r>
          </a:p>
          <a:p>
            <a:pPr>
              <a:buFont typeface="+mj-lt"/>
              <a:buAutoNum type="arabicPeriod"/>
            </a:pPr>
            <a:r>
              <a:rPr lang="en-US" b="0" i="0" dirty="0" err="1" smtClean="0">
                <a:solidFill>
                  <a:srgbClr val="323232"/>
                </a:solidFill>
                <a:effectLst/>
                <a:latin typeface="Droid Serif"/>
              </a:rPr>
              <a:t>Overhydration</a:t>
            </a:r>
            <a:r>
              <a:rPr lang="en-US" b="0" i="0" dirty="0" smtClean="0">
                <a:solidFill>
                  <a:srgbClr val="323232"/>
                </a:solidFill>
                <a:effectLst/>
                <a:latin typeface="Droid Serif"/>
              </a:rPr>
              <a:t>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267317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What is anemia?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Anemia from the Greek word ( να</a:t>
            </a:r>
            <a:r>
              <a:rPr lang="en-US" dirty="0" err="1" smtClean="0"/>
              <a:t>ιμί</a:t>
            </a:r>
            <a:r>
              <a:rPr lang="en-US" dirty="0" smtClean="0"/>
              <a:t>α)(an-haîma) meaning "without blood", is a deficiency of red blood cells (RBCs) and/or hemoglobin.</a:t>
            </a:r>
          </a:p>
          <a:p>
            <a:pPr marL="0" indent="0">
              <a:buNone/>
            </a:pPr>
            <a:r>
              <a:rPr lang="en-US" i="1" dirty="0" smtClean="0"/>
              <a:t>      </a:t>
            </a:r>
          </a:p>
          <a:p>
            <a:pPr marL="0" indent="0">
              <a:buNone/>
            </a:pPr>
            <a:r>
              <a:rPr lang="en-US" i="1" dirty="0"/>
              <a:t> </a:t>
            </a:r>
            <a:r>
              <a:rPr lang="en-US" i="1" dirty="0" smtClean="0"/>
              <a:t>             Definition Of Anemia</a:t>
            </a:r>
          </a:p>
          <a:p>
            <a:pPr marL="0" indent="0">
              <a:buNone/>
            </a:pPr>
            <a:endParaRPr lang="en-US" i="1" dirty="0" smtClean="0"/>
          </a:p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Anemia is defined as a decrease in hemoglobin concentration depending upon the patient’s age and sex.</a:t>
            </a:r>
            <a:endParaRPr lang="en-IN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4133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8280920" cy="6408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9204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Microcytic, hypochromic anemia: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13176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These are the most common type of anemia, and iron deficiency is the most common cause.</a:t>
            </a:r>
          </a:p>
          <a:p>
            <a:r>
              <a:rPr lang="en-US" b="1" i="0" dirty="0" smtClean="0">
                <a:solidFill>
                  <a:srgbClr val="323232"/>
                </a:solidFill>
                <a:effectLst/>
                <a:latin typeface="Droid Serif"/>
              </a:rPr>
              <a:t>Causes of microcytic hypochromic anemia:</a:t>
            </a:r>
            <a:endParaRPr lang="en-US" b="0" i="0" dirty="0" smtClean="0">
              <a:solidFill>
                <a:srgbClr val="323232"/>
              </a:solidFill>
              <a:effectLst/>
              <a:latin typeface="Droid Serif"/>
            </a:endParaRPr>
          </a:p>
          <a:p>
            <a:pPr>
              <a:buFont typeface="+mj-lt"/>
              <a:buAutoNum type="arabicPeriod"/>
            </a:pPr>
            <a:r>
              <a:rPr lang="en-US" b="0" i="0" dirty="0" smtClean="0">
                <a:solidFill>
                  <a:srgbClr val="323232"/>
                </a:solidFill>
                <a:effectLst/>
                <a:latin typeface="Droid Serif"/>
              </a:rPr>
              <a:t>This is due to iron deficiency by decreased iron intake in the diet or impaired absorption.</a:t>
            </a:r>
          </a:p>
          <a:p>
            <a:pPr>
              <a:buFont typeface="+mj-lt"/>
              <a:buAutoNum type="arabicPeriod"/>
            </a:pPr>
            <a:r>
              <a:rPr lang="en-US" b="0" i="0" dirty="0" smtClean="0">
                <a:solidFill>
                  <a:srgbClr val="323232"/>
                </a:solidFill>
                <a:effectLst/>
                <a:latin typeface="Droid Serif"/>
              </a:rPr>
              <a:t>Iron deficiency anemia.</a:t>
            </a:r>
          </a:p>
          <a:p>
            <a:pPr>
              <a:buFont typeface="+mj-lt"/>
              <a:buAutoNum type="arabicPeriod"/>
            </a:pPr>
            <a:r>
              <a:rPr lang="en-US" b="0" i="0" dirty="0" smtClean="0">
                <a:solidFill>
                  <a:srgbClr val="323232"/>
                </a:solidFill>
                <a:effectLst/>
                <a:latin typeface="Droid Serif"/>
              </a:rPr>
              <a:t>Lead poisoning.</a:t>
            </a:r>
          </a:p>
          <a:p>
            <a:pPr>
              <a:buFont typeface="+mj-lt"/>
              <a:buAutoNum type="arabicPeriod"/>
            </a:pPr>
            <a:r>
              <a:rPr lang="en-US" b="0" i="0" dirty="0" smtClean="0">
                <a:solidFill>
                  <a:srgbClr val="323232"/>
                </a:solidFill>
                <a:effectLst/>
                <a:latin typeface="Droid Serif"/>
              </a:rPr>
              <a:t>Thalassemia.</a:t>
            </a:r>
          </a:p>
          <a:p>
            <a:pPr>
              <a:buFont typeface="+mj-lt"/>
              <a:buAutoNum type="arabicPeriod"/>
            </a:pPr>
            <a:r>
              <a:rPr lang="en-US" b="0" i="0" dirty="0" smtClean="0">
                <a:solidFill>
                  <a:srgbClr val="323232"/>
                </a:solidFill>
                <a:effectLst/>
                <a:latin typeface="Droid Serif"/>
              </a:rPr>
              <a:t>There may be an increased iron loss by chronic bleeding.</a:t>
            </a:r>
          </a:p>
          <a:p>
            <a:pPr>
              <a:buFont typeface="+mj-lt"/>
              <a:buAutoNum type="arabicPeriod"/>
            </a:pPr>
            <a:r>
              <a:rPr lang="en-US" b="0" i="0" dirty="0" smtClean="0">
                <a:solidFill>
                  <a:srgbClr val="323232"/>
                </a:solidFill>
                <a:effectLst/>
                <a:latin typeface="Droid Serif"/>
              </a:rPr>
              <a:t>There may be an abnormality in iron metabolism.</a:t>
            </a:r>
          </a:p>
          <a:p>
            <a:pPr>
              <a:buFont typeface="+mj-lt"/>
              <a:buAutoNum type="arabicPeriod"/>
            </a:pPr>
            <a:r>
              <a:rPr lang="en-US" b="0" i="0" dirty="0" smtClean="0">
                <a:solidFill>
                  <a:srgbClr val="323232"/>
                </a:solidFill>
                <a:effectLst/>
                <a:latin typeface="Droid Serif"/>
              </a:rPr>
              <a:t>Increased demand by the body in:</a:t>
            </a:r>
          </a:p>
          <a:p>
            <a:pPr lvl="1">
              <a:buFont typeface="+mj-lt"/>
              <a:buAutoNum type="arabicPeriod"/>
            </a:pPr>
            <a:r>
              <a:rPr lang="en-US" b="0" i="0" dirty="0" smtClean="0">
                <a:solidFill>
                  <a:srgbClr val="323232"/>
                </a:solidFill>
                <a:effectLst/>
                <a:latin typeface="Droid Serif"/>
              </a:rPr>
              <a:t>Infancy.</a:t>
            </a:r>
          </a:p>
          <a:p>
            <a:pPr lvl="1">
              <a:buFont typeface="+mj-lt"/>
              <a:buAutoNum type="arabicPeriod"/>
            </a:pPr>
            <a:r>
              <a:rPr lang="en-US" b="0" i="0" dirty="0" smtClean="0">
                <a:solidFill>
                  <a:srgbClr val="323232"/>
                </a:solidFill>
                <a:effectLst/>
                <a:latin typeface="Droid Serif"/>
              </a:rPr>
              <a:t>Pregnancy.</a:t>
            </a:r>
          </a:p>
          <a:p>
            <a:pPr lvl="1">
              <a:buFont typeface="+mj-lt"/>
              <a:buAutoNum type="arabicPeriod"/>
            </a:pPr>
            <a:r>
              <a:rPr lang="en-US" b="0" i="0" dirty="0" smtClean="0">
                <a:solidFill>
                  <a:srgbClr val="323232"/>
                </a:solidFill>
                <a:effectLst/>
                <a:latin typeface="Droid Serif"/>
              </a:rPr>
              <a:t>Lactation.</a:t>
            </a:r>
          </a:p>
          <a:p>
            <a:pPr>
              <a:buFont typeface="+mj-lt"/>
              <a:buAutoNum type="arabicPeriod"/>
            </a:pPr>
            <a:r>
              <a:rPr lang="en-US" b="0" i="0" dirty="0" smtClean="0">
                <a:solidFill>
                  <a:srgbClr val="323232"/>
                </a:solidFill>
                <a:effectLst/>
                <a:latin typeface="Droid Serif"/>
              </a:rPr>
              <a:t>Due to cancer.</a:t>
            </a:r>
          </a:p>
          <a:p>
            <a:pPr>
              <a:buFont typeface="+mj-lt"/>
              <a:buAutoNum type="arabicPeriod"/>
            </a:pPr>
            <a:r>
              <a:rPr lang="en-US" b="0" i="0" dirty="0" smtClean="0">
                <a:solidFill>
                  <a:srgbClr val="323232"/>
                </a:solidFill>
                <a:effectLst/>
                <a:latin typeface="Droid Serif"/>
              </a:rPr>
              <a:t>Hemorrhoids.</a:t>
            </a:r>
          </a:p>
          <a:p>
            <a:pPr>
              <a:buFont typeface="+mj-lt"/>
              <a:buAutoNum type="arabicPeriod"/>
            </a:pPr>
            <a:r>
              <a:rPr lang="en-US" b="0" i="0" dirty="0" smtClean="0">
                <a:solidFill>
                  <a:srgbClr val="323232"/>
                </a:solidFill>
                <a:effectLst/>
                <a:latin typeface="Droid Serif"/>
              </a:rPr>
              <a:t>Hookworms.</a:t>
            </a:r>
          </a:p>
          <a:p>
            <a:pPr>
              <a:buFont typeface="+mj-lt"/>
              <a:buAutoNum type="arabicPeriod"/>
            </a:pPr>
            <a:r>
              <a:rPr lang="en-US" b="0" i="0" dirty="0" smtClean="0">
                <a:solidFill>
                  <a:srgbClr val="323232"/>
                </a:solidFill>
                <a:effectLst/>
                <a:latin typeface="Droid Serif"/>
              </a:rPr>
              <a:t>Drugs like salicylates (aspirin).</a:t>
            </a:r>
          </a:p>
          <a:p>
            <a:pPr marL="0" indent="0">
              <a:buNone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882524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8208911" cy="6480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5859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Microcytic, hypochromic anemia: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IN" b="1" i="0" dirty="0" smtClean="0">
                <a:solidFill>
                  <a:srgbClr val="323232"/>
                </a:solidFill>
                <a:effectLst/>
                <a:latin typeface="Droid Serif"/>
              </a:rPr>
              <a:t>Lab findings of microcytic hypochromic anemia:</a:t>
            </a:r>
            <a:endParaRPr lang="en-IN" b="0" i="0" dirty="0" smtClean="0">
              <a:solidFill>
                <a:srgbClr val="323232"/>
              </a:solidFill>
              <a:effectLst/>
              <a:latin typeface="Droid Serif"/>
            </a:endParaRPr>
          </a:p>
          <a:p>
            <a:pPr>
              <a:buFont typeface="+mj-lt"/>
              <a:buAutoNum type="arabicPeriod"/>
            </a:pPr>
            <a:r>
              <a:rPr lang="en-IN" b="0" i="0" dirty="0" smtClean="0">
                <a:solidFill>
                  <a:srgbClr val="323232"/>
                </a:solidFill>
                <a:effectLst/>
                <a:latin typeface="Droid Serif"/>
              </a:rPr>
              <a:t>Low </a:t>
            </a:r>
            <a:r>
              <a:rPr lang="en-IN" b="0" i="0" dirty="0" err="1" smtClean="0">
                <a:solidFill>
                  <a:srgbClr val="323232"/>
                </a:solidFill>
                <a:effectLst/>
                <a:latin typeface="Droid Serif"/>
              </a:rPr>
              <a:t>hemoglobin</a:t>
            </a:r>
            <a:r>
              <a:rPr lang="en-IN" b="0" i="0" dirty="0" smtClean="0">
                <a:solidFill>
                  <a:srgbClr val="323232"/>
                </a:solidFill>
                <a:effectLst/>
                <a:latin typeface="Droid Serif"/>
              </a:rPr>
              <a:t>, male &lt;12 g/</a:t>
            </a:r>
            <a:r>
              <a:rPr lang="en-IN" b="0" i="0" dirty="0" err="1" smtClean="0">
                <a:solidFill>
                  <a:srgbClr val="323232"/>
                </a:solidFill>
                <a:effectLst/>
                <a:latin typeface="Droid Serif"/>
              </a:rPr>
              <a:t>dL</a:t>
            </a:r>
            <a:r>
              <a:rPr lang="en-IN" b="0" i="0" dirty="0" smtClean="0">
                <a:solidFill>
                  <a:srgbClr val="323232"/>
                </a:solidFill>
                <a:effectLst/>
                <a:latin typeface="Droid Serif"/>
              </a:rPr>
              <a:t> and females &lt;10 g/</a:t>
            </a:r>
            <a:r>
              <a:rPr lang="en-IN" b="0" i="0" dirty="0" err="1" smtClean="0">
                <a:solidFill>
                  <a:srgbClr val="323232"/>
                </a:solidFill>
                <a:effectLst/>
                <a:latin typeface="Droid Serif"/>
              </a:rPr>
              <a:t>dL</a:t>
            </a:r>
            <a:r>
              <a:rPr lang="en-IN" b="0" i="0" dirty="0" smtClean="0">
                <a:solidFill>
                  <a:srgbClr val="323232"/>
                </a:solidFill>
                <a:effectLst/>
                <a:latin typeface="Droid Serif"/>
              </a:rPr>
              <a:t>.</a:t>
            </a:r>
          </a:p>
          <a:p>
            <a:pPr>
              <a:buFont typeface="+mj-lt"/>
              <a:buAutoNum type="arabicPeriod"/>
            </a:pPr>
            <a:r>
              <a:rPr lang="en-IN" b="0" i="0" dirty="0" smtClean="0">
                <a:solidFill>
                  <a:srgbClr val="323232"/>
                </a:solidFill>
                <a:effectLst/>
                <a:latin typeface="Droid Serif"/>
              </a:rPr>
              <a:t>Low MCV &lt;80 </a:t>
            </a:r>
            <a:r>
              <a:rPr lang="en-IN" b="0" i="0" dirty="0" err="1" smtClean="0">
                <a:solidFill>
                  <a:srgbClr val="323232"/>
                </a:solidFill>
                <a:effectLst/>
                <a:latin typeface="Droid Serif"/>
              </a:rPr>
              <a:t>fL.</a:t>
            </a:r>
            <a:endParaRPr lang="en-IN" b="0" i="0" dirty="0" smtClean="0">
              <a:solidFill>
                <a:srgbClr val="323232"/>
              </a:solidFill>
              <a:effectLst/>
              <a:latin typeface="Droid Serif"/>
            </a:endParaRPr>
          </a:p>
          <a:p>
            <a:pPr>
              <a:buFont typeface="+mj-lt"/>
              <a:buAutoNum type="arabicPeriod"/>
            </a:pPr>
            <a:r>
              <a:rPr lang="en-IN" b="0" i="0" dirty="0" smtClean="0">
                <a:solidFill>
                  <a:srgbClr val="323232"/>
                </a:solidFill>
                <a:effectLst/>
                <a:latin typeface="Droid Serif"/>
              </a:rPr>
              <a:t>MCH &lt; 27 pg.</a:t>
            </a:r>
          </a:p>
          <a:p>
            <a:pPr>
              <a:buFont typeface="+mj-lt"/>
              <a:buAutoNum type="arabicPeriod"/>
            </a:pPr>
            <a:r>
              <a:rPr lang="en-IN" b="0" i="0" dirty="0" smtClean="0">
                <a:solidFill>
                  <a:srgbClr val="323232"/>
                </a:solidFill>
                <a:effectLst/>
                <a:latin typeface="Droid Serif"/>
              </a:rPr>
              <a:t>Findings in the iron-deficiency anemia:</a:t>
            </a:r>
          </a:p>
          <a:p>
            <a:pPr lvl="1">
              <a:buFont typeface="+mj-lt"/>
              <a:buAutoNum type="arabicPeriod"/>
            </a:pPr>
            <a:r>
              <a:rPr lang="en-IN" b="0" i="0" dirty="0" smtClean="0">
                <a:solidFill>
                  <a:srgbClr val="323232"/>
                </a:solidFill>
                <a:effectLst/>
                <a:latin typeface="Droid Serif"/>
              </a:rPr>
              <a:t>Serum iron is deficient.</a:t>
            </a:r>
          </a:p>
          <a:p>
            <a:pPr lvl="1">
              <a:buFont typeface="+mj-lt"/>
              <a:buAutoNum type="arabicPeriod"/>
            </a:pPr>
            <a:r>
              <a:rPr lang="en-IN" b="0" i="0" dirty="0" smtClean="0">
                <a:solidFill>
                  <a:srgbClr val="323232"/>
                </a:solidFill>
                <a:effectLst/>
                <a:latin typeface="Droid Serif"/>
              </a:rPr>
              <a:t>TIBC is very high.</a:t>
            </a:r>
          </a:p>
          <a:p>
            <a:pPr lvl="1">
              <a:buFont typeface="+mj-lt"/>
              <a:buAutoNum type="arabicPeriod"/>
            </a:pPr>
            <a:r>
              <a:rPr lang="en-IN" b="0" i="0" dirty="0" smtClean="0">
                <a:solidFill>
                  <a:srgbClr val="323232"/>
                </a:solidFill>
                <a:effectLst/>
                <a:latin typeface="Droid Serif"/>
              </a:rPr>
              <a:t>Serum ferritin = &lt;10 </a:t>
            </a:r>
            <a:r>
              <a:rPr lang="en-IN" b="0" i="0" dirty="0" err="1" smtClean="0">
                <a:solidFill>
                  <a:srgbClr val="323232"/>
                </a:solidFill>
                <a:effectLst/>
                <a:latin typeface="Droid Serif"/>
              </a:rPr>
              <a:t>ng</a:t>
            </a:r>
            <a:r>
              <a:rPr lang="en-IN" b="0" i="0" dirty="0" smtClean="0">
                <a:solidFill>
                  <a:srgbClr val="323232"/>
                </a:solidFill>
                <a:effectLst/>
                <a:latin typeface="Droid Serif"/>
              </a:rPr>
              <a:t>/</a:t>
            </a:r>
            <a:r>
              <a:rPr lang="en-IN" b="0" i="0" dirty="0" err="1" smtClean="0">
                <a:solidFill>
                  <a:srgbClr val="323232"/>
                </a:solidFill>
                <a:effectLst/>
                <a:latin typeface="Droid Serif"/>
              </a:rPr>
              <a:t>dL</a:t>
            </a:r>
            <a:endParaRPr lang="en-IN" b="0" i="0" dirty="0" smtClean="0">
              <a:solidFill>
                <a:srgbClr val="323232"/>
              </a:solidFill>
              <a:effectLst/>
              <a:latin typeface="Droid Serif"/>
            </a:endParaRPr>
          </a:p>
          <a:p>
            <a:pPr lvl="1">
              <a:buFont typeface="+mj-lt"/>
              <a:buAutoNum type="arabicPeriod"/>
            </a:pPr>
            <a:r>
              <a:rPr lang="en-IN" b="0" i="0" dirty="0" smtClean="0">
                <a:solidFill>
                  <a:srgbClr val="323232"/>
                </a:solidFill>
                <a:effectLst/>
                <a:latin typeface="Droid Serif"/>
              </a:rPr>
              <a:t>Free RBCs </a:t>
            </a:r>
            <a:r>
              <a:rPr lang="en-IN" b="0" i="0" dirty="0" err="1" smtClean="0">
                <a:solidFill>
                  <a:srgbClr val="323232"/>
                </a:solidFill>
                <a:effectLst/>
                <a:latin typeface="Droid Serif"/>
              </a:rPr>
              <a:t>protoporphyrin</a:t>
            </a:r>
            <a:r>
              <a:rPr lang="en-IN" b="0" i="0" dirty="0" smtClean="0">
                <a:solidFill>
                  <a:srgbClr val="323232"/>
                </a:solidFill>
                <a:effectLst/>
                <a:latin typeface="Droid Serif"/>
              </a:rPr>
              <a:t> is high.</a:t>
            </a:r>
          </a:p>
          <a:p>
            <a:pPr lvl="1">
              <a:buFont typeface="+mj-lt"/>
              <a:buAutoNum type="arabicPeriod"/>
            </a:pPr>
            <a:r>
              <a:rPr lang="en-IN" b="0" i="0" dirty="0" smtClean="0">
                <a:solidFill>
                  <a:srgbClr val="323232"/>
                </a:solidFill>
                <a:effectLst/>
                <a:latin typeface="Droid Serif"/>
              </a:rPr>
              <a:t>RDW is high.</a:t>
            </a:r>
          </a:p>
          <a:p>
            <a:pPr lvl="1">
              <a:buFont typeface="+mj-lt"/>
              <a:buAutoNum type="arabicPeriod"/>
            </a:pPr>
            <a:r>
              <a:rPr lang="en-IN" b="0" i="0" dirty="0" smtClean="0">
                <a:solidFill>
                  <a:srgbClr val="323232"/>
                </a:solidFill>
                <a:effectLst/>
                <a:latin typeface="Droid Serif"/>
              </a:rPr>
              <a:t>RBC survival time is slightly less.</a:t>
            </a:r>
          </a:p>
          <a:p>
            <a:pPr>
              <a:buFont typeface="+mj-lt"/>
              <a:buAutoNum type="arabicPeriod"/>
            </a:pPr>
            <a:r>
              <a:rPr lang="en-IN" b="0" i="0" dirty="0" smtClean="0">
                <a:solidFill>
                  <a:srgbClr val="323232"/>
                </a:solidFill>
                <a:effectLst/>
                <a:latin typeface="Droid Serif"/>
              </a:rPr>
              <a:t>Peripheral blood smears show </a:t>
            </a:r>
            <a:r>
              <a:rPr lang="en-IN" b="0" i="0" dirty="0" err="1" smtClean="0">
                <a:solidFill>
                  <a:srgbClr val="323232"/>
                </a:solidFill>
                <a:effectLst/>
                <a:latin typeface="Droid Serif"/>
              </a:rPr>
              <a:t>microcytes</a:t>
            </a:r>
            <a:r>
              <a:rPr lang="en-IN" b="0" i="0" dirty="0" smtClean="0">
                <a:solidFill>
                  <a:srgbClr val="323232"/>
                </a:solidFill>
                <a:effectLst/>
                <a:latin typeface="Droid Serif"/>
              </a:rPr>
              <a:t> and pale, hypochromic RBCs.</a:t>
            </a:r>
          </a:p>
          <a:p>
            <a:pPr lvl="1">
              <a:buFont typeface="+mj-lt"/>
              <a:buAutoNum type="arabicPeriod"/>
            </a:pPr>
            <a:r>
              <a:rPr lang="en-IN" b="0" i="0" dirty="0" smtClean="0">
                <a:solidFill>
                  <a:srgbClr val="323232"/>
                </a:solidFill>
                <a:effectLst/>
                <a:latin typeface="Droid Serif"/>
              </a:rPr>
              <a:t>There may be </a:t>
            </a:r>
            <a:r>
              <a:rPr lang="en-IN" b="0" i="0" dirty="0" err="1" smtClean="0">
                <a:solidFill>
                  <a:srgbClr val="323232"/>
                </a:solidFill>
                <a:effectLst/>
                <a:latin typeface="Droid Serif"/>
              </a:rPr>
              <a:t>leucopenia</a:t>
            </a:r>
            <a:r>
              <a:rPr lang="en-IN" b="0" i="0" dirty="0" smtClean="0">
                <a:solidFill>
                  <a:srgbClr val="323232"/>
                </a:solidFill>
                <a:effectLst/>
                <a:latin typeface="Droid Serif"/>
              </a:rPr>
              <a:t>.</a:t>
            </a:r>
          </a:p>
          <a:p>
            <a:pPr lvl="1">
              <a:buFont typeface="+mj-lt"/>
              <a:buAutoNum type="arabicPeriod"/>
            </a:pPr>
            <a:r>
              <a:rPr lang="en-IN" b="0" i="0" dirty="0" smtClean="0">
                <a:solidFill>
                  <a:srgbClr val="323232"/>
                </a:solidFill>
                <a:effectLst/>
                <a:latin typeface="Droid Serif"/>
              </a:rPr>
              <a:t>Platelets are high in case of bleeding.</a:t>
            </a:r>
          </a:p>
          <a:p>
            <a:pPr lvl="1">
              <a:buFont typeface="+mj-lt"/>
              <a:buAutoNum type="arabicPeriod"/>
            </a:pPr>
            <a:r>
              <a:rPr lang="en-IN" b="0" i="0" dirty="0" smtClean="0">
                <a:solidFill>
                  <a:srgbClr val="323232"/>
                </a:solidFill>
                <a:effectLst/>
                <a:latin typeface="Droid Serif"/>
              </a:rPr>
              <a:t>Reticulocytes are low than expected in the degree of anemia.</a:t>
            </a:r>
          </a:p>
          <a:p>
            <a:pPr>
              <a:buFont typeface="+mj-lt"/>
              <a:buAutoNum type="arabicPeriod"/>
            </a:pPr>
            <a:r>
              <a:rPr lang="en-IN" b="1" i="0" dirty="0" smtClean="0">
                <a:solidFill>
                  <a:srgbClr val="323232"/>
                </a:solidFill>
                <a:effectLst/>
                <a:latin typeface="Droid Serif"/>
              </a:rPr>
              <a:t>Bone marrow </a:t>
            </a:r>
            <a:r>
              <a:rPr lang="en-IN" b="0" i="0" dirty="0" smtClean="0">
                <a:solidFill>
                  <a:srgbClr val="323232"/>
                </a:solidFill>
                <a:effectLst/>
                <a:latin typeface="Droid Serif"/>
              </a:rPr>
              <a:t>shows </a:t>
            </a:r>
            <a:r>
              <a:rPr lang="en-IN" b="0" i="0" dirty="0" err="1" smtClean="0">
                <a:solidFill>
                  <a:srgbClr val="323232"/>
                </a:solidFill>
                <a:effectLst/>
                <a:latin typeface="Droid Serif"/>
              </a:rPr>
              <a:t>erythroid</a:t>
            </a:r>
            <a:r>
              <a:rPr lang="en-IN" b="0" i="0" dirty="0" smtClean="0">
                <a:solidFill>
                  <a:srgbClr val="323232"/>
                </a:solidFill>
                <a:effectLst/>
                <a:latin typeface="Droid Serif"/>
              </a:rPr>
              <a:t> hyperplasia.</a:t>
            </a:r>
          </a:p>
          <a:p>
            <a:pPr lvl="1">
              <a:buFont typeface="+mj-lt"/>
              <a:buAutoNum type="arabicPeriod"/>
            </a:pPr>
            <a:r>
              <a:rPr lang="en-IN" b="0" i="0" dirty="0" smtClean="0">
                <a:solidFill>
                  <a:srgbClr val="323232"/>
                </a:solidFill>
                <a:effectLst/>
                <a:latin typeface="Droid Serif"/>
              </a:rPr>
              <a:t>Iron stain shows deficient iron.</a:t>
            </a:r>
          </a:p>
          <a:p>
            <a:r>
              <a:rPr lang="en-IN" dirty="0" smtClean="0"/>
              <a:t/>
            </a:r>
            <a:br>
              <a:rPr lang="en-IN" dirty="0" smtClean="0"/>
            </a:b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628032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Microcytic, hypochromic anemia:</a:t>
            </a:r>
            <a:endParaRPr lang="en-IN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286794"/>
            <a:ext cx="7315200" cy="315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3769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Macrocytic Anemia: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Font typeface="+mj-lt"/>
              <a:buAutoNum type="arabicPeriod"/>
            </a:pPr>
            <a:r>
              <a:rPr lang="en-US" b="0" i="0" dirty="0" smtClean="0">
                <a:solidFill>
                  <a:srgbClr val="323232"/>
                </a:solidFill>
                <a:effectLst/>
                <a:latin typeface="Droid Serif"/>
              </a:rPr>
              <a:t>These are basically </a:t>
            </a:r>
            <a:r>
              <a:rPr lang="en-US" b="0" i="0" dirty="0" err="1" smtClean="0">
                <a:solidFill>
                  <a:srgbClr val="323232"/>
                </a:solidFill>
                <a:effectLst/>
                <a:latin typeface="Droid Serif"/>
              </a:rPr>
              <a:t>megaloblastic</a:t>
            </a:r>
            <a:r>
              <a:rPr lang="en-US" b="0" i="0" dirty="0" smtClean="0">
                <a:solidFill>
                  <a:srgbClr val="323232"/>
                </a:solidFill>
                <a:effectLst/>
                <a:latin typeface="Droid Serif"/>
              </a:rPr>
              <a:t> </a:t>
            </a:r>
            <a:r>
              <a:rPr lang="en-US" b="0" i="0" dirty="0" err="1" smtClean="0">
                <a:solidFill>
                  <a:srgbClr val="323232"/>
                </a:solidFill>
                <a:effectLst/>
                <a:latin typeface="Droid Serif"/>
              </a:rPr>
              <a:t>anemias</a:t>
            </a:r>
            <a:r>
              <a:rPr lang="en-US" b="0" i="0" dirty="0" smtClean="0">
                <a:solidFill>
                  <a:srgbClr val="323232"/>
                </a:solidFill>
                <a:effectLst/>
                <a:latin typeface="Droid Serif"/>
              </a:rPr>
              <a:t> resulting from the deficiency of vitamin B12, folic acid, or a combination of both two.</a:t>
            </a:r>
          </a:p>
          <a:p>
            <a:r>
              <a:rPr lang="en-US" b="1" i="0" dirty="0" smtClean="0">
                <a:solidFill>
                  <a:srgbClr val="323232"/>
                </a:solidFill>
                <a:effectLst/>
                <a:latin typeface="Droid Serif"/>
              </a:rPr>
              <a:t>Lab findings of macrocytic anemia:</a:t>
            </a:r>
            <a:endParaRPr lang="en-US" b="0" i="0" dirty="0" smtClean="0">
              <a:solidFill>
                <a:srgbClr val="323232"/>
              </a:solidFill>
              <a:effectLst/>
              <a:latin typeface="Droid Serif"/>
            </a:endParaRPr>
          </a:p>
          <a:p>
            <a:pPr>
              <a:buFont typeface="+mj-lt"/>
              <a:buAutoNum type="arabicPeriod"/>
            </a:pPr>
            <a:r>
              <a:rPr lang="en-US" b="0" i="0" dirty="0" smtClean="0">
                <a:solidFill>
                  <a:srgbClr val="323232"/>
                </a:solidFill>
                <a:effectLst/>
                <a:latin typeface="Droid Serif"/>
              </a:rPr>
              <a:t>Low hemoglobin.</a:t>
            </a:r>
          </a:p>
          <a:p>
            <a:pPr>
              <a:buFont typeface="+mj-lt"/>
              <a:buAutoNum type="arabicPeriod"/>
            </a:pPr>
            <a:r>
              <a:rPr lang="en-US" b="0" i="0" dirty="0" smtClean="0">
                <a:solidFill>
                  <a:srgbClr val="323232"/>
                </a:solidFill>
                <a:effectLst/>
                <a:latin typeface="Droid Serif"/>
              </a:rPr>
              <a:t>MCV &gt; 99 </a:t>
            </a:r>
            <a:r>
              <a:rPr lang="en-US" b="0" i="0" dirty="0" err="1" smtClean="0">
                <a:solidFill>
                  <a:srgbClr val="323232"/>
                </a:solidFill>
                <a:effectLst/>
                <a:latin typeface="Droid Serif"/>
              </a:rPr>
              <a:t>fL.</a:t>
            </a:r>
            <a:endParaRPr lang="en-US" b="0" i="0" dirty="0" smtClean="0">
              <a:solidFill>
                <a:srgbClr val="323232"/>
              </a:solidFill>
              <a:effectLst/>
              <a:latin typeface="Droid Serif"/>
            </a:endParaRPr>
          </a:p>
          <a:p>
            <a:pPr>
              <a:buFont typeface="+mj-lt"/>
              <a:buAutoNum type="arabicPeriod"/>
            </a:pPr>
            <a:r>
              <a:rPr lang="en-US" b="0" i="0" dirty="0" smtClean="0">
                <a:solidFill>
                  <a:srgbClr val="323232"/>
                </a:solidFill>
                <a:effectLst/>
                <a:latin typeface="Droid Serif"/>
              </a:rPr>
              <a:t>The peripheral blood smear shows </a:t>
            </a:r>
            <a:r>
              <a:rPr lang="en-US" b="0" i="0" dirty="0" err="1" smtClean="0">
                <a:solidFill>
                  <a:srgbClr val="323232"/>
                </a:solidFill>
                <a:effectLst/>
                <a:latin typeface="Droid Serif"/>
              </a:rPr>
              <a:t>macrocytosis</a:t>
            </a:r>
            <a:r>
              <a:rPr lang="en-US" b="0" i="0" dirty="0" smtClean="0">
                <a:solidFill>
                  <a:srgbClr val="323232"/>
                </a:solidFill>
                <a:effectLst/>
                <a:latin typeface="Droid Serif"/>
              </a:rPr>
              <a:t> and many </a:t>
            </a:r>
            <a:r>
              <a:rPr lang="en-US" b="0" i="0" dirty="0" err="1" smtClean="0">
                <a:solidFill>
                  <a:srgbClr val="323232"/>
                </a:solidFill>
                <a:effectLst/>
                <a:latin typeface="Droid Serif"/>
              </a:rPr>
              <a:t>hypersegmented</a:t>
            </a:r>
            <a:r>
              <a:rPr lang="en-US" b="0" i="0" dirty="0" smtClean="0">
                <a:solidFill>
                  <a:srgbClr val="323232"/>
                </a:solidFill>
                <a:effectLst/>
                <a:latin typeface="Droid Serif"/>
              </a:rPr>
              <a:t> neutrophils.</a:t>
            </a:r>
          </a:p>
          <a:p>
            <a:pPr>
              <a:buFont typeface="+mj-lt"/>
              <a:buAutoNum type="arabicPeriod"/>
            </a:pPr>
            <a:r>
              <a:rPr lang="en-US" b="0" i="0" dirty="0" smtClean="0">
                <a:solidFill>
                  <a:srgbClr val="323232"/>
                </a:solidFill>
                <a:effectLst/>
                <a:latin typeface="Droid Serif"/>
              </a:rPr>
              <a:t>Occasionally may see leucopenia and thrombocytopenia.</a:t>
            </a:r>
          </a:p>
          <a:p>
            <a:r>
              <a:rPr lang="en-US" b="1" i="0" dirty="0" smtClean="0">
                <a:solidFill>
                  <a:srgbClr val="323232"/>
                </a:solidFill>
                <a:effectLst/>
                <a:latin typeface="Droid Serif"/>
              </a:rPr>
              <a:t>Causes are of macrocytic anemia:</a:t>
            </a:r>
            <a:endParaRPr lang="en-US" b="0" i="0" dirty="0" smtClean="0">
              <a:solidFill>
                <a:srgbClr val="323232"/>
              </a:solidFill>
              <a:effectLst/>
              <a:latin typeface="Droid Serif"/>
            </a:endParaRPr>
          </a:p>
          <a:p>
            <a:pPr lvl="1">
              <a:buFont typeface="+mj-lt"/>
              <a:buAutoNum type="arabicPeriod"/>
            </a:pPr>
            <a:r>
              <a:rPr lang="en-US" b="0" i="0" dirty="0" smtClean="0">
                <a:solidFill>
                  <a:srgbClr val="323232"/>
                </a:solidFill>
                <a:effectLst/>
                <a:latin typeface="Droid Serif"/>
              </a:rPr>
              <a:t>Vitamin B12 deficiency.</a:t>
            </a:r>
          </a:p>
          <a:p>
            <a:pPr lvl="1">
              <a:buFont typeface="+mj-lt"/>
              <a:buAutoNum type="arabicPeriod"/>
            </a:pPr>
            <a:r>
              <a:rPr lang="en-US" b="0" i="0" dirty="0" smtClean="0">
                <a:solidFill>
                  <a:srgbClr val="323232"/>
                </a:solidFill>
                <a:effectLst/>
                <a:latin typeface="Droid Serif"/>
              </a:rPr>
              <a:t>Folic acid deficiency.</a:t>
            </a:r>
          </a:p>
          <a:p>
            <a:pPr lvl="2">
              <a:buFont typeface="+mj-lt"/>
              <a:buAutoNum type="arabicPeriod"/>
            </a:pPr>
            <a:r>
              <a:rPr lang="en-US" b="0" i="0" dirty="0" smtClean="0">
                <a:solidFill>
                  <a:srgbClr val="323232"/>
                </a:solidFill>
                <a:effectLst/>
                <a:latin typeface="Droid Serif"/>
              </a:rPr>
              <a:t>Or a combination of both</a:t>
            </a:r>
          </a:p>
          <a:p>
            <a:pPr lvl="1">
              <a:buFont typeface="+mj-lt"/>
              <a:buAutoNum type="arabicPeriod"/>
            </a:pPr>
            <a:r>
              <a:rPr lang="en-US" b="0" i="0" dirty="0" smtClean="0">
                <a:solidFill>
                  <a:srgbClr val="323232"/>
                </a:solidFill>
                <a:effectLst/>
                <a:latin typeface="Droid Serif"/>
              </a:rPr>
              <a:t>Chemotherapy side effects.</a:t>
            </a:r>
          </a:p>
          <a:p>
            <a:pPr lvl="1">
              <a:buFont typeface="+mj-lt"/>
              <a:buAutoNum type="arabicPeriod"/>
            </a:pPr>
            <a:r>
              <a:rPr lang="en-US" b="0" i="0" dirty="0" smtClean="0">
                <a:solidFill>
                  <a:srgbClr val="323232"/>
                </a:solidFill>
                <a:effectLst/>
                <a:latin typeface="Droid Serif"/>
              </a:rPr>
              <a:t>In the case of </a:t>
            </a:r>
            <a:r>
              <a:rPr lang="en-US" b="0" i="0" dirty="0" err="1" smtClean="0">
                <a:solidFill>
                  <a:srgbClr val="323232"/>
                </a:solidFill>
                <a:effectLst/>
                <a:latin typeface="Droid Serif"/>
              </a:rPr>
              <a:t>hydantoin</a:t>
            </a:r>
            <a:r>
              <a:rPr lang="en-US" b="0" i="0" dirty="0" smtClean="0">
                <a:solidFill>
                  <a:srgbClr val="323232"/>
                </a:solidFill>
                <a:effectLst/>
                <a:latin typeface="Droid Serif"/>
              </a:rPr>
              <a:t> therapy.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268375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1" y="260648"/>
            <a:ext cx="7416825" cy="6597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3315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err="1" smtClean="0"/>
              <a:t>Hemolytic</a:t>
            </a:r>
            <a:r>
              <a:rPr lang="en-IN" dirty="0" smtClean="0"/>
              <a:t> Anemia: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b="1" i="0" dirty="0" smtClean="0">
                <a:solidFill>
                  <a:srgbClr val="323232"/>
                </a:solidFill>
                <a:effectLst/>
                <a:latin typeface="Droid Serif"/>
              </a:rPr>
              <a:t>Definition of hemolytic anemia:</a:t>
            </a:r>
            <a:endParaRPr lang="en-US" b="0" i="0" dirty="0" smtClean="0">
              <a:solidFill>
                <a:srgbClr val="323232"/>
              </a:solidFill>
              <a:effectLst/>
              <a:latin typeface="Droid Serif"/>
            </a:endParaRPr>
          </a:p>
          <a:p>
            <a:pPr>
              <a:buFont typeface="+mj-lt"/>
              <a:buAutoNum type="arabicPeriod"/>
            </a:pPr>
            <a:r>
              <a:rPr lang="en-US" b="0" i="0" dirty="0" smtClean="0">
                <a:solidFill>
                  <a:srgbClr val="323232"/>
                </a:solidFill>
                <a:effectLst/>
                <a:latin typeface="Droid Serif"/>
              </a:rPr>
              <a:t>Hemolytic anemia is a disorder associated with the decreased life span of RBCs.</a:t>
            </a:r>
          </a:p>
          <a:p>
            <a:pPr>
              <a:buFont typeface="+mj-lt"/>
              <a:buAutoNum type="arabicPeriod"/>
            </a:pPr>
            <a:r>
              <a:rPr lang="en-US" b="0" i="0" dirty="0" smtClean="0">
                <a:solidFill>
                  <a:srgbClr val="323232"/>
                </a:solidFill>
                <a:effectLst/>
                <a:latin typeface="Droid Serif"/>
              </a:rPr>
              <a:t>The shortened life span of RBCs may be an </a:t>
            </a:r>
            <a:r>
              <a:rPr lang="en-US" b="0" i="0" dirty="0" err="1" smtClean="0">
                <a:solidFill>
                  <a:srgbClr val="323232"/>
                </a:solidFill>
                <a:effectLst/>
                <a:latin typeface="Droid Serif"/>
              </a:rPr>
              <a:t>intracorpuscular</a:t>
            </a:r>
            <a:r>
              <a:rPr lang="en-US" b="0" i="0" dirty="0" smtClean="0">
                <a:solidFill>
                  <a:srgbClr val="323232"/>
                </a:solidFill>
                <a:effectLst/>
                <a:latin typeface="Droid Serif"/>
              </a:rPr>
              <a:t> or </a:t>
            </a:r>
            <a:r>
              <a:rPr lang="en-US" b="0" i="0" dirty="0" err="1" smtClean="0">
                <a:solidFill>
                  <a:srgbClr val="323232"/>
                </a:solidFill>
                <a:effectLst/>
                <a:latin typeface="Droid Serif"/>
              </a:rPr>
              <a:t>extracorpuscular</a:t>
            </a:r>
            <a:r>
              <a:rPr lang="en-US" b="0" i="0" dirty="0" smtClean="0">
                <a:solidFill>
                  <a:srgbClr val="323232"/>
                </a:solidFill>
                <a:effectLst/>
                <a:latin typeface="Droid Serif"/>
              </a:rPr>
              <a:t> abnormality.</a:t>
            </a:r>
          </a:p>
          <a:p>
            <a:pPr>
              <a:buFont typeface="+mj-lt"/>
              <a:buAutoNum type="arabicPeriod"/>
            </a:pPr>
            <a:r>
              <a:rPr lang="en-US" b="0" i="0" dirty="0" smtClean="0">
                <a:solidFill>
                  <a:srgbClr val="323232"/>
                </a:solidFill>
                <a:effectLst/>
                <a:latin typeface="Droid Serif"/>
              </a:rPr>
              <a:t>The severity depends on the rate of destruction and the removal of RBCs.</a:t>
            </a:r>
          </a:p>
          <a:p>
            <a:pPr>
              <a:buFont typeface="+mj-lt"/>
              <a:buAutoNum type="arabicPeriod"/>
            </a:pPr>
            <a:r>
              <a:rPr lang="en-US" b="0" i="0" dirty="0" smtClean="0">
                <a:solidFill>
                  <a:srgbClr val="323232"/>
                </a:solidFill>
                <a:effectLst/>
                <a:latin typeface="Droid Serif"/>
              </a:rPr>
              <a:t>The normal bone marrow can increase its work by 6 to 8 folds, so the anemia may not be apparent until the RBC’s life span reaches only 20 days.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384552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err="1" smtClean="0"/>
              <a:t>Hemolytic</a:t>
            </a:r>
            <a:r>
              <a:rPr lang="en-IN" dirty="0" smtClean="0"/>
              <a:t> Anemia: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IN" b="1" i="0" dirty="0" smtClean="0">
                <a:solidFill>
                  <a:srgbClr val="323232"/>
                </a:solidFill>
                <a:effectLst/>
                <a:latin typeface="Droid Serif"/>
              </a:rPr>
              <a:t>Causes of </a:t>
            </a:r>
            <a:r>
              <a:rPr lang="en-IN" b="1" i="0" dirty="0" err="1" smtClean="0">
                <a:solidFill>
                  <a:srgbClr val="323232"/>
                </a:solidFill>
                <a:effectLst/>
                <a:latin typeface="Droid Serif"/>
              </a:rPr>
              <a:t>hemolytic</a:t>
            </a:r>
            <a:r>
              <a:rPr lang="en-IN" b="1" i="0" dirty="0" smtClean="0">
                <a:solidFill>
                  <a:srgbClr val="323232"/>
                </a:solidFill>
                <a:effectLst/>
                <a:latin typeface="Droid Serif"/>
              </a:rPr>
              <a:t> anemia:</a:t>
            </a:r>
            <a:endParaRPr lang="en-IN" b="0" i="0" dirty="0" smtClean="0">
              <a:solidFill>
                <a:srgbClr val="323232"/>
              </a:solidFill>
              <a:effectLst/>
              <a:latin typeface="Droid Serif"/>
            </a:endParaRPr>
          </a:p>
          <a:p>
            <a:pPr>
              <a:buFont typeface="+mj-lt"/>
              <a:buAutoNum type="arabicPeriod"/>
            </a:pPr>
            <a:r>
              <a:rPr lang="en-IN" b="0" i="0" dirty="0" smtClean="0">
                <a:solidFill>
                  <a:srgbClr val="323232"/>
                </a:solidFill>
                <a:effectLst/>
                <a:latin typeface="Droid Serif"/>
              </a:rPr>
              <a:t>Intrinsic defects like:</a:t>
            </a:r>
          </a:p>
          <a:p>
            <a:pPr lvl="1">
              <a:buFont typeface="+mj-lt"/>
              <a:buAutoNum type="arabicPeriod"/>
            </a:pPr>
            <a:r>
              <a:rPr lang="en-IN" b="0" i="0" dirty="0" smtClean="0">
                <a:solidFill>
                  <a:srgbClr val="323232"/>
                </a:solidFill>
                <a:effectLst/>
                <a:latin typeface="Droid Serif"/>
              </a:rPr>
              <a:t>Hereditary defects like:</a:t>
            </a:r>
          </a:p>
          <a:p>
            <a:pPr lvl="2">
              <a:buFont typeface="+mj-lt"/>
              <a:buAutoNum type="arabicPeriod"/>
            </a:pPr>
            <a:r>
              <a:rPr lang="en-IN" b="0" i="0" dirty="0" smtClean="0">
                <a:solidFill>
                  <a:srgbClr val="323232"/>
                </a:solidFill>
                <a:effectLst/>
                <a:latin typeface="Droid Serif"/>
              </a:rPr>
              <a:t>An abnormal RBC membrane detects hereditary spherocytosis.</a:t>
            </a:r>
          </a:p>
          <a:p>
            <a:pPr lvl="2">
              <a:buFont typeface="+mj-lt"/>
              <a:buAutoNum type="arabicPeriod"/>
            </a:pPr>
            <a:r>
              <a:rPr lang="en-IN" b="0" i="0" dirty="0" smtClean="0">
                <a:solidFill>
                  <a:srgbClr val="323232"/>
                </a:solidFill>
                <a:effectLst/>
                <a:latin typeface="Droid Serif"/>
              </a:rPr>
              <a:t>Inherited RBC enzyme disorder like G-6-phosphate dehydrogenase deficiency.</a:t>
            </a:r>
          </a:p>
          <a:p>
            <a:pPr lvl="1">
              <a:buFont typeface="+mj-lt"/>
              <a:buAutoNum type="arabicPeriod"/>
            </a:pPr>
            <a:r>
              <a:rPr lang="en-IN" b="0" i="0" dirty="0" smtClean="0">
                <a:solidFill>
                  <a:srgbClr val="323232"/>
                </a:solidFill>
                <a:effectLst/>
                <a:latin typeface="Droid Serif"/>
              </a:rPr>
              <a:t>Disorders of abnormal </a:t>
            </a:r>
            <a:r>
              <a:rPr lang="en-IN" b="0" i="0" dirty="0" err="1" smtClean="0">
                <a:solidFill>
                  <a:srgbClr val="323232"/>
                </a:solidFill>
                <a:effectLst/>
                <a:latin typeface="Droid Serif"/>
              </a:rPr>
              <a:t>hemoglobin</a:t>
            </a:r>
            <a:r>
              <a:rPr lang="en-IN" b="0" i="0" dirty="0" smtClean="0">
                <a:solidFill>
                  <a:srgbClr val="323232"/>
                </a:solidFill>
                <a:effectLst/>
                <a:latin typeface="Droid Serif"/>
              </a:rPr>
              <a:t> production like sickle cell disease.</a:t>
            </a:r>
          </a:p>
          <a:p>
            <a:pPr lvl="1">
              <a:buFont typeface="+mj-lt"/>
              <a:buAutoNum type="arabicPeriod"/>
            </a:pPr>
            <a:r>
              <a:rPr lang="en-IN" b="0" i="0" dirty="0" smtClean="0">
                <a:solidFill>
                  <a:srgbClr val="323232"/>
                </a:solidFill>
                <a:effectLst/>
                <a:latin typeface="Droid Serif"/>
              </a:rPr>
              <a:t>Thalassemia syndrome.</a:t>
            </a:r>
          </a:p>
          <a:p>
            <a:pPr lvl="1">
              <a:buFont typeface="+mj-lt"/>
              <a:buAutoNum type="arabicPeriod"/>
            </a:pPr>
            <a:r>
              <a:rPr lang="en-IN" b="0" i="0" dirty="0" smtClean="0">
                <a:solidFill>
                  <a:srgbClr val="323232"/>
                </a:solidFill>
                <a:effectLst/>
                <a:latin typeface="Droid Serif"/>
              </a:rPr>
              <a:t>Paroxysmal nocturnal </a:t>
            </a:r>
            <a:r>
              <a:rPr lang="en-IN" b="0" i="0" dirty="0" err="1" smtClean="0">
                <a:solidFill>
                  <a:srgbClr val="323232"/>
                </a:solidFill>
                <a:effectLst/>
                <a:latin typeface="Droid Serif"/>
              </a:rPr>
              <a:t>hemoglobinuria</a:t>
            </a:r>
            <a:r>
              <a:rPr lang="en-IN" b="0" i="0" dirty="0" smtClean="0">
                <a:solidFill>
                  <a:srgbClr val="323232"/>
                </a:solidFill>
                <a:effectLst/>
                <a:latin typeface="Droid Serif"/>
              </a:rPr>
              <a:t>.</a:t>
            </a:r>
          </a:p>
          <a:p>
            <a:pPr>
              <a:buFont typeface="+mj-lt"/>
              <a:buAutoNum type="arabicPeriod"/>
            </a:pPr>
            <a:r>
              <a:rPr lang="en-IN" b="0" i="0" dirty="0" smtClean="0">
                <a:solidFill>
                  <a:srgbClr val="323232"/>
                </a:solidFill>
                <a:effectLst/>
                <a:latin typeface="Droid Serif"/>
              </a:rPr>
              <a:t>Extrinsic defects like:</a:t>
            </a:r>
          </a:p>
          <a:p>
            <a:pPr lvl="1">
              <a:buFont typeface="+mj-lt"/>
              <a:buAutoNum type="arabicPeriod"/>
            </a:pPr>
            <a:r>
              <a:rPr lang="en-IN" b="0" i="0" dirty="0" smtClean="0">
                <a:solidFill>
                  <a:srgbClr val="323232"/>
                </a:solidFill>
                <a:effectLst/>
                <a:latin typeface="Droid Serif"/>
              </a:rPr>
              <a:t>Chemical and toxic agents.</a:t>
            </a:r>
          </a:p>
          <a:p>
            <a:pPr lvl="1">
              <a:buFont typeface="+mj-lt"/>
              <a:buAutoNum type="arabicPeriod"/>
            </a:pPr>
            <a:r>
              <a:rPr lang="en-IN" b="0" i="0" dirty="0" smtClean="0">
                <a:solidFill>
                  <a:srgbClr val="323232"/>
                </a:solidFill>
                <a:effectLst/>
                <a:latin typeface="Droid Serif"/>
              </a:rPr>
              <a:t>Infection causing </a:t>
            </a:r>
            <a:r>
              <a:rPr lang="en-IN" b="0" i="0" dirty="0" err="1" smtClean="0">
                <a:solidFill>
                  <a:srgbClr val="323232"/>
                </a:solidFill>
                <a:effectLst/>
                <a:latin typeface="Droid Serif"/>
              </a:rPr>
              <a:t>hemolysis</a:t>
            </a:r>
            <a:r>
              <a:rPr lang="en-IN" b="0" i="0" dirty="0" smtClean="0">
                <a:solidFill>
                  <a:srgbClr val="323232"/>
                </a:solidFill>
                <a:effectLst/>
                <a:latin typeface="Droid Serif"/>
              </a:rPr>
              <a:t>.</a:t>
            </a:r>
          </a:p>
          <a:p>
            <a:pPr lvl="1">
              <a:buFont typeface="+mj-lt"/>
              <a:buAutoNum type="arabicPeriod"/>
            </a:pPr>
            <a:r>
              <a:rPr lang="en-IN" b="0" i="0" dirty="0" err="1" smtClean="0">
                <a:solidFill>
                  <a:srgbClr val="323232"/>
                </a:solidFill>
                <a:effectLst/>
                <a:latin typeface="Droid Serif"/>
              </a:rPr>
              <a:t>Hypersplenism</a:t>
            </a:r>
            <a:r>
              <a:rPr lang="en-IN" b="0" i="0" dirty="0" smtClean="0">
                <a:solidFill>
                  <a:srgbClr val="323232"/>
                </a:solidFill>
                <a:effectLst/>
                <a:latin typeface="Droid Serif"/>
              </a:rPr>
              <a:t>.</a:t>
            </a:r>
          </a:p>
          <a:p>
            <a:pPr lvl="1">
              <a:buFont typeface="+mj-lt"/>
              <a:buAutoNum type="arabicPeriod"/>
            </a:pPr>
            <a:r>
              <a:rPr lang="en-IN" b="0" i="0" dirty="0" smtClean="0">
                <a:solidFill>
                  <a:srgbClr val="323232"/>
                </a:solidFill>
                <a:effectLst/>
                <a:latin typeface="Droid Serif"/>
              </a:rPr>
              <a:t>Immune </a:t>
            </a:r>
            <a:r>
              <a:rPr lang="en-IN" b="0" i="0" dirty="0" err="1" smtClean="0">
                <a:solidFill>
                  <a:srgbClr val="323232"/>
                </a:solidFill>
                <a:effectLst/>
                <a:latin typeface="Droid Serif"/>
              </a:rPr>
              <a:t>hemolytic</a:t>
            </a:r>
            <a:r>
              <a:rPr lang="en-IN" b="0" i="0" dirty="0" smtClean="0">
                <a:solidFill>
                  <a:srgbClr val="323232"/>
                </a:solidFill>
                <a:effectLst/>
                <a:latin typeface="Droid Serif"/>
              </a:rPr>
              <a:t> anemia.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45363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err="1" smtClean="0"/>
              <a:t>Hemolytic</a:t>
            </a:r>
            <a:r>
              <a:rPr lang="en-IN" dirty="0" smtClean="0"/>
              <a:t> Anemia: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0" dirty="0" smtClean="0">
                <a:solidFill>
                  <a:srgbClr val="323232"/>
                </a:solidFill>
                <a:effectLst/>
                <a:latin typeface="Droid Serif"/>
              </a:rPr>
              <a:t>lab findings of hemolytic anemia:</a:t>
            </a:r>
            <a:endParaRPr lang="en-US" b="0" i="0" dirty="0" smtClean="0">
              <a:solidFill>
                <a:srgbClr val="323232"/>
              </a:solidFill>
              <a:effectLst/>
              <a:latin typeface="Droid Serif"/>
            </a:endParaRPr>
          </a:p>
          <a:p>
            <a:pPr>
              <a:buFont typeface="+mj-lt"/>
              <a:buAutoNum type="arabicPeriod"/>
            </a:pPr>
            <a:r>
              <a:rPr lang="en-US" b="0" i="0" dirty="0" smtClean="0">
                <a:solidFill>
                  <a:srgbClr val="323232"/>
                </a:solidFill>
                <a:effectLst/>
                <a:latin typeface="Droid Serif"/>
              </a:rPr>
              <a:t>There is a raised bilirubin level.</a:t>
            </a:r>
          </a:p>
          <a:p>
            <a:pPr>
              <a:buFont typeface="+mj-lt"/>
              <a:buAutoNum type="arabicPeriod"/>
            </a:pPr>
            <a:r>
              <a:rPr lang="en-US" b="0" i="0" dirty="0" smtClean="0">
                <a:solidFill>
                  <a:srgbClr val="323232"/>
                </a:solidFill>
                <a:effectLst/>
                <a:latin typeface="Droid Serif"/>
              </a:rPr>
              <a:t>There are increased reticulocytes.</a:t>
            </a:r>
          </a:p>
          <a:p>
            <a:pPr>
              <a:buFont typeface="+mj-lt"/>
              <a:buAutoNum type="arabicPeriod"/>
            </a:pPr>
            <a:r>
              <a:rPr lang="en-US" b="0" i="0" dirty="0" smtClean="0">
                <a:solidFill>
                  <a:srgbClr val="323232"/>
                </a:solidFill>
                <a:effectLst/>
                <a:latin typeface="Droid Serif"/>
              </a:rPr>
              <a:t>There is </a:t>
            </a:r>
            <a:r>
              <a:rPr lang="en-US" b="0" i="0" dirty="0" err="1" smtClean="0">
                <a:solidFill>
                  <a:srgbClr val="323232"/>
                </a:solidFill>
                <a:effectLst/>
                <a:latin typeface="Droid Serif"/>
              </a:rPr>
              <a:t>polychromasia</a:t>
            </a:r>
            <a:r>
              <a:rPr lang="en-US" b="0" i="0" dirty="0" smtClean="0">
                <a:solidFill>
                  <a:srgbClr val="323232"/>
                </a:solidFill>
                <a:effectLst/>
                <a:latin typeface="Droid Serif"/>
              </a:rPr>
              <a:t>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202588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58218"/>
          </a:xfrm>
        </p:spPr>
        <p:txBody>
          <a:bodyPr>
            <a:normAutofit/>
          </a:bodyPr>
          <a:lstStyle/>
          <a:p>
            <a:r>
              <a:rPr lang="en-US" b="1" dirty="0" smtClean="0"/>
              <a:t>The diagnostic criteria -</a:t>
            </a:r>
            <a:endParaRPr lang="en-IN" b="1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42988" y="2709326"/>
            <a:ext cx="6777037" cy="2737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0534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Polychromasia</a:t>
            </a:r>
            <a:endParaRPr lang="en-IN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1269" y="1600200"/>
            <a:ext cx="6521462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639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Table Showing Findings In Various </a:t>
            </a:r>
            <a:r>
              <a:rPr lang="en-US" dirty="0" err="1" smtClean="0"/>
              <a:t>Anemias</a:t>
            </a:r>
            <a:r>
              <a:rPr lang="en-US" dirty="0" smtClean="0"/>
              <a:t>:</a:t>
            </a:r>
            <a:endParaRPr lang="en-IN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19305255"/>
              </p:ext>
            </p:extLst>
          </p:nvPr>
        </p:nvGraphicFramePr>
        <p:xfrm>
          <a:off x="457200" y="1600200"/>
          <a:ext cx="82296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/>
                <a:gridCol w="1645920"/>
                <a:gridCol w="1645920"/>
                <a:gridCol w="1645920"/>
                <a:gridCol w="1645920"/>
              </a:tblGrid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IN" dirty="0">
                          <a:effectLst/>
                        </a:rPr>
                        <a:t>Type of anemia</a:t>
                      </a: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N">
                          <a:effectLst/>
                        </a:rPr>
                        <a:t>Hb</a:t>
                      </a: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N">
                          <a:effectLst/>
                        </a:rPr>
                        <a:t>MCV</a:t>
                      </a: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N">
                          <a:effectLst/>
                        </a:rPr>
                        <a:t>MCH</a:t>
                      </a: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N">
                          <a:effectLst/>
                        </a:rPr>
                        <a:t>MCHC</a:t>
                      </a:r>
                    </a:p>
                  </a:txBody>
                  <a:tcPr marL="47625" marR="47625" marT="47625" marB="47625"/>
                </a:tc>
              </a:tr>
              <a:tr h="370840">
                <a:tc>
                  <a:txBody>
                    <a:bodyPr/>
                    <a:lstStyle/>
                    <a:p>
                      <a:pPr fontAlgn="t"/>
                      <a:r>
                        <a:rPr lang="en-IN">
                          <a:effectLst/>
                        </a:rPr>
                        <a:t>Iron deficiency</a:t>
                      </a: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IN">
                          <a:effectLst/>
                        </a:rPr>
                        <a:t>low</a:t>
                      </a: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IN">
                          <a:effectLst/>
                        </a:rPr>
                        <a:t>low</a:t>
                      </a: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IN">
                          <a:effectLst/>
                        </a:rPr>
                        <a:t>low</a:t>
                      </a: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IN">
                          <a:effectLst/>
                        </a:rPr>
                        <a:t>low</a:t>
                      </a:r>
                    </a:p>
                  </a:txBody>
                  <a:tcPr marL="47625" marR="47625" marT="47625" marB="47625"/>
                </a:tc>
              </a:tr>
              <a:tr h="370840">
                <a:tc>
                  <a:txBody>
                    <a:bodyPr/>
                    <a:lstStyle/>
                    <a:p>
                      <a:pPr fontAlgn="t"/>
                      <a:r>
                        <a:rPr lang="en-IN">
                          <a:effectLst/>
                        </a:rPr>
                        <a:t>Megaloblastic</a:t>
                      </a: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IN">
                          <a:effectLst/>
                        </a:rPr>
                        <a:t>low</a:t>
                      </a: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IN">
                          <a:effectLst/>
                        </a:rPr>
                        <a:t>high</a:t>
                      </a: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IN">
                          <a:effectLst/>
                        </a:rPr>
                        <a:t>high</a:t>
                      </a: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IN">
                          <a:effectLst/>
                        </a:rPr>
                        <a:t>normal</a:t>
                      </a:r>
                    </a:p>
                  </a:txBody>
                  <a:tcPr marL="47625" marR="47625" marT="47625" marB="47625"/>
                </a:tc>
              </a:tr>
              <a:tr h="370840">
                <a:tc>
                  <a:txBody>
                    <a:bodyPr/>
                    <a:lstStyle/>
                    <a:p>
                      <a:pPr fontAlgn="t"/>
                      <a:r>
                        <a:rPr lang="en-IN">
                          <a:effectLst/>
                        </a:rPr>
                        <a:t>Thalassemia</a:t>
                      </a: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IN">
                          <a:effectLst/>
                        </a:rPr>
                        <a:t>low</a:t>
                      </a: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IN">
                          <a:effectLst/>
                        </a:rPr>
                        <a:t>low</a:t>
                      </a: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IN">
                          <a:effectLst/>
                        </a:rPr>
                        <a:t>low</a:t>
                      </a: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IN">
                          <a:effectLst/>
                        </a:rPr>
                        <a:t>low</a:t>
                      </a:r>
                    </a:p>
                  </a:txBody>
                  <a:tcPr marL="47625" marR="47625" marT="47625" marB="47625"/>
                </a:tc>
              </a:tr>
              <a:tr h="370840">
                <a:tc>
                  <a:txBody>
                    <a:bodyPr/>
                    <a:lstStyle/>
                    <a:p>
                      <a:pPr fontAlgn="t"/>
                      <a:r>
                        <a:rPr lang="en-IN">
                          <a:effectLst/>
                        </a:rPr>
                        <a:t>Chronic illness</a:t>
                      </a: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IN">
                          <a:effectLst/>
                        </a:rPr>
                        <a:t>low</a:t>
                      </a: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IN">
                          <a:effectLst/>
                        </a:rPr>
                        <a:t>low</a:t>
                      </a: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IN">
                          <a:effectLst/>
                        </a:rPr>
                        <a:t>low</a:t>
                      </a: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IN" dirty="0">
                          <a:effectLst/>
                        </a:rPr>
                        <a:t>low</a:t>
                      </a:r>
                    </a:p>
                  </a:txBody>
                  <a:tcPr marL="47625" marR="47625" marT="47625" marB="47625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01204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Characteristic Findings In Various </a:t>
            </a:r>
            <a:r>
              <a:rPr lang="en-US" dirty="0" err="1" smtClean="0"/>
              <a:t>Anemias</a:t>
            </a:r>
            <a:r>
              <a:rPr lang="en-US" dirty="0" smtClean="0"/>
              <a:t>:</a:t>
            </a:r>
            <a:br>
              <a:rPr lang="en-US" dirty="0" smtClean="0"/>
            </a:br>
            <a:endParaRPr lang="en-IN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90511835"/>
              </p:ext>
            </p:extLst>
          </p:nvPr>
        </p:nvGraphicFramePr>
        <p:xfrm>
          <a:off x="107504" y="1628800"/>
          <a:ext cx="8856984" cy="37782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8152"/>
                <a:gridCol w="576064"/>
                <a:gridCol w="1008112"/>
                <a:gridCol w="936104"/>
                <a:gridCol w="1008112"/>
                <a:gridCol w="936104"/>
                <a:gridCol w="936104"/>
                <a:gridCol w="1080120"/>
                <a:gridCol w="1008112"/>
              </a:tblGrid>
              <a:tr h="370840">
                <a:tc>
                  <a:txBody>
                    <a:bodyPr/>
                    <a:lstStyle/>
                    <a:p>
                      <a:pPr fontAlgn="t"/>
                      <a:r>
                        <a:rPr lang="en-IN" sz="1400" b="1" dirty="0">
                          <a:effectLst/>
                          <a:latin typeface="inherit"/>
                        </a:rPr>
                        <a:t>Anemia Type</a:t>
                      </a: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IN" sz="1400" b="1" dirty="0">
                          <a:effectLst/>
                          <a:latin typeface="inherit"/>
                        </a:rPr>
                        <a:t>HB</a:t>
                      </a: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IN" sz="1400" b="1" dirty="0">
                          <a:effectLst/>
                          <a:latin typeface="inherit"/>
                        </a:rPr>
                        <a:t>MCV </a:t>
                      </a: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IN" sz="1400" b="1" dirty="0">
                          <a:effectLst/>
                        </a:rPr>
                        <a:t>MCH</a:t>
                      </a:r>
                      <a:endParaRPr lang="en-IN" sz="1400" dirty="0">
                        <a:effectLst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IN" sz="1400" b="1" dirty="0">
                          <a:effectLst/>
                          <a:latin typeface="inherit"/>
                        </a:rPr>
                        <a:t>MCHC</a:t>
                      </a: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IN" sz="1400" b="1">
                          <a:effectLst/>
                          <a:latin typeface="inherit"/>
                        </a:rPr>
                        <a:t>Ferritin </a:t>
                      </a: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IN" sz="1400" b="1">
                          <a:effectLst/>
                          <a:latin typeface="inherit"/>
                        </a:rPr>
                        <a:t>Iron Binding Capacity</a:t>
                      </a: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IN" sz="1400" b="1">
                          <a:effectLst/>
                          <a:latin typeface="inherit"/>
                        </a:rPr>
                        <a:t>Serum Iron</a:t>
                      </a: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IN" sz="1400">
                          <a:effectLst/>
                        </a:rPr>
                        <a:t> </a:t>
                      </a:r>
                      <a:r>
                        <a:rPr lang="en-IN" sz="1400" b="1">
                          <a:effectLst/>
                        </a:rPr>
                        <a:t>RDW</a:t>
                      </a:r>
                      <a:endParaRPr lang="en-IN" sz="1400">
                        <a:effectLst/>
                      </a:endParaRPr>
                    </a:p>
                  </a:txBody>
                  <a:tcPr marL="47625" marR="47625" marT="47625" marB="47625"/>
                </a:tc>
              </a:tr>
              <a:tr h="370840">
                <a:tc>
                  <a:txBody>
                    <a:bodyPr/>
                    <a:lstStyle/>
                    <a:p>
                      <a:pPr fontAlgn="t"/>
                      <a:r>
                        <a:rPr lang="en-IN" sz="1400">
                          <a:effectLst/>
                        </a:rPr>
                        <a:t>Iron deficiency</a:t>
                      </a: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IN" sz="1400">
                          <a:effectLst/>
                        </a:rPr>
                        <a:t>low</a:t>
                      </a: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IN" sz="1400">
                          <a:effectLst/>
                        </a:rPr>
                        <a:t>low &lt;76 fl</a:t>
                      </a: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IN" sz="1400">
                          <a:effectLst/>
                        </a:rPr>
                        <a:t>low</a:t>
                      </a: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IN" sz="1400" dirty="0">
                          <a:effectLst/>
                        </a:rPr>
                        <a:t>low/normal</a:t>
                      </a: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IN" sz="1400" dirty="0">
                          <a:effectLst/>
                        </a:rPr>
                        <a:t>decreased</a:t>
                      </a: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IN" sz="1400">
                          <a:effectLst/>
                        </a:rPr>
                        <a:t>increased</a:t>
                      </a: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IN" sz="1400">
                          <a:effectLst/>
                        </a:rPr>
                        <a:t>decreased</a:t>
                      </a: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IN" sz="1400">
                          <a:effectLst/>
                        </a:rPr>
                        <a:t>increased</a:t>
                      </a:r>
                    </a:p>
                  </a:txBody>
                  <a:tcPr marL="47625" marR="47625" marT="47625" marB="47625"/>
                </a:tc>
              </a:tr>
              <a:tr h="370840">
                <a:tc>
                  <a:txBody>
                    <a:bodyPr/>
                    <a:lstStyle/>
                    <a:p>
                      <a:pPr fontAlgn="t"/>
                      <a:r>
                        <a:rPr lang="en-IN" sz="1400">
                          <a:effectLst/>
                        </a:rPr>
                        <a:t>Megaloblastic</a:t>
                      </a: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IN" sz="1400" dirty="0">
                          <a:effectLst/>
                        </a:rPr>
                        <a:t>low</a:t>
                      </a: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IN" sz="1400">
                          <a:effectLst/>
                        </a:rPr>
                        <a:t>high &gt;100 fl/cell</a:t>
                      </a: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IN" sz="1400">
                          <a:effectLst/>
                        </a:rPr>
                        <a:t>increased</a:t>
                      </a:r>
                    </a:p>
                    <a:p>
                      <a:pPr fontAlgn="t"/>
                      <a:r>
                        <a:rPr lang="en-IN" sz="1400">
                          <a:effectLst/>
                        </a:rPr>
                        <a:t>&gt;32 pg</a:t>
                      </a: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400">
                          <a:effectLst/>
                        </a:rPr>
                        <a:t>low 32 to 36 g/dL</a:t>
                      </a: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fontAlgn="t"/>
                      <a:endParaRPr lang="en-IN" sz="1400" dirty="0">
                        <a:effectLst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fontAlgn="t"/>
                      <a:endParaRPr lang="en-IN" sz="1400">
                        <a:effectLst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IN" sz="1400">
                          <a:effectLst/>
                        </a:rPr>
                        <a:t> raised/normal</a:t>
                      </a: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IN" sz="1400">
                          <a:effectLst/>
                        </a:rPr>
                        <a:t>increased</a:t>
                      </a:r>
                    </a:p>
                  </a:txBody>
                  <a:tcPr marL="47625" marR="47625" marT="47625" marB="47625"/>
                </a:tc>
              </a:tr>
              <a:tr h="370840">
                <a:tc>
                  <a:txBody>
                    <a:bodyPr/>
                    <a:lstStyle/>
                    <a:p>
                      <a:pPr fontAlgn="t"/>
                      <a:r>
                        <a:rPr lang="en-IN" sz="1400">
                          <a:effectLst/>
                        </a:rPr>
                        <a:t>Chronic illness</a:t>
                      </a: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IN" sz="1400">
                          <a:effectLst/>
                        </a:rPr>
                        <a:t>low</a:t>
                      </a: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IN" sz="1400">
                          <a:effectLst/>
                        </a:rPr>
                        <a:t>low/normal</a:t>
                      </a: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IN" sz="1400">
                          <a:effectLst/>
                        </a:rPr>
                        <a:t>low</a:t>
                      </a: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IN" sz="1400">
                          <a:effectLst/>
                        </a:rPr>
                        <a:t>low</a:t>
                      </a: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IN" sz="1400" dirty="0">
                          <a:effectLst/>
                        </a:rPr>
                        <a:t>normal/ increased</a:t>
                      </a: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IN" sz="1400" dirty="0">
                          <a:effectLst/>
                        </a:rPr>
                        <a:t>normal / decreased</a:t>
                      </a: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IN" sz="1400">
                          <a:effectLst/>
                        </a:rPr>
                        <a:t>decreased</a:t>
                      </a: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IN" sz="1400">
                          <a:effectLst/>
                        </a:rPr>
                        <a:t>normal</a:t>
                      </a:r>
                    </a:p>
                  </a:txBody>
                  <a:tcPr marL="47625" marR="47625" marT="47625" marB="47625"/>
                </a:tc>
              </a:tr>
              <a:tr h="370840">
                <a:tc>
                  <a:txBody>
                    <a:bodyPr/>
                    <a:lstStyle/>
                    <a:p>
                      <a:pPr fontAlgn="t"/>
                      <a:r>
                        <a:rPr lang="en-IN" sz="1400">
                          <a:effectLst/>
                        </a:rPr>
                        <a:t>Alpha Thalassemia</a:t>
                      </a: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IN" sz="1400">
                          <a:effectLst/>
                        </a:rPr>
                        <a:t>low or normal</a:t>
                      </a: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IN" sz="1400">
                          <a:effectLst/>
                        </a:rPr>
                        <a:t>low</a:t>
                      </a: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IN" sz="1400">
                          <a:effectLst/>
                        </a:rPr>
                        <a:t>low</a:t>
                      </a: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IN" sz="1400">
                          <a:effectLst/>
                        </a:rPr>
                        <a:t>low</a:t>
                      </a: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IN" sz="1400">
                          <a:effectLst/>
                        </a:rPr>
                        <a:t> normal /increased</a:t>
                      </a: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IN" sz="1400" dirty="0">
                          <a:effectLst/>
                        </a:rPr>
                        <a:t> normal</a:t>
                      </a: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IN" sz="1400" dirty="0">
                          <a:effectLst/>
                        </a:rPr>
                        <a:t> normal or</a:t>
                      </a:r>
                    </a:p>
                    <a:p>
                      <a:pPr fontAlgn="t"/>
                      <a:r>
                        <a:rPr lang="en-IN" sz="1400" dirty="0">
                          <a:effectLst/>
                        </a:rPr>
                        <a:t>increased</a:t>
                      </a: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IN" sz="1400">
                          <a:effectLst/>
                        </a:rPr>
                        <a:t>increased</a:t>
                      </a:r>
                    </a:p>
                  </a:txBody>
                  <a:tcPr marL="47625" marR="47625" marT="47625" marB="47625"/>
                </a:tc>
              </a:tr>
              <a:tr h="370840">
                <a:tc>
                  <a:txBody>
                    <a:bodyPr/>
                    <a:lstStyle/>
                    <a:p>
                      <a:pPr fontAlgn="t"/>
                      <a:r>
                        <a:rPr lang="en-IN" sz="1400">
                          <a:effectLst/>
                        </a:rPr>
                        <a:t>Beta Thalassemia</a:t>
                      </a: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IN" sz="1400">
                          <a:effectLst/>
                        </a:rPr>
                        <a:t>low</a:t>
                      </a: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IN" sz="1400">
                          <a:effectLst/>
                        </a:rPr>
                        <a:t>low</a:t>
                      </a: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IN" sz="1400">
                          <a:effectLst/>
                        </a:rPr>
                        <a:t>low</a:t>
                      </a: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IN" sz="1400">
                          <a:effectLst/>
                        </a:rPr>
                        <a:t>low</a:t>
                      </a: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IN" sz="1400">
                          <a:effectLst/>
                        </a:rPr>
                        <a:t> increased/normal</a:t>
                      </a: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IN" sz="1400">
                          <a:effectLst/>
                        </a:rPr>
                        <a:t> normal</a:t>
                      </a: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IN" sz="1400" dirty="0">
                          <a:effectLst/>
                        </a:rPr>
                        <a:t> increased/normal</a:t>
                      </a: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IN" sz="1400" dirty="0">
                          <a:effectLst/>
                        </a:rPr>
                        <a:t> increased</a:t>
                      </a:r>
                    </a:p>
                  </a:txBody>
                  <a:tcPr marL="47625" marR="47625" marT="47625" marB="47625"/>
                </a:tc>
              </a:tr>
              <a:tr h="370840">
                <a:tc>
                  <a:txBody>
                    <a:bodyPr/>
                    <a:lstStyle/>
                    <a:p>
                      <a:pPr fontAlgn="t"/>
                      <a:r>
                        <a:rPr lang="en-IN" sz="1400" dirty="0">
                          <a:effectLst/>
                        </a:rPr>
                        <a:t>Aplastic anemia</a:t>
                      </a: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IN" sz="1400">
                          <a:effectLst/>
                        </a:rPr>
                        <a:t>low</a:t>
                      </a: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IN" sz="1400">
                          <a:effectLst/>
                        </a:rPr>
                        <a:t>increased</a:t>
                      </a: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IN" sz="1400">
                          <a:effectLst/>
                        </a:rPr>
                        <a:t>normal</a:t>
                      </a: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IN" sz="1400">
                          <a:effectLst/>
                        </a:rPr>
                        <a:t> normal</a:t>
                      </a: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fontAlgn="t"/>
                      <a:endParaRPr lang="en-IN" sz="1400">
                        <a:effectLst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fontAlgn="t"/>
                      <a:endParaRPr lang="en-IN" sz="1400">
                        <a:effectLst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fontAlgn="t"/>
                      <a:endParaRPr lang="en-IN" sz="1400">
                        <a:effectLst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IN" sz="1400" dirty="0" err="1">
                          <a:effectLst/>
                        </a:rPr>
                        <a:t>norma</a:t>
                      </a:r>
                      <a:endParaRPr lang="en-IN" sz="1400" dirty="0">
                        <a:effectLst/>
                      </a:endParaRPr>
                    </a:p>
                  </a:txBody>
                  <a:tcPr marL="47625" marR="47625" marT="47625" marB="47625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0841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Classification Of Anemia Based On RDW:</a:t>
            </a:r>
            <a:endParaRPr lang="en-IN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32928794"/>
              </p:ext>
            </p:extLst>
          </p:nvPr>
        </p:nvGraphicFramePr>
        <p:xfrm>
          <a:off x="457200" y="1600200"/>
          <a:ext cx="8229600" cy="3794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pPr fontAlgn="t"/>
                      <a:r>
                        <a:rPr lang="en-IN" sz="1400" b="1" dirty="0">
                          <a:effectLst/>
                        </a:rPr>
                        <a:t>Cell size</a:t>
                      </a:r>
                      <a:r>
                        <a:rPr lang="en-IN" sz="1400" b="1" dirty="0">
                          <a:solidFill>
                            <a:srgbClr val="333333"/>
                          </a:solidFill>
                          <a:effectLst/>
                        </a:rPr>
                        <a:t/>
                      </a:r>
                      <a:br>
                        <a:rPr lang="en-IN" sz="1400" b="1" dirty="0">
                          <a:solidFill>
                            <a:srgbClr val="333333"/>
                          </a:solidFill>
                          <a:effectLst/>
                        </a:rPr>
                      </a:br>
                      <a:endParaRPr lang="en-IN" sz="1400" dirty="0">
                        <a:effectLst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IN" sz="1400" b="1" dirty="0">
                          <a:effectLst/>
                        </a:rPr>
                        <a:t>Normal RDW</a:t>
                      </a:r>
                      <a:br>
                        <a:rPr lang="en-IN" sz="1400" b="1" dirty="0">
                          <a:effectLst/>
                        </a:rPr>
                      </a:br>
                      <a:endParaRPr lang="en-IN" sz="1400" dirty="0">
                        <a:effectLst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IN" sz="1400" b="1">
                          <a:effectLst/>
                        </a:rPr>
                        <a:t> High RDW</a:t>
                      </a:r>
                      <a:endParaRPr lang="en-IN" sz="1400">
                        <a:effectLst/>
                      </a:endParaRPr>
                    </a:p>
                  </a:txBody>
                  <a:tcPr marL="47625" marR="47625" marT="47625" marB="47625"/>
                </a:tc>
              </a:tr>
              <a:tr h="370840">
                <a:tc>
                  <a:txBody>
                    <a:bodyPr/>
                    <a:lstStyle/>
                    <a:p>
                      <a:pPr fontAlgn="t">
                        <a:buFont typeface="Arial"/>
                        <a:buChar char="•"/>
                      </a:pPr>
                      <a:r>
                        <a:rPr lang="en-IN" sz="1400">
                          <a:effectLst/>
                        </a:rPr>
                        <a:t>Microcytosis</a:t>
                      </a: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fontAlgn="t">
                        <a:buFont typeface="+mj-lt"/>
                        <a:buAutoNum type="arabicPeriod"/>
                      </a:pPr>
                      <a:r>
                        <a:rPr lang="en-US" sz="1400" dirty="0">
                          <a:effectLst/>
                        </a:rPr>
                        <a:t>Thalassemia minor</a:t>
                      </a:r>
                    </a:p>
                    <a:p>
                      <a:pPr fontAlgn="t">
                        <a:buFont typeface="+mj-lt"/>
                        <a:buAutoNum type="arabicPeriod"/>
                      </a:pPr>
                      <a:r>
                        <a:rPr lang="en-US" sz="1400" dirty="0">
                          <a:effectLst/>
                        </a:rPr>
                        <a:t>Chronic diseases,</a:t>
                      </a:r>
                    </a:p>
                    <a:p>
                      <a:pPr fontAlgn="t">
                        <a:buFont typeface="+mj-lt"/>
                        <a:buAutoNum type="arabicPeriod"/>
                      </a:pPr>
                      <a:r>
                        <a:rPr lang="en-US" sz="1400" dirty="0">
                          <a:effectLst/>
                        </a:rPr>
                        <a:t>Some </a:t>
                      </a:r>
                      <a:r>
                        <a:rPr lang="en-US" sz="1400" dirty="0" err="1">
                          <a:effectLst/>
                        </a:rPr>
                        <a:t>hemoglobinopathy</a:t>
                      </a:r>
                      <a:r>
                        <a:rPr lang="en-US" sz="1400" dirty="0">
                          <a:effectLst/>
                        </a:rPr>
                        <a:t> trait</a:t>
                      </a: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fontAlgn="t">
                        <a:buFont typeface="+mj-lt"/>
                        <a:buAutoNum type="arabicPeriod"/>
                      </a:pPr>
                      <a:r>
                        <a:rPr lang="en-US" sz="1400" dirty="0">
                          <a:effectLst/>
                        </a:rPr>
                        <a:t>Iron deficiency</a:t>
                      </a:r>
                    </a:p>
                    <a:p>
                      <a:pPr fontAlgn="t">
                        <a:buFont typeface="+mj-lt"/>
                        <a:buAutoNum type="arabicPeriod"/>
                      </a:pPr>
                      <a:r>
                        <a:rPr lang="en-US" sz="1400" dirty="0" err="1">
                          <a:effectLst/>
                        </a:rPr>
                        <a:t>Hb</a:t>
                      </a:r>
                      <a:r>
                        <a:rPr lang="en-US" sz="1400" dirty="0">
                          <a:effectLst/>
                        </a:rPr>
                        <a:t> H</a:t>
                      </a:r>
                    </a:p>
                    <a:p>
                      <a:pPr fontAlgn="t">
                        <a:buFont typeface="+mj-lt"/>
                        <a:buAutoNum type="arabicPeriod"/>
                      </a:pPr>
                      <a:r>
                        <a:rPr lang="en-US" sz="1400" dirty="0">
                          <a:effectLst/>
                        </a:rPr>
                        <a:t>Anemia of chronic diseases</a:t>
                      </a:r>
                    </a:p>
                    <a:p>
                      <a:pPr fontAlgn="t">
                        <a:buFont typeface="+mj-lt"/>
                        <a:buAutoNum type="arabicPeriod"/>
                      </a:pPr>
                      <a:r>
                        <a:rPr lang="en-US" sz="1400" dirty="0">
                          <a:effectLst/>
                        </a:rPr>
                        <a:t>some cases of thalassemia.</a:t>
                      </a:r>
                    </a:p>
                  </a:txBody>
                  <a:tcPr marL="47625" marR="47625" marT="47625" marB="47625"/>
                </a:tc>
              </a:tr>
              <a:tr h="370840">
                <a:tc>
                  <a:txBody>
                    <a:bodyPr/>
                    <a:lstStyle/>
                    <a:p>
                      <a:pPr fontAlgn="t">
                        <a:buFont typeface="Arial"/>
                        <a:buChar char="•"/>
                      </a:pPr>
                      <a:r>
                        <a:rPr lang="en-IN" sz="1400">
                          <a:effectLst/>
                        </a:rPr>
                        <a:t> Normocytic</a:t>
                      </a: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fontAlgn="t">
                        <a:buFont typeface="+mj-lt"/>
                        <a:buAutoNum type="arabicPeriod"/>
                      </a:pPr>
                      <a:r>
                        <a:rPr lang="en-US" sz="1400">
                          <a:effectLst/>
                        </a:rPr>
                        <a:t> Hereditary spherocytosis</a:t>
                      </a:r>
                    </a:p>
                    <a:p>
                      <a:pPr fontAlgn="t">
                        <a:buFont typeface="+mj-lt"/>
                        <a:buAutoNum type="arabicPeriod"/>
                      </a:pPr>
                      <a:r>
                        <a:rPr lang="en-US" sz="1400">
                          <a:effectLst/>
                        </a:rPr>
                        <a:t>Acute bleeding</a:t>
                      </a:r>
                    </a:p>
                    <a:p>
                      <a:pPr fontAlgn="t">
                        <a:buFont typeface="+mj-lt"/>
                        <a:buAutoNum type="arabicPeriod"/>
                      </a:pPr>
                      <a:r>
                        <a:rPr lang="en-US" sz="1400">
                          <a:effectLst/>
                        </a:rPr>
                        <a:t>some chronic diseases</a:t>
                      </a:r>
                    </a:p>
                    <a:p>
                      <a:pPr fontAlgn="t">
                        <a:buFont typeface="+mj-lt"/>
                        <a:buAutoNum type="arabicPeriod"/>
                      </a:pPr>
                      <a:r>
                        <a:rPr lang="en-US" sz="1400">
                          <a:effectLst/>
                        </a:rPr>
                        <a:t>Some Hb traits</a:t>
                      </a: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fontAlgn="t">
                        <a:buFont typeface="+mj-lt"/>
                        <a:buAutoNum type="arabicPeriod"/>
                      </a:pPr>
                      <a:r>
                        <a:rPr lang="en-US" sz="1400" dirty="0">
                          <a:effectLst/>
                        </a:rPr>
                        <a:t>Some early or partially treated iron deficiency anemia</a:t>
                      </a:r>
                    </a:p>
                    <a:p>
                      <a:pPr fontAlgn="t">
                        <a:buFont typeface="+mj-lt"/>
                        <a:buAutoNum type="arabicPeriod"/>
                      </a:pPr>
                      <a:r>
                        <a:rPr lang="en-US" sz="1400" dirty="0">
                          <a:effectLst/>
                        </a:rPr>
                        <a:t>Sickle cell anemia</a:t>
                      </a:r>
                    </a:p>
                  </a:txBody>
                  <a:tcPr marL="47625" marR="47625" marT="47625" marB="47625"/>
                </a:tc>
              </a:tr>
              <a:tr h="370840">
                <a:tc>
                  <a:txBody>
                    <a:bodyPr/>
                    <a:lstStyle/>
                    <a:p>
                      <a:pPr fontAlgn="t">
                        <a:buFont typeface="Arial"/>
                        <a:buChar char="•"/>
                      </a:pPr>
                      <a:r>
                        <a:rPr lang="en-IN" sz="1400">
                          <a:effectLst/>
                        </a:rPr>
                        <a:t>Macrocytosis</a:t>
                      </a: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fontAlgn="t">
                        <a:buFont typeface="+mj-lt"/>
                        <a:buAutoNum type="arabicPeriod"/>
                      </a:pPr>
                      <a:r>
                        <a:rPr lang="en-IN" sz="1400" dirty="0">
                          <a:effectLst/>
                        </a:rPr>
                        <a:t>Aplastic Anemia</a:t>
                      </a: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fontAlgn="t">
                        <a:buFont typeface="+mj-lt"/>
                        <a:buAutoNum type="arabicPeriod"/>
                      </a:pPr>
                      <a:r>
                        <a:rPr lang="en-IN" sz="1400" dirty="0">
                          <a:effectLst/>
                        </a:rPr>
                        <a:t>Autoimmune </a:t>
                      </a:r>
                      <a:r>
                        <a:rPr lang="en-IN" sz="1400" dirty="0" err="1">
                          <a:effectLst/>
                        </a:rPr>
                        <a:t>hemolytic</a:t>
                      </a:r>
                      <a:r>
                        <a:rPr lang="en-IN" sz="1400" dirty="0">
                          <a:effectLst/>
                        </a:rPr>
                        <a:t> anemia</a:t>
                      </a:r>
                    </a:p>
                    <a:p>
                      <a:pPr fontAlgn="t">
                        <a:buFont typeface="+mj-lt"/>
                        <a:buAutoNum type="arabicPeriod"/>
                      </a:pPr>
                      <a:r>
                        <a:rPr lang="en-IN" sz="1400" dirty="0" err="1">
                          <a:effectLst/>
                        </a:rPr>
                        <a:t>vit</a:t>
                      </a:r>
                      <a:r>
                        <a:rPr lang="en-IN" sz="1400" dirty="0">
                          <a:effectLst/>
                        </a:rPr>
                        <a:t>. B or </a:t>
                      </a:r>
                      <a:r>
                        <a:rPr lang="en-IN" sz="1400" dirty="0" err="1">
                          <a:effectLst/>
                        </a:rPr>
                        <a:t>folate</a:t>
                      </a:r>
                      <a:r>
                        <a:rPr lang="en-IN" sz="1400" dirty="0">
                          <a:effectLst/>
                        </a:rPr>
                        <a:t> deficiency</a:t>
                      </a:r>
                    </a:p>
                    <a:p>
                      <a:pPr fontAlgn="t">
                        <a:buFont typeface="+mj-lt"/>
                        <a:buAutoNum type="arabicPeriod"/>
                      </a:pPr>
                      <a:r>
                        <a:rPr lang="en-IN" sz="1400" dirty="0">
                          <a:effectLst/>
                        </a:rPr>
                        <a:t>Liver disease</a:t>
                      </a:r>
                    </a:p>
                    <a:p>
                      <a:pPr fontAlgn="t">
                        <a:buFont typeface="+mj-lt"/>
                        <a:buAutoNum type="arabicPeriod"/>
                      </a:pPr>
                      <a:r>
                        <a:rPr lang="en-IN" sz="1400" dirty="0">
                          <a:effectLst/>
                        </a:rPr>
                        <a:t>thyroid disease</a:t>
                      </a:r>
                    </a:p>
                    <a:p>
                      <a:pPr fontAlgn="t">
                        <a:buFont typeface="+mj-lt"/>
                        <a:buAutoNum type="arabicPeriod"/>
                      </a:pPr>
                      <a:r>
                        <a:rPr lang="en-IN" sz="1400" dirty="0" err="1">
                          <a:effectLst/>
                        </a:rPr>
                        <a:t>Myelodysplasia</a:t>
                      </a:r>
                      <a:endParaRPr lang="en-IN" sz="1400" dirty="0">
                        <a:effectLst/>
                      </a:endParaRPr>
                    </a:p>
                    <a:p>
                      <a:pPr fontAlgn="t">
                        <a:buFont typeface="+mj-lt"/>
                        <a:buAutoNum type="arabicPeriod"/>
                      </a:pPr>
                      <a:r>
                        <a:rPr lang="en-IN" sz="1400" dirty="0">
                          <a:effectLst/>
                        </a:rPr>
                        <a:t>Alcohol use</a:t>
                      </a:r>
                    </a:p>
                  </a:txBody>
                  <a:tcPr marL="47625" marR="47625" marT="47625" marB="47625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55603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Mean Corpuscular Volume (MCV) And Red Cell Distribution (RDW) In Relation To Various Diseases:</a:t>
            </a:r>
            <a:endParaRPr lang="en-IN" sz="28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0797634"/>
              </p:ext>
            </p:extLst>
          </p:nvPr>
        </p:nvGraphicFramePr>
        <p:xfrm>
          <a:off x="457200" y="1600200"/>
          <a:ext cx="8229600" cy="5674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pPr fontAlgn="t"/>
                      <a:r>
                        <a:rPr lang="en-IN" sz="1400" b="1" dirty="0">
                          <a:effectLst/>
                        </a:rPr>
                        <a:t>Red cell distribution (RDW)</a:t>
                      </a:r>
                      <a:endParaRPr lang="en-IN" sz="1400" dirty="0">
                        <a:effectLst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IN" sz="1400" b="1" dirty="0">
                          <a:effectLst/>
                        </a:rPr>
                        <a:t>Mean corpuscular volume (MCV)</a:t>
                      </a:r>
                      <a:endParaRPr lang="en-IN" sz="1400" dirty="0">
                        <a:effectLst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IN" sz="1400" b="1" dirty="0" err="1">
                          <a:effectLst/>
                        </a:rPr>
                        <a:t>Etiology</a:t>
                      </a:r>
                      <a:r>
                        <a:rPr lang="en-IN" sz="1400" b="1" dirty="0">
                          <a:effectLst/>
                        </a:rPr>
                        <a:t> (causes )</a:t>
                      </a:r>
                      <a:endParaRPr lang="en-IN" sz="1400" dirty="0">
                        <a:effectLst/>
                      </a:endParaRPr>
                    </a:p>
                  </a:txBody>
                  <a:tcPr marL="76200" marR="76200" marT="76200" marB="76200"/>
                </a:tc>
              </a:tr>
              <a:tr h="370840">
                <a:tc>
                  <a:txBody>
                    <a:bodyPr/>
                    <a:lstStyle/>
                    <a:p>
                      <a:pPr fontAlgn="t">
                        <a:buFont typeface="Arial"/>
                        <a:buChar char="•"/>
                      </a:pPr>
                      <a:r>
                        <a:rPr lang="en-IN" sz="1400" dirty="0">
                          <a:effectLst/>
                        </a:rPr>
                        <a:t>Normal</a:t>
                      </a: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fontAlgn="t">
                        <a:buFont typeface="Arial"/>
                        <a:buChar char="•"/>
                      </a:pPr>
                      <a:r>
                        <a:rPr lang="en-IN" sz="1400" dirty="0">
                          <a:effectLst/>
                        </a:rPr>
                        <a:t>Decreased (Low)</a:t>
                      </a: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fontAlgn="t">
                        <a:buFont typeface="+mj-lt"/>
                        <a:buAutoNum type="arabicPeriod"/>
                      </a:pPr>
                      <a:r>
                        <a:rPr lang="en-IN" sz="1400">
                          <a:effectLst/>
                        </a:rPr>
                        <a:t>Thalassemia</a:t>
                      </a:r>
                    </a:p>
                    <a:p>
                      <a:pPr fontAlgn="t">
                        <a:buFont typeface="+mj-lt"/>
                        <a:buAutoNum type="arabicPeriod"/>
                      </a:pPr>
                      <a:r>
                        <a:rPr lang="en-IN" sz="1400">
                          <a:effectLst/>
                        </a:rPr>
                        <a:t>chronic diseases</a:t>
                      </a:r>
                    </a:p>
                  </a:txBody>
                  <a:tcPr marL="76200" marR="76200" marT="76200" marB="76200"/>
                </a:tc>
              </a:tr>
              <a:tr h="370840">
                <a:tc>
                  <a:txBody>
                    <a:bodyPr/>
                    <a:lstStyle/>
                    <a:p>
                      <a:pPr fontAlgn="t">
                        <a:buFont typeface="Arial"/>
                        <a:buChar char="•"/>
                      </a:pPr>
                      <a:r>
                        <a:rPr lang="en-IN" sz="1400">
                          <a:effectLst/>
                        </a:rPr>
                        <a:t>Normal</a:t>
                      </a: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fontAlgn="t">
                        <a:buFont typeface="Arial"/>
                        <a:buChar char="•"/>
                      </a:pPr>
                      <a:r>
                        <a:rPr lang="en-IN" sz="1400" dirty="0">
                          <a:effectLst/>
                        </a:rPr>
                        <a:t>Normal</a:t>
                      </a: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fontAlgn="t">
                        <a:buFont typeface="+mj-lt"/>
                        <a:buAutoNum type="arabicPeriod"/>
                      </a:pPr>
                      <a:r>
                        <a:rPr lang="en-IN" sz="1400" dirty="0" err="1">
                          <a:effectLst/>
                        </a:rPr>
                        <a:t>Hemoglobinopathies</a:t>
                      </a:r>
                      <a:endParaRPr lang="en-IN" sz="1400" dirty="0">
                        <a:effectLst/>
                      </a:endParaRPr>
                    </a:p>
                    <a:p>
                      <a:pPr fontAlgn="t">
                        <a:buFont typeface="+mj-lt"/>
                        <a:buAutoNum type="arabicPeriod"/>
                      </a:pPr>
                      <a:r>
                        <a:rPr lang="en-IN" sz="1400" dirty="0">
                          <a:effectLst/>
                        </a:rPr>
                        <a:t>Hereditary spherocytosis</a:t>
                      </a:r>
                    </a:p>
                    <a:p>
                      <a:pPr fontAlgn="t">
                        <a:buFont typeface="+mj-lt"/>
                        <a:buAutoNum type="arabicPeriod"/>
                      </a:pPr>
                      <a:r>
                        <a:rPr lang="en-IN" sz="1400" dirty="0" err="1">
                          <a:effectLst/>
                        </a:rPr>
                        <a:t>Hemolysis</a:t>
                      </a:r>
                      <a:endParaRPr lang="en-IN" sz="1400" dirty="0">
                        <a:effectLst/>
                      </a:endParaRPr>
                    </a:p>
                    <a:p>
                      <a:pPr fontAlgn="t">
                        <a:buFont typeface="+mj-lt"/>
                        <a:buAutoNum type="arabicPeriod"/>
                      </a:pPr>
                      <a:r>
                        <a:rPr lang="en-IN" sz="1400" dirty="0" err="1">
                          <a:effectLst/>
                        </a:rPr>
                        <a:t>Hemorrhage</a:t>
                      </a:r>
                      <a:r>
                        <a:rPr lang="en-IN" sz="1400" dirty="0">
                          <a:effectLst/>
                        </a:rPr>
                        <a:t> (acute bleeding)</a:t>
                      </a:r>
                    </a:p>
                    <a:p>
                      <a:pPr fontAlgn="t">
                        <a:buFont typeface="+mj-lt"/>
                        <a:buAutoNum type="arabicPeriod"/>
                      </a:pPr>
                      <a:r>
                        <a:rPr lang="en-IN" sz="1400" dirty="0">
                          <a:effectLst/>
                        </a:rPr>
                        <a:t>Transfusion</a:t>
                      </a:r>
                    </a:p>
                    <a:p>
                      <a:pPr fontAlgn="t">
                        <a:buFont typeface="+mj-lt"/>
                        <a:buAutoNum type="arabicPeriod"/>
                      </a:pPr>
                      <a:r>
                        <a:rPr lang="en-IN" sz="1400" dirty="0">
                          <a:effectLst/>
                        </a:rPr>
                        <a:t>Chronic diseases (90%)</a:t>
                      </a:r>
                    </a:p>
                    <a:p>
                      <a:pPr fontAlgn="t">
                        <a:buFont typeface="+mj-lt"/>
                        <a:buAutoNum type="arabicPeriod"/>
                      </a:pPr>
                      <a:r>
                        <a:rPr lang="en-IN" sz="1400" dirty="0">
                          <a:effectLst/>
                        </a:rPr>
                        <a:t>Liver diseases (cirrhosis)</a:t>
                      </a:r>
                    </a:p>
                    <a:p>
                      <a:pPr fontAlgn="t">
                        <a:buFont typeface="+mj-lt"/>
                        <a:buAutoNum type="arabicPeriod"/>
                      </a:pPr>
                      <a:r>
                        <a:rPr lang="en-IN" sz="1400" dirty="0">
                          <a:effectLst/>
                        </a:rPr>
                        <a:t>Chronic lymphocytic </a:t>
                      </a:r>
                      <a:r>
                        <a:rPr lang="en-IN" sz="1400" dirty="0" err="1">
                          <a:effectLst/>
                        </a:rPr>
                        <a:t>leukemia</a:t>
                      </a:r>
                      <a:endParaRPr lang="en-IN" sz="1400" dirty="0">
                        <a:effectLst/>
                      </a:endParaRPr>
                    </a:p>
                    <a:p>
                      <a:pPr fontAlgn="t">
                        <a:buFont typeface="+mj-lt"/>
                        <a:buAutoNum type="arabicPeriod"/>
                      </a:pPr>
                      <a:r>
                        <a:rPr lang="en-IN" sz="1400" dirty="0" err="1">
                          <a:effectLst/>
                        </a:rPr>
                        <a:t>Uremia</a:t>
                      </a:r>
                      <a:endParaRPr lang="en-IN" sz="1400" dirty="0">
                        <a:effectLst/>
                      </a:endParaRPr>
                    </a:p>
                  </a:txBody>
                  <a:tcPr marL="76200" marR="76200" marT="76200" marB="76200"/>
                </a:tc>
              </a:tr>
              <a:tr h="370840">
                <a:tc>
                  <a:txBody>
                    <a:bodyPr/>
                    <a:lstStyle/>
                    <a:p>
                      <a:pPr fontAlgn="t">
                        <a:buFont typeface="Arial"/>
                        <a:buChar char="•"/>
                      </a:pPr>
                      <a:r>
                        <a:rPr lang="en-IN" sz="1400">
                          <a:effectLst/>
                        </a:rPr>
                        <a:t>Normal</a:t>
                      </a: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fontAlgn="t">
                        <a:buFont typeface="Arial"/>
                        <a:buChar char="•"/>
                      </a:pPr>
                      <a:r>
                        <a:rPr lang="en-IN" sz="1400">
                          <a:effectLst/>
                        </a:rPr>
                        <a:t>Raised (High)</a:t>
                      </a: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fontAlgn="t">
                        <a:buFont typeface="+mj-lt"/>
                        <a:buAutoNum type="arabicPeriod"/>
                      </a:pPr>
                      <a:r>
                        <a:rPr lang="en-IN" sz="1400" dirty="0">
                          <a:effectLst/>
                        </a:rPr>
                        <a:t>Aplastic anemia</a:t>
                      </a:r>
                    </a:p>
                    <a:p>
                      <a:pPr fontAlgn="t">
                        <a:buFont typeface="+mj-lt"/>
                        <a:buAutoNum type="arabicPeriod"/>
                      </a:pPr>
                      <a:r>
                        <a:rPr lang="en-IN" sz="1400" dirty="0" err="1">
                          <a:effectLst/>
                        </a:rPr>
                        <a:t>Preleukemia</a:t>
                      </a:r>
                      <a:endParaRPr lang="en-IN" sz="1400" dirty="0">
                        <a:effectLst/>
                      </a:endParaRPr>
                    </a:p>
                    <a:p>
                      <a:pPr fontAlgn="t">
                        <a:buFont typeface="+mj-lt"/>
                        <a:buAutoNum type="arabicPeriod"/>
                      </a:pPr>
                      <a:r>
                        <a:rPr lang="en-IN" sz="1400" dirty="0">
                          <a:effectLst/>
                        </a:rPr>
                        <a:t>Alcoholism</a:t>
                      </a:r>
                    </a:p>
                    <a:p>
                      <a:pPr fontAlgn="t">
                        <a:buFont typeface="+mj-lt"/>
                        <a:buAutoNum type="arabicPeriod"/>
                      </a:pPr>
                      <a:r>
                        <a:rPr lang="en-IN" sz="1400" dirty="0" err="1">
                          <a:effectLst/>
                        </a:rPr>
                        <a:t>Myelodysplastic</a:t>
                      </a:r>
                      <a:r>
                        <a:rPr lang="en-IN" sz="1400" dirty="0">
                          <a:effectLst/>
                        </a:rPr>
                        <a:t> syndrome</a:t>
                      </a:r>
                    </a:p>
                  </a:txBody>
                  <a:tcPr marL="76200" marR="76200" marT="76200" marB="76200"/>
                </a:tc>
              </a:tr>
              <a:tr h="370840">
                <a:tc>
                  <a:txBody>
                    <a:bodyPr/>
                    <a:lstStyle/>
                    <a:p>
                      <a:pPr fontAlgn="t">
                        <a:buFont typeface="Arial"/>
                        <a:buChar char="•"/>
                      </a:pPr>
                      <a:r>
                        <a:rPr lang="en-IN" sz="1400">
                          <a:effectLst/>
                        </a:rPr>
                        <a:t>Raised (High)</a:t>
                      </a: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fontAlgn="t">
                        <a:buFont typeface="Arial"/>
                        <a:buChar char="•"/>
                      </a:pPr>
                      <a:r>
                        <a:rPr lang="en-IN" sz="1400">
                          <a:effectLst/>
                        </a:rPr>
                        <a:t>Decreased (Low)</a:t>
                      </a: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fontAlgn="t">
                        <a:buFont typeface="+mj-lt"/>
                        <a:buAutoNum type="arabicPeriod"/>
                      </a:pPr>
                      <a:r>
                        <a:rPr lang="en-IN" sz="1400" dirty="0">
                          <a:effectLst/>
                        </a:rPr>
                        <a:t>Thalassemia</a:t>
                      </a:r>
                    </a:p>
                    <a:p>
                      <a:pPr fontAlgn="t">
                        <a:buFont typeface="+mj-lt"/>
                        <a:buAutoNum type="arabicPeriod"/>
                      </a:pPr>
                      <a:r>
                        <a:rPr lang="en-IN" sz="1400" dirty="0">
                          <a:effectLst/>
                        </a:rPr>
                        <a:t>S-thalassemia</a:t>
                      </a:r>
                    </a:p>
                    <a:p>
                      <a:pPr fontAlgn="t">
                        <a:buFont typeface="+mj-lt"/>
                        <a:buAutoNum type="arabicPeriod"/>
                      </a:pPr>
                      <a:r>
                        <a:rPr lang="en-IN" sz="1400" dirty="0">
                          <a:effectLst/>
                        </a:rPr>
                        <a:t>Iron deficiency anemia (RBCs fragmentation)</a:t>
                      </a:r>
                    </a:p>
                    <a:p>
                      <a:pPr fontAlgn="t">
                        <a:buFont typeface="+mj-lt"/>
                        <a:buAutoNum type="arabicPeriod"/>
                      </a:pPr>
                      <a:r>
                        <a:rPr lang="en-IN" sz="1400" dirty="0">
                          <a:effectLst/>
                        </a:rPr>
                        <a:t>Artificial valves</a:t>
                      </a:r>
                    </a:p>
                    <a:p>
                      <a:pPr fontAlgn="t">
                        <a:buFont typeface="+mj-lt"/>
                        <a:buAutoNum type="arabicPeriod"/>
                      </a:pPr>
                      <a:r>
                        <a:rPr lang="en-IN" sz="1400" dirty="0" err="1">
                          <a:effectLst/>
                        </a:rPr>
                        <a:t>Hb</a:t>
                      </a:r>
                      <a:r>
                        <a:rPr lang="en-IN" sz="1400" dirty="0">
                          <a:effectLst/>
                        </a:rPr>
                        <a:t> H</a:t>
                      </a:r>
                    </a:p>
                    <a:p>
                      <a:pPr fontAlgn="t">
                        <a:buFont typeface="+mj-lt"/>
                        <a:buAutoNum type="arabicPeriod"/>
                      </a:pPr>
                      <a:r>
                        <a:rPr lang="en-IN" sz="1400" dirty="0">
                          <a:effectLst/>
                        </a:rPr>
                        <a:t>RBC fragmentation</a:t>
                      </a:r>
                    </a:p>
                  </a:txBody>
                  <a:tcPr marL="76200" marR="76200" marT="76200" marB="7620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86131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Mean Corpuscular Volume (MCV) And Red Cell Distribution (RDW) In Relation To Various Diseases:</a:t>
            </a:r>
            <a:endParaRPr lang="en-IN" sz="28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50677461"/>
              </p:ext>
            </p:extLst>
          </p:nvPr>
        </p:nvGraphicFramePr>
        <p:xfrm>
          <a:off x="457200" y="1600200"/>
          <a:ext cx="8229600" cy="546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pPr fontAlgn="t"/>
                      <a:r>
                        <a:rPr lang="en-IN" sz="1400" b="1" dirty="0">
                          <a:effectLst/>
                        </a:rPr>
                        <a:t>Red cell distribution (RDW)</a:t>
                      </a:r>
                      <a:endParaRPr lang="en-IN" sz="1400" dirty="0">
                        <a:effectLst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IN" sz="1400" b="1" dirty="0">
                          <a:effectLst/>
                        </a:rPr>
                        <a:t>Mean corpuscular volume (MCV)</a:t>
                      </a:r>
                      <a:endParaRPr lang="en-IN" sz="1400" dirty="0">
                        <a:effectLst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IN" sz="1400" b="1" dirty="0" err="1">
                          <a:effectLst/>
                        </a:rPr>
                        <a:t>Etiology</a:t>
                      </a:r>
                      <a:r>
                        <a:rPr lang="en-IN" sz="1400" b="1" dirty="0">
                          <a:effectLst/>
                        </a:rPr>
                        <a:t> (causes )</a:t>
                      </a:r>
                      <a:endParaRPr lang="en-IN" sz="1400" dirty="0">
                        <a:effectLst/>
                      </a:endParaRPr>
                    </a:p>
                  </a:txBody>
                  <a:tcPr marL="76200" marR="76200" marT="76200" marB="76200"/>
                </a:tc>
              </a:tr>
              <a:tr h="370840">
                <a:tc>
                  <a:txBody>
                    <a:bodyPr/>
                    <a:lstStyle/>
                    <a:p>
                      <a:pPr fontAlgn="t">
                        <a:buFont typeface="Arial"/>
                        <a:buChar char="•"/>
                      </a:pPr>
                      <a:r>
                        <a:rPr lang="en-IN" sz="1400" dirty="0">
                          <a:effectLst/>
                        </a:rPr>
                        <a:t>Raised (High)</a:t>
                      </a: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fontAlgn="t">
                        <a:buFont typeface="Arial"/>
                        <a:buChar char="•"/>
                      </a:pPr>
                      <a:r>
                        <a:rPr lang="en-IN" sz="1400" dirty="0">
                          <a:effectLst/>
                        </a:rPr>
                        <a:t>Decreased (Low)</a:t>
                      </a: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fontAlgn="t">
                        <a:buFont typeface="+mj-lt"/>
                        <a:buAutoNum type="arabicPeriod"/>
                      </a:pPr>
                      <a:r>
                        <a:rPr lang="en-IN" sz="1400" dirty="0">
                          <a:effectLst/>
                        </a:rPr>
                        <a:t>Thalassemia</a:t>
                      </a:r>
                    </a:p>
                    <a:p>
                      <a:pPr fontAlgn="t">
                        <a:buFont typeface="+mj-lt"/>
                        <a:buAutoNum type="arabicPeriod"/>
                      </a:pPr>
                      <a:r>
                        <a:rPr lang="en-IN" sz="1400" dirty="0">
                          <a:effectLst/>
                        </a:rPr>
                        <a:t>S-thalassemia</a:t>
                      </a:r>
                    </a:p>
                    <a:p>
                      <a:pPr fontAlgn="t">
                        <a:buFont typeface="+mj-lt"/>
                        <a:buAutoNum type="arabicPeriod"/>
                      </a:pPr>
                      <a:r>
                        <a:rPr lang="en-IN" sz="1400" dirty="0">
                          <a:effectLst/>
                        </a:rPr>
                        <a:t>Iron deficiency anemia (RBCs fragmentation)</a:t>
                      </a:r>
                    </a:p>
                    <a:p>
                      <a:pPr fontAlgn="t">
                        <a:buFont typeface="+mj-lt"/>
                        <a:buAutoNum type="arabicPeriod"/>
                      </a:pPr>
                      <a:r>
                        <a:rPr lang="en-IN" sz="1400" dirty="0">
                          <a:effectLst/>
                        </a:rPr>
                        <a:t>Artificial valves</a:t>
                      </a:r>
                    </a:p>
                    <a:p>
                      <a:pPr fontAlgn="t">
                        <a:buFont typeface="+mj-lt"/>
                        <a:buAutoNum type="arabicPeriod"/>
                      </a:pPr>
                      <a:r>
                        <a:rPr lang="en-IN" sz="1400" dirty="0" err="1">
                          <a:effectLst/>
                        </a:rPr>
                        <a:t>Hb</a:t>
                      </a:r>
                      <a:r>
                        <a:rPr lang="en-IN" sz="1400" dirty="0">
                          <a:effectLst/>
                        </a:rPr>
                        <a:t> H</a:t>
                      </a:r>
                    </a:p>
                    <a:p>
                      <a:pPr fontAlgn="t">
                        <a:buFont typeface="+mj-lt"/>
                        <a:buAutoNum type="arabicPeriod"/>
                      </a:pPr>
                      <a:r>
                        <a:rPr lang="en-IN" sz="1400" dirty="0">
                          <a:effectLst/>
                        </a:rPr>
                        <a:t>RBC fragmentation</a:t>
                      </a:r>
                    </a:p>
                  </a:txBody>
                  <a:tcPr marL="76200" marR="76200" marT="76200" marB="76200"/>
                </a:tc>
              </a:tr>
              <a:tr h="370840">
                <a:tc>
                  <a:txBody>
                    <a:bodyPr/>
                    <a:lstStyle/>
                    <a:p>
                      <a:pPr fontAlgn="t">
                        <a:buFont typeface="Arial"/>
                        <a:buChar char="•"/>
                      </a:pPr>
                      <a:r>
                        <a:rPr lang="en-IN" sz="1400">
                          <a:effectLst/>
                        </a:rPr>
                        <a:t>Raised (High)</a:t>
                      </a: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fontAlgn="t">
                        <a:buFont typeface="Arial"/>
                        <a:buChar char="•"/>
                      </a:pPr>
                      <a:r>
                        <a:rPr lang="en-IN" sz="1400">
                          <a:effectLst/>
                        </a:rPr>
                        <a:t>Normal</a:t>
                      </a: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fontAlgn="t">
                        <a:buFont typeface="+mj-lt"/>
                        <a:buAutoNum type="arabicPeriod"/>
                      </a:pPr>
                      <a:r>
                        <a:rPr lang="en-IN" sz="1400" dirty="0">
                          <a:effectLst/>
                        </a:rPr>
                        <a:t>Abnormal </a:t>
                      </a:r>
                      <a:r>
                        <a:rPr lang="en-IN" sz="1400" dirty="0" err="1">
                          <a:effectLst/>
                        </a:rPr>
                        <a:t>hemoglobin</a:t>
                      </a:r>
                      <a:endParaRPr lang="en-IN" sz="1400" dirty="0">
                        <a:effectLst/>
                      </a:endParaRPr>
                    </a:p>
                    <a:p>
                      <a:pPr fontAlgn="t">
                        <a:buFont typeface="+mj-lt"/>
                        <a:buAutoNum type="arabicPeriod"/>
                      </a:pPr>
                      <a:r>
                        <a:rPr lang="en-IN" sz="1400" dirty="0" err="1">
                          <a:effectLst/>
                        </a:rPr>
                        <a:t>Myelofibrosis</a:t>
                      </a:r>
                      <a:endParaRPr lang="en-IN" sz="1400" dirty="0">
                        <a:effectLst/>
                      </a:endParaRPr>
                    </a:p>
                    <a:p>
                      <a:pPr fontAlgn="t">
                        <a:buFont typeface="+mj-lt"/>
                        <a:buAutoNum type="arabicPeriod"/>
                      </a:pPr>
                      <a:r>
                        <a:rPr lang="en-IN" sz="1400" dirty="0">
                          <a:effectLst/>
                        </a:rPr>
                        <a:t>Early iron or </a:t>
                      </a:r>
                      <a:r>
                        <a:rPr lang="en-IN" sz="1400" dirty="0" err="1">
                          <a:effectLst/>
                        </a:rPr>
                        <a:t>folate</a:t>
                      </a:r>
                      <a:r>
                        <a:rPr lang="en-IN" sz="1400" dirty="0">
                          <a:effectLst/>
                        </a:rPr>
                        <a:t> deficiency</a:t>
                      </a:r>
                    </a:p>
                    <a:p>
                      <a:pPr fontAlgn="t">
                        <a:buFont typeface="+mj-lt"/>
                        <a:buAutoNum type="arabicPeriod"/>
                      </a:pPr>
                      <a:r>
                        <a:rPr lang="en-IN" sz="1400" dirty="0" err="1">
                          <a:effectLst/>
                        </a:rPr>
                        <a:t>Sideroblastic</a:t>
                      </a:r>
                      <a:r>
                        <a:rPr lang="en-IN" sz="1400" dirty="0">
                          <a:effectLst/>
                        </a:rPr>
                        <a:t> anemia</a:t>
                      </a:r>
                    </a:p>
                    <a:p>
                      <a:pPr fontAlgn="t">
                        <a:buFont typeface="+mj-lt"/>
                        <a:buAutoNum type="arabicPeriod"/>
                      </a:pPr>
                      <a:r>
                        <a:rPr lang="en-IN" sz="1400" dirty="0">
                          <a:effectLst/>
                        </a:rPr>
                        <a:t>SS disease (</a:t>
                      </a:r>
                      <a:r>
                        <a:rPr lang="en-IN" sz="1400" dirty="0" err="1">
                          <a:effectLst/>
                        </a:rPr>
                        <a:t>HbS</a:t>
                      </a:r>
                      <a:r>
                        <a:rPr lang="en-IN" sz="1400" dirty="0">
                          <a:effectLst/>
                        </a:rPr>
                        <a:t> is present in both genes)</a:t>
                      </a:r>
                    </a:p>
                    <a:p>
                      <a:pPr fontAlgn="t">
                        <a:buFont typeface="+mj-lt"/>
                        <a:buAutoNum type="arabicPeriod"/>
                      </a:pPr>
                      <a:r>
                        <a:rPr lang="en-IN" sz="1400" dirty="0">
                          <a:effectLst/>
                        </a:rPr>
                        <a:t>SC disease (one gene </a:t>
                      </a:r>
                      <a:r>
                        <a:rPr lang="en-IN" sz="1400" dirty="0" err="1">
                          <a:effectLst/>
                        </a:rPr>
                        <a:t>Hb</a:t>
                      </a:r>
                      <a:r>
                        <a:rPr lang="en-IN" sz="1400" dirty="0">
                          <a:effectLst/>
                        </a:rPr>
                        <a:t> S is combined with </a:t>
                      </a:r>
                      <a:r>
                        <a:rPr lang="en-IN" sz="1400" dirty="0" err="1">
                          <a:effectLst/>
                        </a:rPr>
                        <a:t>Hb</a:t>
                      </a:r>
                      <a:r>
                        <a:rPr lang="en-IN" sz="1400" dirty="0">
                          <a:effectLst/>
                        </a:rPr>
                        <a:t> C)</a:t>
                      </a:r>
                    </a:p>
                  </a:txBody>
                  <a:tcPr marL="76200" marR="76200" marT="76200" marB="76200"/>
                </a:tc>
              </a:tr>
              <a:tr h="370840">
                <a:tc>
                  <a:txBody>
                    <a:bodyPr/>
                    <a:lstStyle/>
                    <a:p>
                      <a:pPr fontAlgn="t">
                        <a:buFont typeface="Arial"/>
                        <a:buChar char="•"/>
                      </a:pPr>
                      <a:r>
                        <a:rPr lang="en-IN" sz="1400">
                          <a:effectLst/>
                        </a:rPr>
                        <a:t>Raised (High)</a:t>
                      </a: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fontAlgn="t">
                        <a:buFont typeface="Arial"/>
                        <a:buChar char="•"/>
                      </a:pPr>
                      <a:r>
                        <a:rPr lang="en-IN" sz="1400">
                          <a:effectLst/>
                        </a:rPr>
                        <a:t>Raised (High)</a:t>
                      </a: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fontAlgn="t">
                        <a:buFont typeface="+mj-lt"/>
                        <a:buAutoNum type="arabicPeriod"/>
                      </a:pPr>
                      <a:r>
                        <a:rPr lang="en-IN" sz="1400" dirty="0" err="1">
                          <a:effectLst/>
                        </a:rPr>
                        <a:t>Folate</a:t>
                      </a:r>
                      <a:r>
                        <a:rPr lang="en-IN" sz="1400" dirty="0">
                          <a:effectLst/>
                        </a:rPr>
                        <a:t> or B12 deficiency</a:t>
                      </a:r>
                    </a:p>
                    <a:p>
                      <a:pPr fontAlgn="t">
                        <a:buFont typeface="+mj-lt"/>
                        <a:buAutoNum type="arabicPeriod"/>
                      </a:pPr>
                      <a:r>
                        <a:rPr lang="en-IN" sz="1400" dirty="0">
                          <a:effectLst/>
                        </a:rPr>
                        <a:t>Cold agglutinin disease (Mycoplasma infection)</a:t>
                      </a:r>
                    </a:p>
                    <a:p>
                      <a:pPr fontAlgn="t">
                        <a:buFont typeface="+mj-lt"/>
                        <a:buAutoNum type="arabicPeriod"/>
                      </a:pPr>
                      <a:r>
                        <a:rPr lang="en-IN" sz="1400" dirty="0">
                          <a:effectLst/>
                        </a:rPr>
                        <a:t>Autoimmune </a:t>
                      </a:r>
                      <a:r>
                        <a:rPr lang="en-IN" sz="1400" dirty="0" err="1">
                          <a:effectLst/>
                        </a:rPr>
                        <a:t>hemolytic</a:t>
                      </a:r>
                      <a:r>
                        <a:rPr lang="en-IN" sz="1400" dirty="0">
                          <a:effectLst/>
                        </a:rPr>
                        <a:t> anemia</a:t>
                      </a:r>
                    </a:p>
                    <a:p>
                      <a:pPr fontAlgn="t">
                        <a:buFont typeface="+mj-lt"/>
                        <a:buAutoNum type="arabicPeriod"/>
                      </a:pPr>
                      <a:r>
                        <a:rPr lang="en-IN" sz="1400" dirty="0" err="1">
                          <a:effectLst/>
                        </a:rPr>
                        <a:t>Newborn</a:t>
                      </a:r>
                      <a:endParaRPr lang="en-IN" sz="1400" dirty="0">
                        <a:effectLst/>
                      </a:endParaRPr>
                    </a:p>
                  </a:txBody>
                  <a:tcPr marL="76200" marR="76200" marT="76200" marB="76200"/>
                </a:tc>
              </a:tr>
              <a:tr h="370840"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8239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Abnormalities Of RBCs And Their Etiology:</a:t>
            </a:r>
            <a:endParaRPr lang="en-IN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15491157"/>
              </p:ext>
            </p:extLst>
          </p:nvPr>
        </p:nvGraphicFramePr>
        <p:xfrm>
          <a:off x="457200" y="1600200"/>
          <a:ext cx="8229600" cy="4297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pPr fontAlgn="t"/>
                      <a:r>
                        <a:rPr lang="en-IN" b="1" dirty="0" smtClean="0">
                          <a:effectLst/>
                        </a:rPr>
                        <a:t>Type </a:t>
                      </a:r>
                      <a:r>
                        <a:rPr lang="en-IN" b="1" dirty="0">
                          <a:effectLst/>
                        </a:rPr>
                        <a:t>of RBCs abnormality</a:t>
                      </a:r>
                      <a:endParaRPr lang="en-IN" dirty="0">
                        <a:effectLst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IN" b="1" dirty="0" err="1">
                          <a:effectLst/>
                        </a:rPr>
                        <a:t>Etiology</a:t>
                      </a:r>
                      <a:r>
                        <a:rPr lang="en-IN" b="1" dirty="0">
                          <a:effectLst/>
                        </a:rPr>
                        <a:t> for the abnormality</a:t>
                      </a:r>
                      <a:endParaRPr lang="en-IN" dirty="0">
                        <a:effectLst/>
                      </a:endParaRPr>
                    </a:p>
                  </a:txBody>
                  <a:tcPr marL="76200" marR="76200" marT="76200" marB="76200"/>
                </a:tc>
              </a:tr>
              <a:tr h="370840">
                <a:tc>
                  <a:txBody>
                    <a:bodyPr/>
                    <a:lstStyle/>
                    <a:p>
                      <a:pPr fontAlgn="t"/>
                      <a:r>
                        <a:rPr lang="en-US" dirty="0">
                          <a:effectLst/>
                        </a:rPr>
                        <a:t>Microcytic </a:t>
                      </a:r>
                      <a:r>
                        <a:rPr lang="en-US" dirty="0" smtClean="0">
                          <a:effectLst/>
                        </a:rPr>
                        <a:t>RBCs</a:t>
                      </a:r>
                    </a:p>
                    <a:p>
                      <a:pPr fontAlgn="t"/>
                      <a:endParaRPr lang="en-US" dirty="0">
                        <a:effectLst/>
                      </a:endParaRPr>
                    </a:p>
                    <a:p>
                      <a:pPr algn="ctr" fontAlgn="t"/>
                      <a:r>
                        <a:rPr lang="en-US" b="1" dirty="0" smtClean="0">
                          <a:effectLst/>
                        </a:rPr>
                        <a:t>Sickle cell </a:t>
                      </a:r>
                      <a:r>
                        <a:rPr lang="en-US" b="1" dirty="0" err="1" smtClean="0">
                          <a:effectLst/>
                        </a:rPr>
                        <a:t>Hb</a:t>
                      </a:r>
                      <a:r>
                        <a:rPr lang="en-US" b="1" dirty="0" smtClean="0">
                          <a:effectLst/>
                        </a:rPr>
                        <a:t> structure</a:t>
                      </a:r>
                      <a:endParaRPr lang="en-US" b="1" dirty="0">
                        <a:effectLst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fontAlgn="t">
                        <a:buFont typeface="+mj-lt"/>
                        <a:buAutoNum type="arabicPeriod"/>
                      </a:pPr>
                      <a:r>
                        <a:rPr lang="en-IN" dirty="0">
                          <a:effectLst/>
                        </a:rPr>
                        <a:t>Iron-deficiency anemia</a:t>
                      </a:r>
                    </a:p>
                    <a:p>
                      <a:pPr fontAlgn="t">
                        <a:buFont typeface="+mj-lt"/>
                        <a:buAutoNum type="arabicPeriod"/>
                      </a:pPr>
                      <a:r>
                        <a:rPr lang="en-IN" dirty="0">
                          <a:effectLst/>
                        </a:rPr>
                        <a:t>Thalassemia</a:t>
                      </a:r>
                    </a:p>
                    <a:p>
                      <a:pPr fontAlgn="t">
                        <a:buFont typeface="+mj-lt"/>
                        <a:buAutoNum type="arabicPeriod"/>
                      </a:pPr>
                      <a:r>
                        <a:rPr lang="en-IN" dirty="0" err="1">
                          <a:effectLst/>
                        </a:rPr>
                        <a:t>Sideroblastic</a:t>
                      </a:r>
                      <a:r>
                        <a:rPr lang="en-IN" dirty="0">
                          <a:effectLst/>
                        </a:rPr>
                        <a:t> anemia</a:t>
                      </a:r>
                    </a:p>
                    <a:p>
                      <a:pPr fontAlgn="t">
                        <a:buFont typeface="+mj-lt"/>
                        <a:buAutoNum type="arabicPeriod"/>
                      </a:pPr>
                      <a:r>
                        <a:rPr lang="en-IN" dirty="0">
                          <a:effectLst/>
                        </a:rPr>
                        <a:t>Lead </a:t>
                      </a:r>
                      <a:r>
                        <a:rPr lang="en-IN" dirty="0" smtClean="0">
                          <a:effectLst/>
                        </a:rPr>
                        <a:t>poisoning</a:t>
                      </a:r>
                    </a:p>
                    <a:p>
                      <a:pPr fontAlgn="t">
                        <a:buFont typeface="+mj-lt"/>
                        <a:buAutoNum type="arabicPeriod"/>
                      </a:pPr>
                      <a:endParaRPr lang="en-US" dirty="0" smtClean="0">
                        <a:effectLst/>
                      </a:endParaRPr>
                    </a:p>
                    <a:p>
                      <a:pPr fontAlgn="t">
                        <a:buFont typeface="+mj-lt"/>
                        <a:buAutoNum type="arabicPeriod"/>
                      </a:pPr>
                      <a:endParaRPr lang="en-US" dirty="0" smtClean="0">
                        <a:effectLst/>
                      </a:endParaRPr>
                    </a:p>
                    <a:p>
                      <a:pPr fontAlgn="t">
                        <a:buFont typeface="+mj-lt"/>
                        <a:buNone/>
                      </a:pPr>
                      <a:endParaRPr lang="en-IN" dirty="0">
                        <a:effectLst/>
                      </a:endParaRPr>
                    </a:p>
                  </a:txBody>
                  <a:tcPr marL="76200" marR="76200" marT="76200" marB="76200"/>
                </a:tc>
              </a:tr>
              <a:tr h="370840">
                <a:tc>
                  <a:txBody>
                    <a:bodyPr/>
                    <a:lstStyle/>
                    <a:p>
                      <a:pPr fontAlgn="t"/>
                      <a:endParaRPr lang="en-IN" dirty="0" smtClean="0">
                        <a:effectLst/>
                      </a:endParaRPr>
                    </a:p>
                    <a:p>
                      <a:pPr fontAlgn="t"/>
                      <a:r>
                        <a:rPr lang="en-IN" dirty="0" smtClean="0">
                          <a:effectLst/>
                        </a:rPr>
                        <a:t>Macrocytic</a:t>
                      </a:r>
                    </a:p>
                    <a:p>
                      <a:pPr fontAlgn="t"/>
                      <a:endParaRPr lang="en-IN" dirty="0">
                        <a:effectLst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fontAlgn="t">
                        <a:buFont typeface="+mj-lt"/>
                        <a:buAutoNum type="arabicPeriod"/>
                      </a:pPr>
                      <a:r>
                        <a:rPr lang="en-US" dirty="0" err="1">
                          <a:effectLst/>
                        </a:rPr>
                        <a:t>Megaloblastic</a:t>
                      </a:r>
                      <a:r>
                        <a:rPr lang="en-US" dirty="0">
                          <a:effectLst/>
                        </a:rPr>
                        <a:t> anemia</a:t>
                      </a:r>
                    </a:p>
                    <a:p>
                      <a:pPr fontAlgn="t">
                        <a:buFont typeface="+mj-lt"/>
                        <a:buAutoNum type="arabicPeriod"/>
                      </a:pPr>
                      <a:r>
                        <a:rPr lang="en-US" dirty="0">
                          <a:effectLst/>
                        </a:rPr>
                        <a:t>Liver diseases</a:t>
                      </a:r>
                    </a:p>
                    <a:p>
                      <a:pPr fontAlgn="t">
                        <a:buFont typeface="+mj-lt"/>
                        <a:buAutoNum type="arabicPeriod"/>
                      </a:pPr>
                      <a:r>
                        <a:rPr lang="en-US" dirty="0" err="1">
                          <a:effectLst/>
                        </a:rPr>
                        <a:t>Myelodysplastic</a:t>
                      </a:r>
                      <a:r>
                        <a:rPr lang="en-US" dirty="0">
                          <a:effectLst/>
                        </a:rPr>
                        <a:t> syndrome</a:t>
                      </a:r>
                    </a:p>
                    <a:p>
                      <a:pPr fontAlgn="t">
                        <a:buFont typeface="+mj-lt"/>
                        <a:buAutoNum type="arabicPeriod"/>
                      </a:pPr>
                      <a:r>
                        <a:rPr lang="en-US" dirty="0">
                          <a:effectLst/>
                        </a:rPr>
                        <a:t>Increased reticulocyte </a:t>
                      </a:r>
                      <a:r>
                        <a:rPr lang="en-US" dirty="0" smtClean="0">
                          <a:effectLst/>
                        </a:rPr>
                        <a:t>count</a:t>
                      </a:r>
                    </a:p>
                    <a:p>
                      <a:pPr fontAlgn="t">
                        <a:buFont typeface="+mj-lt"/>
                        <a:buNone/>
                      </a:pPr>
                      <a:endParaRPr lang="en-US" dirty="0" smtClean="0">
                        <a:effectLst/>
                      </a:endParaRPr>
                    </a:p>
                    <a:p>
                      <a:pPr fontAlgn="t">
                        <a:buFont typeface="+mj-lt"/>
                        <a:buNone/>
                      </a:pPr>
                      <a:endParaRPr lang="en-US" dirty="0">
                        <a:effectLst/>
                      </a:endParaRPr>
                    </a:p>
                  </a:txBody>
                  <a:tcPr marL="76200" marR="76200" marT="76200" marB="76200"/>
                </a:tc>
              </a:tr>
            </a:tbl>
          </a:graphicData>
        </a:graphic>
      </p:graphicFrame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924944"/>
            <a:ext cx="2713484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4664495"/>
            <a:ext cx="2857500" cy="1047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8846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Abnormalities Of RBCs And Their Etiology:</a:t>
            </a:r>
            <a:endParaRPr lang="en-IN" sz="36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87081690"/>
              </p:ext>
            </p:extLst>
          </p:nvPr>
        </p:nvGraphicFramePr>
        <p:xfrm>
          <a:off x="457200" y="1600200"/>
          <a:ext cx="8229600" cy="3749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pPr fontAlgn="t"/>
                      <a:r>
                        <a:rPr lang="en-IN" b="1" dirty="0">
                          <a:effectLst/>
                        </a:rPr>
                        <a:t>Type of RBCs abnormality</a:t>
                      </a:r>
                      <a:endParaRPr lang="en-IN" dirty="0">
                        <a:effectLst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IN" b="1" dirty="0" err="1">
                          <a:effectLst/>
                        </a:rPr>
                        <a:t>Etiology</a:t>
                      </a:r>
                      <a:r>
                        <a:rPr lang="en-IN" b="1" dirty="0">
                          <a:effectLst/>
                        </a:rPr>
                        <a:t> for the abnormality</a:t>
                      </a:r>
                      <a:endParaRPr lang="en-IN" dirty="0">
                        <a:effectLst/>
                      </a:endParaRPr>
                    </a:p>
                  </a:txBody>
                  <a:tcPr marL="76200" marR="76200" marT="76200" marB="76200"/>
                </a:tc>
              </a:tr>
              <a:tr h="370840">
                <a:tc>
                  <a:txBody>
                    <a:bodyPr/>
                    <a:lstStyle/>
                    <a:p>
                      <a:pPr fontAlgn="t"/>
                      <a:r>
                        <a:rPr lang="en-IN" dirty="0" err="1" smtClean="0">
                          <a:effectLst/>
                        </a:rPr>
                        <a:t>Spherocytes</a:t>
                      </a:r>
                      <a:endParaRPr lang="en-IN" dirty="0" smtClean="0">
                        <a:effectLst/>
                      </a:endParaRPr>
                    </a:p>
                    <a:p>
                      <a:pPr fontAlgn="t"/>
                      <a:endParaRPr lang="en-IN" dirty="0">
                        <a:effectLst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fontAlgn="t">
                        <a:buFont typeface="+mj-lt"/>
                        <a:buAutoNum type="arabicPeriod"/>
                      </a:pPr>
                      <a:r>
                        <a:rPr lang="en-US" dirty="0">
                          <a:effectLst/>
                        </a:rPr>
                        <a:t>Hereditary spherocytosis</a:t>
                      </a:r>
                    </a:p>
                    <a:p>
                      <a:pPr fontAlgn="t">
                        <a:buFont typeface="+mj-lt"/>
                        <a:buAutoNum type="arabicPeriod"/>
                      </a:pPr>
                      <a:r>
                        <a:rPr lang="en-US" dirty="0">
                          <a:effectLst/>
                        </a:rPr>
                        <a:t>Hemolytic anemia</a:t>
                      </a:r>
                    </a:p>
                    <a:p>
                      <a:pPr fontAlgn="t">
                        <a:buFont typeface="+mj-lt"/>
                        <a:buAutoNum type="arabicPeriod"/>
                      </a:pPr>
                      <a:r>
                        <a:rPr lang="en-US" dirty="0">
                          <a:effectLst/>
                        </a:rPr>
                        <a:t>Post </a:t>
                      </a:r>
                      <a:r>
                        <a:rPr lang="en-US" dirty="0" smtClean="0">
                          <a:effectLst/>
                        </a:rPr>
                        <a:t>transfusion</a:t>
                      </a:r>
                    </a:p>
                    <a:p>
                      <a:pPr fontAlgn="t">
                        <a:buFont typeface="+mj-lt"/>
                        <a:buNone/>
                      </a:pPr>
                      <a:endParaRPr lang="en-US" dirty="0" smtClean="0">
                        <a:effectLst/>
                      </a:endParaRPr>
                    </a:p>
                    <a:p>
                      <a:pPr fontAlgn="t">
                        <a:buFont typeface="+mj-lt"/>
                        <a:buNone/>
                      </a:pPr>
                      <a:endParaRPr lang="en-US" dirty="0" smtClean="0">
                        <a:effectLst/>
                      </a:endParaRPr>
                    </a:p>
                    <a:p>
                      <a:pPr fontAlgn="t">
                        <a:buFont typeface="+mj-lt"/>
                        <a:buNone/>
                      </a:pPr>
                      <a:endParaRPr lang="en-US" dirty="0">
                        <a:effectLst/>
                      </a:endParaRPr>
                    </a:p>
                  </a:txBody>
                  <a:tcPr marL="76200" marR="76200" marT="76200" marB="76200"/>
                </a:tc>
              </a:tr>
              <a:tr h="370840">
                <a:tc>
                  <a:txBody>
                    <a:bodyPr/>
                    <a:lstStyle/>
                    <a:p>
                      <a:pPr fontAlgn="t"/>
                      <a:r>
                        <a:rPr lang="en-IN" dirty="0">
                          <a:effectLst/>
                        </a:rPr>
                        <a:t>Target </a:t>
                      </a:r>
                      <a:r>
                        <a:rPr lang="en-IN" dirty="0" smtClean="0">
                          <a:effectLst/>
                        </a:rPr>
                        <a:t>cells</a:t>
                      </a:r>
                    </a:p>
                    <a:p>
                      <a:pPr fontAlgn="t"/>
                      <a:endParaRPr lang="en-IN" dirty="0">
                        <a:effectLst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fontAlgn="t">
                        <a:buFont typeface="+mj-lt"/>
                        <a:buAutoNum type="arabicPeriod"/>
                      </a:pPr>
                      <a:r>
                        <a:rPr lang="en-IN" dirty="0">
                          <a:effectLst/>
                        </a:rPr>
                        <a:t>Thalassemia</a:t>
                      </a:r>
                    </a:p>
                    <a:p>
                      <a:pPr fontAlgn="t">
                        <a:buFont typeface="+mj-lt"/>
                        <a:buAutoNum type="arabicPeriod"/>
                      </a:pPr>
                      <a:r>
                        <a:rPr lang="en-IN" dirty="0">
                          <a:effectLst/>
                        </a:rPr>
                        <a:t>Liver diseases</a:t>
                      </a:r>
                    </a:p>
                    <a:p>
                      <a:pPr fontAlgn="t">
                        <a:buFont typeface="+mj-lt"/>
                        <a:buAutoNum type="arabicPeriod"/>
                      </a:pPr>
                      <a:r>
                        <a:rPr lang="en-IN" dirty="0" err="1">
                          <a:effectLst/>
                        </a:rPr>
                        <a:t>Sideroblastic</a:t>
                      </a:r>
                      <a:r>
                        <a:rPr lang="en-IN" dirty="0">
                          <a:effectLst/>
                        </a:rPr>
                        <a:t> anemia</a:t>
                      </a:r>
                    </a:p>
                    <a:p>
                      <a:pPr fontAlgn="t">
                        <a:buFont typeface="+mj-lt"/>
                        <a:buAutoNum type="arabicPeriod"/>
                      </a:pPr>
                      <a:r>
                        <a:rPr lang="en-IN" dirty="0" err="1" smtClean="0">
                          <a:effectLst/>
                        </a:rPr>
                        <a:t>Hemoglobinopathies</a:t>
                      </a:r>
                      <a:endParaRPr lang="en-IN" dirty="0" smtClean="0">
                        <a:effectLst/>
                      </a:endParaRPr>
                    </a:p>
                    <a:p>
                      <a:pPr fontAlgn="t">
                        <a:buFont typeface="+mj-lt"/>
                        <a:buNone/>
                      </a:pPr>
                      <a:endParaRPr lang="en-IN" dirty="0">
                        <a:effectLst/>
                      </a:endParaRPr>
                    </a:p>
                  </a:txBody>
                  <a:tcPr marL="76200" marR="76200" marT="76200" marB="76200"/>
                </a:tc>
              </a:tr>
            </a:tbl>
          </a:graphicData>
        </a:graphic>
      </p:graphicFrame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492896"/>
            <a:ext cx="2232248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3921" y="3861048"/>
            <a:ext cx="2234063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3885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Abnormalities Of RBCs And Their Etiology:</a:t>
            </a:r>
            <a:endParaRPr lang="en-IN" sz="36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04730698"/>
              </p:ext>
            </p:extLst>
          </p:nvPr>
        </p:nvGraphicFramePr>
        <p:xfrm>
          <a:off x="457200" y="1600200"/>
          <a:ext cx="8229600" cy="402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pPr fontAlgn="t"/>
                      <a:r>
                        <a:rPr lang="en-IN" b="1" dirty="0">
                          <a:effectLst/>
                        </a:rPr>
                        <a:t>Type of RBCs abnormality</a:t>
                      </a:r>
                      <a:endParaRPr lang="en-IN" dirty="0">
                        <a:effectLst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IN" b="1" dirty="0" err="1">
                          <a:effectLst/>
                        </a:rPr>
                        <a:t>Etiology</a:t>
                      </a:r>
                      <a:r>
                        <a:rPr lang="en-IN" b="1" dirty="0">
                          <a:effectLst/>
                        </a:rPr>
                        <a:t> for the abnormality</a:t>
                      </a:r>
                      <a:endParaRPr lang="en-IN" dirty="0">
                        <a:effectLst/>
                      </a:endParaRPr>
                    </a:p>
                  </a:txBody>
                  <a:tcPr marL="76200" marR="76200" marT="76200" marB="76200"/>
                </a:tc>
              </a:tr>
              <a:tr h="370840">
                <a:tc>
                  <a:txBody>
                    <a:bodyPr/>
                    <a:lstStyle/>
                    <a:p>
                      <a:pPr fontAlgn="t"/>
                      <a:r>
                        <a:rPr lang="en-IN" dirty="0">
                          <a:effectLst/>
                        </a:rPr>
                        <a:t>Teardrop cells   </a:t>
                      </a:r>
                      <a:endParaRPr lang="en-IN" dirty="0" smtClean="0">
                        <a:effectLst/>
                      </a:endParaRPr>
                    </a:p>
                    <a:p>
                      <a:pPr fontAlgn="t"/>
                      <a:endParaRPr lang="en-IN" dirty="0">
                        <a:effectLst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fontAlgn="t">
                        <a:buFont typeface="+mj-lt"/>
                        <a:buAutoNum type="arabicPeriod"/>
                      </a:pPr>
                      <a:r>
                        <a:rPr lang="en-IN" dirty="0">
                          <a:effectLst/>
                        </a:rPr>
                        <a:t>Severe anemia</a:t>
                      </a:r>
                    </a:p>
                    <a:p>
                      <a:pPr fontAlgn="t">
                        <a:buFont typeface="+mj-lt"/>
                        <a:buAutoNum type="arabicPeriod"/>
                      </a:pPr>
                      <a:r>
                        <a:rPr lang="en-IN" dirty="0">
                          <a:effectLst/>
                        </a:rPr>
                        <a:t>Pernicious anemia</a:t>
                      </a:r>
                    </a:p>
                    <a:p>
                      <a:pPr fontAlgn="t">
                        <a:buFont typeface="+mj-lt"/>
                        <a:buAutoNum type="arabicPeriod"/>
                      </a:pPr>
                      <a:r>
                        <a:rPr lang="en-IN" dirty="0" err="1">
                          <a:effectLst/>
                        </a:rPr>
                        <a:t>Myeloproliferative</a:t>
                      </a:r>
                      <a:r>
                        <a:rPr lang="en-IN" dirty="0">
                          <a:effectLst/>
                        </a:rPr>
                        <a:t> </a:t>
                      </a:r>
                      <a:r>
                        <a:rPr lang="en-IN" dirty="0" smtClean="0">
                          <a:effectLst/>
                        </a:rPr>
                        <a:t>anemia</a:t>
                      </a:r>
                    </a:p>
                    <a:p>
                      <a:pPr fontAlgn="t">
                        <a:buFont typeface="+mj-lt"/>
                        <a:buNone/>
                      </a:pPr>
                      <a:endParaRPr lang="en-US" dirty="0" smtClean="0">
                        <a:effectLst/>
                      </a:endParaRPr>
                    </a:p>
                    <a:p>
                      <a:pPr fontAlgn="t">
                        <a:buFont typeface="+mj-lt"/>
                        <a:buNone/>
                      </a:pPr>
                      <a:endParaRPr lang="en-US" dirty="0" smtClean="0">
                        <a:effectLst/>
                      </a:endParaRPr>
                    </a:p>
                    <a:p>
                      <a:pPr fontAlgn="t">
                        <a:buFont typeface="+mj-lt"/>
                        <a:buNone/>
                      </a:pPr>
                      <a:endParaRPr lang="en-IN" dirty="0">
                        <a:effectLst/>
                      </a:endParaRPr>
                    </a:p>
                  </a:txBody>
                  <a:tcPr marL="76200" marR="76200" marT="76200" marB="76200"/>
                </a:tc>
              </a:tr>
              <a:tr h="370840">
                <a:tc>
                  <a:txBody>
                    <a:bodyPr/>
                    <a:lstStyle/>
                    <a:p>
                      <a:pPr fontAlgn="t"/>
                      <a:r>
                        <a:rPr lang="en-IN" dirty="0" err="1">
                          <a:effectLst/>
                        </a:rPr>
                        <a:t>Elliptocytes</a:t>
                      </a:r>
                      <a:r>
                        <a:rPr lang="en-IN" dirty="0">
                          <a:effectLst/>
                        </a:rPr>
                        <a:t>    </a:t>
                      </a:r>
                      <a:endParaRPr lang="en-IN" dirty="0" smtClean="0">
                        <a:effectLst/>
                      </a:endParaRPr>
                    </a:p>
                    <a:p>
                      <a:pPr fontAlgn="t"/>
                      <a:r>
                        <a:rPr lang="en-IN" dirty="0">
                          <a:effectLst/>
                        </a:rPr>
                        <a:t> </a:t>
                      </a: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fontAlgn="t">
                        <a:buFont typeface="+mj-lt"/>
                        <a:buAutoNum type="arabicPeriod"/>
                      </a:pPr>
                      <a:r>
                        <a:rPr lang="en-US" dirty="0">
                          <a:effectLst/>
                        </a:rPr>
                        <a:t>Hereditary </a:t>
                      </a:r>
                      <a:r>
                        <a:rPr lang="en-US" dirty="0" err="1">
                          <a:effectLst/>
                        </a:rPr>
                        <a:t>elliptocytosis</a:t>
                      </a:r>
                      <a:endParaRPr lang="en-US" dirty="0">
                        <a:effectLst/>
                      </a:endParaRPr>
                    </a:p>
                    <a:p>
                      <a:pPr fontAlgn="t">
                        <a:buFont typeface="+mj-lt"/>
                        <a:buAutoNum type="arabicPeriod"/>
                      </a:pPr>
                      <a:r>
                        <a:rPr lang="en-US" dirty="0">
                          <a:effectLst/>
                        </a:rPr>
                        <a:t>Thalassemia</a:t>
                      </a:r>
                    </a:p>
                    <a:p>
                      <a:pPr fontAlgn="t">
                        <a:buFont typeface="+mj-lt"/>
                        <a:buAutoNum type="arabicPeriod"/>
                      </a:pPr>
                      <a:r>
                        <a:rPr lang="en-US" dirty="0">
                          <a:effectLst/>
                        </a:rPr>
                        <a:t>Iron-deficiency </a:t>
                      </a:r>
                      <a:r>
                        <a:rPr lang="en-US" dirty="0" smtClean="0">
                          <a:effectLst/>
                        </a:rPr>
                        <a:t>anemia</a:t>
                      </a:r>
                    </a:p>
                    <a:p>
                      <a:pPr fontAlgn="t">
                        <a:buFont typeface="+mj-lt"/>
                        <a:buNone/>
                      </a:pPr>
                      <a:endParaRPr lang="en-US" dirty="0" smtClean="0">
                        <a:effectLst/>
                      </a:endParaRPr>
                    </a:p>
                    <a:p>
                      <a:pPr fontAlgn="t">
                        <a:buFont typeface="+mj-lt"/>
                        <a:buNone/>
                      </a:pPr>
                      <a:endParaRPr lang="en-US" dirty="0" smtClean="0">
                        <a:effectLst/>
                      </a:endParaRPr>
                    </a:p>
                    <a:p>
                      <a:pPr fontAlgn="t">
                        <a:buFont typeface="+mj-lt"/>
                        <a:buNone/>
                      </a:pPr>
                      <a:endParaRPr lang="en-US" dirty="0">
                        <a:effectLst/>
                      </a:endParaRPr>
                    </a:p>
                  </a:txBody>
                  <a:tcPr marL="76200" marR="76200" marT="76200" marB="76200"/>
                </a:tc>
              </a:tr>
            </a:tbl>
          </a:graphicData>
        </a:graphic>
      </p:graphicFrame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7" y="2564904"/>
            <a:ext cx="3066131" cy="1164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7" y="4293096"/>
            <a:ext cx="3066131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4202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Abnormalities Of RBCs And Their Etiology:</a:t>
            </a:r>
            <a:endParaRPr lang="en-IN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42212441"/>
              </p:ext>
            </p:extLst>
          </p:nvPr>
        </p:nvGraphicFramePr>
        <p:xfrm>
          <a:off x="457200" y="1600200"/>
          <a:ext cx="8229600" cy="402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pPr fontAlgn="t"/>
                      <a:r>
                        <a:rPr lang="en-IN" b="1" dirty="0">
                          <a:effectLst/>
                        </a:rPr>
                        <a:t>Type of RBCs abnormality</a:t>
                      </a:r>
                      <a:endParaRPr lang="en-IN" dirty="0">
                        <a:effectLst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IN" b="1" dirty="0" err="1">
                          <a:effectLst/>
                        </a:rPr>
                        <a:t>Etiology</a:t>
                      </a:r>
                      <a:r>
                        <a:rPr lang="en-IN" b="1" dirty="0">
                          <a:effectLst/>
                        </a:rPr>
                        <a:t> for the abnormality</a:t>
                      </a:r>
                      <a:endParaRPr lang="en-IN" dirty="0">
                        <a:effectLst/>
                      </a:endParaRPr>
                    </a:p>
                  </a:txBody>
                  <a:tcPr marL="76200" marR="76200" marT="76200" marB="76200"/>
                </a:tc>
              </a:tr>
              <a:tr h="370840">
                <a:tc>
                  <a:txBody>
                    <a:bodyPr/>
                    <a:lstStyle/>
                    <a:p>
                      <a:pPr fontAlgn="t"/>
                      <a:r>
                        <a:rPr lang="en-IN" dirty="0">
                          <a:effectLst/>
                        </a:rPr>
                        <a:t>Sickle </a:t>
                      </a:r>
                      <a:r>
                        <a:rPr lang="en-IN" dirty="0" smtClean="0">
                          <a:effectLst/>
                        </a:rPr>
                        <a:t>cells</a:t>
                      </a:r>
                    </a:p>
                    <a:p>
                      <a:pPr fontAlgn="t"/>
                      <a:endParaRPr lang="en-US" dirty="0" smtClean="0">
                        <a:effectLst/>
                      </a:endParaRPr>
                    </a:p>
                    <a:p>
                      <a:pPr fontAlgn="t"/>
                      <a:endParaRPr lang="en-US" dirty="0" smtClean="0">
                        <a:effectLst/>
                      </a:endParaRPr>
                    </a:p>
                    <a:p>
                      <a:pPr fontAlgn="t"/>
                      <a:endParaRPr lang="en-US" dirty="0" smtClean="0">
                        <a:effectLst/>
                      </a:endParaRPr>
                    </a:p>
                    <a:p>
                      <a:pPr fontAlgn="t"/>
                      <a:endParaRPr lang="en-US" dirty="0" smtClean="0">
                        <a:effectLst/>
                      </a:endParaRPr>
                    </a:p>
                    <a:p>
                      <a:pPr fontAlgn="t"/>
                      <a:endParaRPr lang="en-IN" dirty="0">
                        <a:effectLst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fontAlgn="t">
                        <a:buFont typeface="+mj-lt"/>
                        <a:buAutoNum type="arabicPeriod"/>
                      </a:pPr>
                      <a:r>
                        <a:rPr lang="en-IN" dirty="0">
                          <a:effectLst/>
                        </a:rPr>
                        <a:t>Sickle cell anemia</a:t>
                      </a:r>
                    </a:p>
                    <a:p>
                      <a:pPr fontAlgn="t">
                        <a:buFont typeface="+mj-lt"/>
                        <a:buAutoNum type="arabicPeriod"/>
                      </a:pPr>
                      <a:r>
                        <a:rPr lang="en-IN" dirty="0" smtClean="0">
                          <a:effectLst/>
                        </a:rPr>
                        <a:t>Sickle-thalassemia</a:t>
                      </a:r>
                    </a:p>
                    <a:p>
                      <a:pPr fontAlgn="t">
                        <a:buFont typeface="+mj-lt"/>
                        <a:buAutoNum type="arabicPeriod"/>
                      </a:pPr>
                      <a:endParaRPr lang="en-US" dirty="0" smtClean="0">
                        <a:effectLst/>
                      </a:endParaRPr>
                    </a:p>
                    <a:p>
                      <a:pPr fontAlgn="t">
                        <a:buFont typeface="+mj-lt"/>
                        <a:buAutoNum type="arabicPeriod"/>
                      </a:pPr>
                      <a:endParaRPr lang="en-US" dirty="0" smtClean="0">
                        <a:effectLst/>
                      </a:endParaRPr>
                    </a:p>
                    <a:p>
                      <a:pPr fontAlgn="t">
                        <a:buFont typeface="+mj-lt"/>
                        <a:buNone/>
                      </a:pPr>
                      <a:endParaRPr lang="en-IN" dirty="0">
                        <a:effectLst/>
                      </a:endParaRPr>
                    </a:p>
                  </a:txBody>
                  <a:tcPr marL="76200" marR="76200" marT="76200" marB="76200"/>
                </a:tc>
              </a:tr>
              <a:tr h="370840">
                <a:tc>
                  <a:txBody>
                    <a:bodyPr/>
                    <a:lstStyle/>
                    <a:p>
                      <a:pPr fontAlgn="t"/>
                      <a:r>
                        <a:rPr lang="en-IN" dirty="0" err="1">
                          <a:effectLst/>
                        </a:rPr>
                        <a:t>Stomatocytes</a:t>
                      </a:r>
                      <a:r>
                        <a:rPr lang="en-IN" dirty="0">
                          <a:effectLst/>
                        </a:rPr>
                        <a:t> </a:t>
                      </a: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fontAlgn="t">
                        <a:buFont typeface="+mj-lt"/>
                        <a:buAutoNum type="arabicPeriod"/>
                      </a:pPr>
                      <a:r>
                        <a:rPr lang="en-IN" dirty="0">
                          <a:effectLst/>
                        </a:rPr>
                        <a:t>Malignant </a:t>
                      </a:r>
                      <a:r>
                        <a:rPr lang="en-IN" dirty="0" err="1">
                          <a:effectLst/>
                        </a:rPr>
                        <a:t>tumors</a:t>
                      </a:r>
                      <a:endParaRPr lang="en-IN" dirty="0">
                        <a:effectLst/>
                      </a:endParaRPr>
                    </a:p>
                    <a:p>
                      <a:pPr fontAlgn="t">
                        <a:buFont typeface="+mj-lt"/>
                        <a:buAutoNum type="arabicPeriod"/>
                      </a:pPr>
                      <a:r>
                        <a:rPr lang="en-IN" dirty="0">
                          <a:effectLst/>
                        </a:rPr>
                        <a:t>Acute </a:t>
                      </a:r>
                      <a:r>
                        <a:rPr lang="en-IN" dirty="0" smtClean="0">
                          <a:effectLst/>
                        </a:rPr>
                        <a:t>alcoholism</a:t>
                      </a:r>
                    </a:p>
                    <a:p>
                      <a:pPr fontAlgn="t">
                        <a:buFont typeface="+mj-lt"/>
                        <a:buAutoNum type="arabicPeriod"/>
                      </a:pPr>
                      <a:endParaRPr lang="en-US" dirty="0" smtClean="0">
                        <a:effectLst/>
                      </a:endParaRPr>
                    </a:p>
                    <a:p>
                      <a:pPr fontAlgn="t">
                        <a:buFont typeface="+mj-lt"/>
                        <a:buAutoNum type="arabicPeriod"/>
                      </a:pPr>
                      <a:endParaRPr lang="en-US" dirty="0" smtClean="0">
                        <a:effectLst/>
                      </a:endParaRPr>
                    </a:p>
                    <a:p>
                      <a:pPr fontAlgn="t">
                        <a:buFont typeface="+mj-lt"/>
                        <a:buNone/>
                      </a:pPr>
                      <a:endParaRPr lang="en-US" dirty="0" smtClean="0">
                        <a:effectLst/>
                      </a:endParaRPr>
                    </a:p>
                    <a:p>
                      <a:pPr fontAlgn="t">
                        <a:buFont typeface="+mj-lt"/>
                        <a:buNone/>
                      </a:pPr>
                      <a:endParaRPr lang="en-IN" dirty="0">
                        <a:effectLst/>
                      </a:endParaRPr>
                    </a:p>
                  </a:txBody>
                  <a:tcPr marL="76200" marR="76200" marT="76200" marB="76200"/>
                </a:tc>
              </a:tr>
            </a:tbl>
          </a:graphicData>
        </a:graphic>
      </p:graphicFrame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0504" y="2276872"/>
            <a:ext cx="2857500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4221088"/>
            <a:ext cx="2857500" cy="130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6299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 smtClean="0"/>
              <a:t>Criteria for the anemia:</a:t>
            </a:r>
            <a:br>
              <a:rPr lang="en-IN" dirty="0" smtClean="0"/>
            </a:b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endParaRPr lang="en-US" dirty="0" smtClean="0"/>
          </a:p>
          <a:p>
            <a:r>
              <a:rPr lang="en-US" dirty="0" smtClean="0"/>
              <a:t>Hemoglobin:</a:t>
            </a:r>
          </a:p>
          <a:p>
            <a:r>
              <a:rPr lang="en-US" dirty="0" smtClean="0"/>
              <a:t>Male = </a:t>
            </a:r>
            <a:r>
              <a:rPr lang="en-US" dirty="0" err="1" smtClean="0"/>
              <a:t>Hb</a:t>
            </a:r>
            <a:r>
              <a:rPr lang="en-US" dirty="0" smtClean="0"/>
              <a:t> &lt;13.5 g/</a:t>
            </a:r>
            <a:r>
              <a:rPr lang="en-US" dirty="0" err="1" smtClean="0"/>
              <a:t>dL</a:t>
            </a:r>
            <a:r>
              <a:rPr lang="en-US" dirty="0" smtClean="0"/>
              <a:t>.</a:t>
            </a:r>
          </a:p>
          <a:p>
            <a:r>
              <a:rPr lang="en-US" dirty="0" smtClean="0"/>
              <a:t>Female = </a:t>
            </a:r>
            <a:r>
              <a:rPr lang="en-US" dirty="0" err="1" smtClean="0"/>
              <a:t>Hb</a:t>
            </a:r>
            <a:r>
              <a:rPr lang="en-US" dirty="0" smtClean="0"/>
              <a:t> 11.5 g/</a:t>
            </a:r>
            <a:r>
              <a:rPr lang="en-US" dirty="0" err="1" smtClean="0"/>
              <a:t>dL</a:t>
            </a:r>
            <a:r>
              <a:rPr lang="en-US" dirty="0" smtClean="0"/>
              <a:t>.</a:t>
            </a:r>
          </a:p>
          <a:p>
            <a:r>
              <a:rPr lang="en-US" dirty="0" smtClean="0"/>
              <a:t>2 years to puberty = 11.0 g/</a:t>
            </a:r>
            <a:r>
              <a:rPr lang="en-US" dirty="0" err="1" smtClean="0"/>
              <a:t>dL</a:t>
            </a:r>
            <a:r>
              <a:rPr lang="en-US" dirty="0" smtClean="0"/>
              <a:t>.</a:t>
            </a:r>
          </a:p>
          <a:p>
            <a:r>
              <a:rPr lang="en-US" dirty="0" smtClean="0"/>
              <a:t>A Newborn = 14.0 g/</a:t>
            </a:r>
            <a:r>
              <a:rPr lang="en-US" dirty="0" err="1" smtClean="0"/>
              <a:t>dL</a:t>
            </a:r>
            <a:r>
              <a:rPr lang="en-US" dirty="0" smtClean="0"/>
              <a:t> is taken as a lower limit because of the high </a:t>
            </a:r>
            <a:r>
              <a:rPr lang="en-US" dirty="0" err="1" smtClean="0"/>
              <a:t>Hb</a:t>
            </a:r>
            <a:r>
              <a:rPr lang="en-US" dirty="0" smtClean="0"/>
              <a:t>.</a:t>
            </a:r>
          </a:p>
          <a:p>
            <a:r>
              <a:rPr lang="en-US" dirty="0" smtClean="0"/>
              <a:t>Hematocrit (</a:t>
            </a:r>
            <a:r>
              <a:rPr lang="en-US" dirty="0" err="1" smtClean="0"/>
              <a:t>Hct</a:t>
            </a:r>
            <a:r>
              <a:rPr lang="en-US" dirty="0" smtClean="0"/>
              <a:t>)</a:t>
            </a:r>
          </a:p>
          <a:p>
            <a:r>
              <a:rPr lang="en-US" dirty="0" smtClean="0"/>
              <a:t>Male = &lt;42%.</a:t>
            </a:r>
          </a:p>
          <a:p>
            <a:r>
              <a:rPr lang="en-US" dirty="0" smtClean="0"/>
              <a:t>Female = &lt;37%.</a:t>
            </a:r>
          </a:p>
          <a:p>
            <a:r>
              <a:rPr lang="en-US" dirty="0" smtClean="0"/>
              <a:t>In a broad sense, anemia is the blood’s inability to supply adequate O2 to the tissue for proper metabolism.</a:t>
            </a:r>
          </a:p>
          <a:p>
            <a:r>
              <a:rPr lang="en-US" dirty="0" smtClean="0"/>
              <a:t>These are the most common hematological disorders.</a:t>
            </a:r>
          </a:p>
          <a:p>
            <a:r>
              <a:rPr lang="en-US" dirty="0" smtClean="0"/>
              <a:t>The diagnosis is essential for the physician to treat the cause of anemia.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918997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Abnormalities Of RBCs And Their Etiology:</a:t>
            </a:r>
            <a:endParaRPr lang="en-IN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66803626"/>
              </p:ext>
            </p:extLst>
          </p:nvPr>
        </p:nvGraphicFramePr>
        <p:xfrm>
          <a:off x="457200" y="1600200"/>
          <a:ext cx="8229600" cy="402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pPr fontAlgn="t"/>
                      <a:r>
                        <a:rPr lang="en-IN" b="1" dirty="0">
                          <a:effectLst/>
                        </a:rPr>
                        <a:t>Type of RBCs abnormality</a:t>
                      </a:r>
                      <a:endParaRPr lang="en-IN" dirty="0">
                        <a:effectLst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IN" b="1" dirty="0" err="1">
                          <a:effectLst/>
                        </a:rPr>
                        <a:t>Etiology</a:t>
                      </a:r>
                      <a:r>
                        <a:rPr lang="en-IN" b="1" dirty="0">
                          <a:effectLst/>
                        </a:rPr>
                        <a:t> for the abnormality</a:t>
                      </a:r>
                      <a:endParaRPr lang="en-IN" dirty="0">
                        <a:effectLst/>
                      </a:endParaRPr>
                    </a:p>
                  </a:txBody>
                  <a:tcPr marL="76200" marR="76200" marT="76200" marB="76200"/>
                </a:tc>
              </a:tr>
              <a:tr h="370840">
                <a:tc>
                  <a:txBody>
                    <a:bodyPr/>
                    <a:lstStyle/>
                    <a:p>
                      <a:pPr fontAlgn="t"/>
                      <a:r>
                        <a:rPr lang="en-IN" dirty="0">
                          <a:effectLst/>
                        </a:rPr>
                        <a:t>Burr cells         </a:t>
                      </a: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fontAlgn="t">
                        <a:buFont typeface="+mj-lt"/>
                        <a:buAutoNum type="arabicPeriod"/>
                      </a:pPr>
                      <a:r>
                        <a:rPr lang="en-US" dirty="0">
                          <a:effectLst/>
                        </a:rPr>
                        <a:t>Renal diseases</a:t>
                      </a:r>
                    </a:p>
                    <a:p>
                      <a:pPr fontAlgn="t">
                        <a:buFont typeface="+mj-lt"/>
                        <a:buAutoNum type="arabicPeriod"/>
                      </a:pPr>
                      <a:r>
                        <a:rPr lang="en-US" dirty="0">
                          <a:effectLst/>
                        </a:rPr>
                        <a:t>Liver diseases</a:t>
                      </a:r>
                    </a:p>
                    <a:p>
                      <a:pPr fontAlgn="t">
                        <a:buFont typeface="+mj-lt"/>
                        <a:buAutoNum type="arabicPeriod"/>
                      </a:pPr>
                      <a:r>
                        <a:rPr lang="en-US" dirty="0">
                          <a:effectLst/>
                        </a:rPr>
                        <a:t>Bleeding gastric ulcer</a:t>
                      </a:r>
                    </a:p>
                    <a:p>
                      <a:pPr fontAlgn="t">
                        <a:buFont typeface="+mj-lt"/>
                        <a:buAutoNum type="arabicPeriod"/>
                      </a:pPr>
                      <a:r>
                        <a:rPr lang="en-US" dirty="0">
                          <a:effectLst/>
                        </a:rPr>
                        <a:t>Severe </a:t>
                      </a:r>
                      <a:r>
                        <a:rPr lang="en-US" dirty="0" smtClean="0">
                          <a:effectLst/>
                        </a:rPr>
                        <a:t>burns</a:t>
                      </a:r>
                    </a:p>
                    <a:p>
                      <a:pPr fontAlgn="t">
                        <a:buFont typeface="+mj-lt"/>
                        <a:buAutoNum type="arabicPeriod"/>
                      </a:pPr>
                      <a:endParaRPr lang="en-US" dirty="0" smtClean="0">
                        <a:effectLst/>
                      </a:endParaRPr>
                    </a:p>
                    <a:p>
                      <a:pPr fontAlgn="t">
                        <a:buFont typeface="+mj-lt"/>
                        <a:buNone/>
                      </a:pPr>
                      <a:endParaRPr lang="en-US" dirty="0">
                        <a:effectLst/>
                      </a:endParaRPr>
                    </a:p>
                  </a:txBody>
                  <a:tcPr marL="76200" marR="76200" marT="76200" marB="76200"/>
                </a:tc>
              </a:tr>
              <a:tr h="370840">
                <a:tc>
                  <a:txBody>
                    <a:bodyPr/>
                    <a:lstStyle/>
                    <a:p>
                      <a:pPr fontAlgn="t"/>
                      <a:r>
                        <a:rPr lang="en-IN" dirty="0" err="1">
                          <a:effectLst/>
                        </a:rPr>
                        <a:t>Acanthocytes</a:t>
                      </a:r>
                      <a:r>
                        <a:rPr lang="en-IN" dirty="0">
                          <a:effectLst/>
                        </a:rPr>
                        <a:t>  </a:t>
                      </a: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fontAlgn="t">
                        <a:buFont typeface="+mj-lt"/>
                        <a:buAutoNum type="arabicPeriod"/>
                      </a:pPr>
                      <a:r>
                        <a:rPr lang="en-IN" dirty="0">
                          <a:effectLst/>
                        </a:rPr>
                        <a:t>Alcohol intoxication</a:t>
                      </a:r>
                    </a:p>
                    <a:p>
                      <a:pPr fontAlgn="t">
                        <a:buFont typeface="+mj-lt"/>
                        <a:buAutoNum type="arabicPeriod"/>
                      </a:pPr>
                      <a:r>
                        <a:rPr lang="en-IN" dirty="0" err="1">
                          <a:effectLst/>
                        </a:rPr>
                        <a:t>Postsplenectomy</a:t>
                      </a:r>
                      <a:endParaRPr lang="en-IN" dirty="0">
                        <a:effectLst/>
                      </a:endParaRPr>
                    </a:p>
                    <a:p>
                      <a:pPr fontAlgn="t">
                        <a:buFont typeface="+mj-lt"/>
                        <a:buAutoNum type="arabicPeriod"/>
                      </a:pPr>
                      <a:r>
                        <a:rPr lang="en-IN" dirty="0">
                          <a:effectLst/>
                        </a:rPr>
                        <a:t>Vitamin E deficiency</a:t>
                      </a:r>
                    </a:p>
                    <a:p>
                      <a:pPr fontAlgn="t">
                        <a:buFont typeface="+mj-lt"/>
                        <a:buAutoNum type="arabicPeriod"/>
                      </a:pPr>
                      <a:r>
                        <a:rPr lang="en-IN" dirty="0">
                          <a:effectLst/>
                        </a:rPr>
                        <a:t>Congenital </a:t>
                      </a:r>
                      <a:r>
                        <a:rPr lang="en-IN" dirty="0" err="1" smtClean="0">
                          <a:effectLst/>
                        </a:rPr>
                        <a:t>abetalipoproteinemia</a:t>
                      </a:r>
                      <a:endParaRPr lang="en-IN" dirty="0" smtClean="0">
                        <a:effectLst/>
                      </a:endParaRPr>
                    </a:p>
                    <a:p>
                      <a:pPr fontAlgn="t">
                        <a:buFont typeface="+mj-lt"/>
                        <a:buAutoNum type="arabicPeriod"/>
                      </a:pPr>
                      <a:endParaRPr lang="en-US" dirty="0" smtClean="0">
                        <a:effectLst/>
                      </a:endParaRPr>
                    </a:p>
                    <a:p>
                      <a:pPr fontAlgn="t">
                        <a:buFont typeface="+mj-lt"/>
                        <a:buNone/>
                      </a:pPr>
                      <a:endParaRPr lang="en-IN" dirty="0">
                        <a:effectLst/>
                      </a:endParaRPr>
                    </a:p>
                  </a:txBody>
                  <a:tcPr marL="76200" marR="76200" marT="76200" marB="76200"/>
                </a:tc>
              </a:tr>
            </a:tbl>
          </a:graphicData>
        </a:graphic>
      </p:graphicFrame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564904"/>
            <a:ext cx="28575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4221088"/>
            <a:ext cx="2857500" cy="1343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3736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Abnormalities Of RBCs And Their Etiology:</a:t>
            </a:r>
            <a:endParaRPr lang="en-IN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69048409"/>
              </p:ext>
            </p:extLst>
          </p:nvPr>
        </p:nvGraphicFramePr>
        <p:xfrm>
          <a:off x="457200" y="1600200"/>
          <a:ext cx="8229600" cy="4297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pPr fontAlgn="t"/>
                      <a:r>
                        <a:rPr lang="en-IN" b="1" dirty="0">
                          <a:effectLst/>
                        </a:rPr>
                        <a:t>Type of RBCs abnormality</a:t>
                      </a:r>
                      <a:endParaRPr lang="en-IN" dirty="0">
                        <a:effectLst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IN" b="1" dirty="0" err="1">
                          <a:effectLst/>
                        </a:rPr>
                        <a:t>Etiology</a:t>
                      </a:r>
                      <a:r>
                        <a:rPr lang="en-IN" b="1" dirty="0">
                          <a:effectLst/>
                        </a:rPr>
                        <a:t> for the abnormality</a:t>
                      </a:r>
                      <a:endParaRPr lang="en-IN" dirty="0">
                        <a:effectLst/>
                      </a:endParaRPr>
                    </a:p>
                  </a:txBody>
                  <a:tcPr marL="76200" marR="76200" marT="76200" marB="76200"/>
                </a:tc>
              </a:tr>
              <a:tr h="370840">
                <a:tc>
                  <a:txBody>
                    <a:bodyPr/>
                    <a:lstStyle/>
                    <a:p>
                      <a:pPr fontAlgn="t"/>
                      <a:r>
                        <a:rPr lang="en-IN" dirty="0">
                          <a:effectLst/>
                        </a:rPr>
                        <a:t>Helmet cells    </a:t>
                      </a: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fontAlgn="t">
                        <a:buFont typeface="+mj-lt"/>
                        <a:buAutoNum type="arabicPeriod"/>
                      </a:pPr>
                      <a:r>
                        <a:rPr lang="en-IN" dirty="0">
                          <a:effectLst/>
                        </a:rPr>
                        <a:t>G-6-PD deficiency</a:t>
                      </a:r>
                    </a:p>
                    <a:p>
                      <a:pPr fontAlgn="t">
                        <a:buFont typeface="+mj-lt"/>
                        <a:buAutoNum type="arabicPeriod"/>
                      </a:pPr>
                      <a:r>
                        <a:rPr lang="en-IN" dirty="0">
                          <a:effectLst/>
                        </a:rPr>
                        <a:t>Pulmonary </a:t>
                      </a:r>
                      <a:r>
                        <a:rPr lang="en-IN" dirty="0" smtClean="0">
                          <a:effectLst/>
                        </a:rPr>
                        <a:t>emboli</a:t>
                      </a:r>
                    </a:p>
                    <a:p>
                      <a:pPr fontAlgn="t">
                        <a:buFont typeface="+mj-lt"/>
                        <a:buNone/>
                      </a:pPr>
                      <a:endParaRPr lang="en-US" dirty="0" smtClean="0">
                        <a:effectLst/>
                      </a:endParaRPr>
                    </a:p>
                    <a:p>
                      <a:pPr fontAlgn="t">
                        <a:buFont typeface="+mj-lt"/>
                        <a:buNone/>
                      </a:pPr>
                      <a:endParaRPr lang="en-US" dirty="0" smtClean="0">
                        <a:effectLst/>
                      </a:endParaRPr>
                    </a:p>
                    <a:p>
                      <a:pPr fontAlgn="t">
                        <a:buFont typeface="+mj-lt"/>
                        <a:buNone/>
                      </a:pPr>
                      <a:endParaRPr lang="en-US" dirty="0" smtClean="0">
                        <a:effectLst/>
                      </a:endParaRPr>
                    </a:p>
                    <a:p>
                      <a:pPr fontAlgn="t">
                        <a:buFont typeface="+mj-lt"/>
                        <a:buNone/>
                      </a:pPr>
                      <a:endParaRPr lang="en-IN" dirty="0">
                        <a:effectLst/>
                      </a:endParaRPr>
                    </a:p>
                  </a:txBody>
                  <a:tcPr marL="76200" marR="76200" marT="76200" marB="76200"/>
                </a:tc>
              </a:tr>
              <a:tr h="370840">
                <a:tc>
                  <a:txBody>
                    <a:bodyPr/>
                    <a:lstStyle/>
                    <a:p>
                      <a:pPr fontAlgn="t"/>
                      <a:r>
                        <a:rPr lang="en-IN" dirty="0" err="1">
                          <a:effectLst/>
                        </a:rPr>
                        <a:t>Schistocytes</a:t>
                      </a:r>
                      <a:r>
                        <a:rPr lang="en-IN" dirty="0">
                          <a:effectLst/>
                        </a:rPr>
                        <a:t>   </a:t>
                      </a: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fontAlgn="t">
                        <a:buFont typeface="+mj-lt"/>
                        <a:buAutoNum type="arabicPeriod"/>
                      </a:pPr>
                      <a:r>
                        <a:rPr lang="en-IN" dirty="0" err="1">
                          <a:effectLst/>
                        </a:rPr>
                        <a:t>Hemolytic</a:t>
                      </a:r>
                      <a:r>
                        <a:rPr lang="en-IN" dirty="0">
                          <a:effectLst/>
                        </a:rPr>
                        <a:t> uremic syndrome</a:t>
                      </a:r>
                    </a:p>
                    <a:p>
                      <a:pPr fontAlgn="t">
                        <a:buFont typeface="+mj-lt"/>
                        <a:buAutoNum type="arabicPeriod"/>
                      </a:pPr>
                      <a:r>
                        <a:rPr lang="en-IN" dirty="0">
                          <a:effectLst/>
                        </a:rPr>
                        <a:t>Thrombotic idiopathic thrombocytopenia (ITP)</a:t>
                      </a:r>
                    </a:p>
                    <a:p>
                      <a:pPr fontAlgn="t">
                        <a:buFont typeface="+mj-lt"/>
                        <a:buAutoNum type="arabicPeriod"/>
                      </a:pPr>
                      <a:r>
                        <a:rPr lang="en-IN" dirty="0">
                          <a:effectLst/>
                        </a:rPr>
                        <a:t>Disseminated intravascular coagulopathy (DIC</a:t>
                      </a:r>
                      <a:r>
                        <a:rPr lang="en-IN" dirty="0" smtClean="0">
                          <a:effectLst/>
                        </a:rPr>
                        <a:t>)</a:t>
                      </a:r>
                    </a:p>
                    <a:p>
                      <a:pPr fontAlgn="t">
                        <a:buFont typeface="+mj-lt"/>
                        <a:buAutoNum type="arabicPeriod"/>
                      </a:pPr>
                      <a:endParaRPr lang="en-US" dirty="0" smtClean="0">
                        <a:effectLst/>
                      </a:endParaRPr>
                    </a:p>
                    <a:p>
                      <a:pPr fontAlgn="t">
                        <a:buFont typeface="+mj-lt"/>
                        <a:buNone/>
                      </a:pPr>
                      <a:endParaRPr lang="en-IN" dirty="0">
                        <a:effectLst/>
                      </a:endParaRPr>
                    </a:p>
                  </a:txBody>
                  <a:tcPr marL="76200" marR="76200" marT="76200" marB="76200"/>
                </a:tc>
              </a:tr>
            </a:tbl>
          </a:graphicData>
        </a:graphic>
      </p:graphicFrame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348880"/>
            <a:ext cx="2857500" cy="130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4437112"/>
            <a:ext cx="2857500" cy="130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5699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Various forms of Red Blood Cells</a:t>
            </a:r>
            <a:endParaRPr lang="en-IN" dirty="0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361"/>
          <a:stretch/>
        </p:blipFill>
        <p:spPr bwMode="auto">
          <a:xfrm>
            <a:off x="1547664" y="1556792"/>
            <a:ext cx="6336704" cy="5301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3153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Various forms of Red Blood Cells</a:t>
            </a:r>
            <a:endParaRPr lang="en-IN" dirty="0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445" t="43558"/>
          <a:stretch/>
        </p:blipFill>
        <p:spPr bwMode="auto">
          <a:xfrm>
            <a:off x="1259632" y="1700808"/>
            <a:ext cx="6696744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6364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err="1" smtClean="0"/>
              <a:t>Dr.</a:t>
            </a:r>
            <a:r>
              <a:rPr lang="en-IN" dirty="0" smtClean="0"/>
              <a:t> </a:t>
            </a:r>
            <a:r>
              <a:rPr lang="en-IN" dirty="0" err="1" smtClean="0"/>
              <a:t>Versha</a:t>
            </a:r>
            <a:r>
              <a:rPr lang="en-IN" dirty="0" smtClean="0"/>
              <a:t> Prasad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IN" sz="7200" b="1" dirty="0" smtClean="0">
                <a:solidFill>
                  <a:srgbClr val="FF0000"/>
                </a:solidFill>
              </a:rPr>
              <a:t>Thank You</a:t>
            </a:r>
            <a:endParaRPr lang="en-IN" sz="7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6908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067" y="2132856"/>
            <a:ext cx="7408333" cy="3993307"/>
          </a:xfrm>
        </p:spPr>
        <p:txBody>
          <a:bodyPr>
            <a:normAutofit/>
          </a:bodyPr>
          <a:lstStyle/>
          <a:p>
            <a:endParaRPr lang="en-IN" dirty="0" smtClean="0"/>
          </a:p>
          <a:p>
            <a:r>
              <a:rPr lang="en-IN" b="1" dirty="0" smtClean="0">
                <a:solidFill>
                  <a:schemeClr val="accent2">
                    <a:lumMod val="50000"/>
                  </a:schemeClr>
                </a:solidFill>
              </a:rPr>
              <a:t>Level of iron and cobalt.</a:t>
            </a:r>
          </a:p>
          <a:p>
            <a:r>
              <a:rPr lang="en-IN" b="1" dirty="0" smtClean="0">
                <a:solidFill>
                  <a:schemeClr val="accent2">
                    <a:lumMod val="50000"/>
                  </a:schemeClr>
                </a:solidFill>
              </a:rPr>
              <a:t>Vitamin B12.</a:t>
            </a:r>
          </a:p>
          <a:p>
            <a:r>
              <a:rPr lang="en-IN" b="1" dirty="0" smtClean="0">
                <a:solidFill>
                  <a:schemeClr val="accent2">
                    <a:lumMod val="50000"/>
                  </a:schemeClr>
                </a:solidFill>
              </a:rPr>
              <a:t>Vitamin B6.</a:t>
            </a:r>
          </a:p>
          <a:p>
            <a:r>
              <a:rPr lang="en-IN" b="1" dirty="0" smtClean="0">
                <a:solidFill>
                  <a:schemeClr val="accent2">
                    <a:lumMod val="50000"/>
                  </a:schemeClr>
                </a:solidFill>
              </a:rPr>
              <a:t>Riboflavin.</a:t>
            </a:r>
          </a:p>
          <a:p>
            <a:r>
              <a:rPr lang="en-IN" b="1" dirty="0" smtClean="0">
                <a:solidFill>
                  <a:schemeClr val="accent2">
                    <a:lumMod val="50000"/>
                  </a:schemeClr>
                </a:solidFill>
              </a:rPr>
              <a:t>Thiamine.</a:t>
            </a:r>
          </a:p>
          <a:p>
            <a:r>
              <a:rPr lang="en-IN" b="1" dirty="0" smtClean="0">
                <a:solidFill>
                  <a:schemeClr val="accent2">
                    <a:lumMod val="50000"/>
                  </a:schemeClr>
                </a:solidFill>
              </a:rPr>
              <a:t>Vitamin C.</a:t>
            </a:r>
          </a:p>
          <a:p>
            <a:r>
              <a:rPr lang="en-IN" b="1" dirty="0" smtClean="0">
                <a:solidFill>
                  <a:schemeClr val="accent2">
                    <a:lumMod val="50000"/>
                  </a:schemeClr>
                </a:solidFill>
              </a:rPr>
              <a:t>Vitamin E.</a:t>
            </a:r>
          </a:p>
          <a:p>
            <a:r>
              <a:rPr lang="en-IN" b="1" dirty="0" smtClean="0">
                <a:solidFill>
                  <a:schemeClr val="accent2">
                    <a:lumMod val="50000"/>
                  </a:schemeClr>
                </a:solidFill>
              </a:rPr>
              <a:t>Hormones like: Androgens and </a:t>
            </a:r>
            <a:r>
              <a:rPr lang="en-IN" b="1" dirty="0" err="1" smtClean="0">
                <a:solidFill>
                  <a:schemeClr val="accent2">
                    <a:lumMod val="50000"/>
                  </a:schemeClr>
                </a:solidFill>
              </a:rPr>
              <a:t>Thyroxine</a:t>
            </a:r>
            <a:r>
              <a:rPr lang="en-IN" b="1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  <a:endParaRPr lang="en-IN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b="1" dirty="0" smtClean="0"/>
              <a:t>Effective erythropoiesis depends upon:</a:t>
            </a:r>
            <a:br>
              <a:rPr lang="en-IN" b="1" dirty="0" smtClean="0"/>
            </a:br>
            <a:endParaRPr lang="en-IN" b="1" dirty="0"/>
          </a:p>
        </p:txBody>
      </p:sp>
    </p:spTree>
    <p:extLst>
      <p:ext uri="{BB962C8B-B14F-4D97-AF65-F5344CB8AC3E}">
        <p14:creationId xmlns:p14="http://schemas.microsoft.com/office/powerpoint/2010/main" val="1309527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84137415"/>
              </p:ext>
            </p:extLst>
          </p:nvPr>
        </p:nvGraphicFramePr>
        <p:xfrm>
          <a:off x="457200" y="1600200"/>
          <a:ext cx="8229600" cy="451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pPr fontAlgn="t"/>
                      <a:r>
                        <a:rPr lang="en-IN" b="1" dirty="0">
                          <a:effectLst/>
                        </a:rPr>
                        <a:t>Type of </a:t>
                      </a:r>
                      <a:r>
                        <a:rPr lang="en-IN" b="1" dirty="0" err="1">
                          <a:effectLst/>
                        </a:rPr>
                        <a:t>hemoglobin</a:t>
                      </a:r>
                      <a:endParaRPr lang="en-IN" dirty="0">
                        <a:effectLst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IN" b="1">
                          <a:effectLst/>
                        </a:rPr>
                        <a:t>Structure of hemoglobin</a:t>
                      </a:r>
                      <a:endParaRPr lang="en-IN">
                        <a:effectLst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IN" b="1">
                          <a:effectLst/>
                        </a:rPr>
                        <a:t>Frequency of the hemoglobin</a:t>
                      </a:r>
                      <a:endParaRPr lang="en-IN">
                        <a:effectLst/>
                      </a:endParaRPr>
                    </a:p>
                  </a:txBody>
                  <a:tcPr marL="76200" marR="76200" marT="76200" marB="76200"/>
                </a:tc>
              </a:tr>
              <a:tr h="370840">
                <a:tc gridSpan="3">
                  <a:txBody>
                    <a:bodyPr/>
                    <a:lstStyle/>
                    <a:p>
                      <a:pPr fontAlgn="t"/>
                      <a:r>
                        <a:rPr lang="en-IN" b="1">
                          <a:effectLst/>
                        </a:rPr>
                        <a:t>At birth</a:t>
                      </a:r>
                      <a:endParaRPr lang="en-IN">
                        <a:effectLst/>
                      </a:endParaRPr>
                    </a:p>
                  </a:txBody>
                  <a:tcPr marL="76200" marR="76200" marT="76200" marB="76200"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fontAlgn="t"/>
                      <a:r>
                        <a:rPr lang="en-IN">
                          <a:effectLst/>
                        </a:rPr>
                        <a:t>Hb F</a:t>
                      </a: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l-GR">
                          <a:effectLst/>
                        </a:rPr>
                        <a:t>α2 / γ2</a:t>
                      </a: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IN">
                          <a:effectLst/>
                        </a:rPr>
                        <a:t>60 to 90%</a:t>
                      </a:r>
                    </a:p>
                  </a:txBody>
                  <a:tcPr marL="76200" marR="76200" marT="76200" marB="76200"/>
                </a:tc>
              </a:tr>
              <a:tr h="370840">
                <a:tc>
                  <a:txBody>
                    <a:bodyPr/>
                    <a:lstStyle/>
                    <a:p>
                      <a:pPr fontAlgn="t"/>
                      <a:r>
                        <a:rPr lang="en-IN">
                          <a:effectLst/>
                        </a:rPr>
                        <a:t>Hb A</a:t>
                      </a: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l-GR">
                          <a:effectLst/>
                        </a:rPr>
                        <a:t>α2 / β2</a:t>
                      </a: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IN">
                          <a:effectLst/>
                        </a:rPr>
                        <a:t>10 to 40%</a:t>
                      </a:r>
                    </a:p>
                  </a:txBody>
                  <a:tcPr marL="76200" marR="76200" marT="76200" marB="76200"/>
                </a:tc>
              </a:tr>
              <a:tr h="370840">
                <a:tc gridSpan="3">
                  <a:txBody>
                    <a:bodyPr/>
                    <a:lstStyle/>
                    <a:p>
                      <a:pPr fontAlgn="t"/>
                      <a:r>
                        <a:rPr lang="en-IN" b="1">
                          <a:effectLst/>
                        </a:rPr>
                        <a:t>At adult age</a:t>
                      </a:r>
                      <a:endParaRPr lang="en-IN">
                        <a:effectLst/>
                      </a:endParaRPr>
                    </a:p>
                  </a:txBody>
                  <a:tcPr marL="76200" marR="76200" marT="76200" marB="76200"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fontAlgn="t"/>
                      <a:r>
                        <a:rPr lang="en-IN">
                          <a:effectLst/>
                        </a:rPr>
                        <a:t>Hb A1</a:t>
                      </a:r>
                      <a:r>
                        <a:rPr lang="en-IN" b="1">
                          <a:effectLst/>
                        </a:rPr>
                        <a:t/>
                      </a:r>
                      <a:br>
                        <a:rPr lang="en-IN" b="1">
                          <a:effectLst/>
                        </a:rPr>
                      </a:br>
                      <a:endParaRPr lang="en-IN">
                        <a:effectLst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l-GR">
                          <a:effectLst/>
                        </a:rPr>
                        <a:t>α2 / β2</a:t>
                      </a: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IN">
                          <a:effectLst/>
                        </a:rPr>
                        <a:t>&gt;95%</a:t>
                      </a:r>
                    </a:p>
                  </a:txBody>
                  <a:tcPr marL="76200" marR="76200" marT="76200" marB="76200"/>
                </a:tc>
              </a:tr>
              <a:tr h="370840">
                <a:tc>
                  <a:txBody>
                    <a:bodyPr/>
                    <a:lstStyle/>
                    <a:p>
                      <a:pPr fontAlgn="t"/>
                      <a:r>
                        <a:rPr lang="en-IN">
                          <a:effectLst/>
                        </a:rPr>
                        <a:t>Hb A2</a:t>
                      </a:r>
                      <a:r>
                        <a:rPr lang="en-IN" b="1">
                          <a:effectLst/>
                        </a:rPr>
                        <a:t/>
                      </a:r>
                      <a:br>
                        <a:rPr lang="en-IN" b="1">
                          <a:effectLst/>
                        </a:rPr>
                      </a:br>
                      <a:endParaRPr lang="en-IN">
                        <a:effectLst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l-GR">
                          <a:effectLst/>
                        </a:rPr>
                        <a:t>α2 / δ2</a:t>
                      </a: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IN">
                          <a:effectLst/>
                        </a:rPr>
                        <a:t>&lt;3.5%</a:t>
                      </a:r>
                    </a:p>
                  </a:txBody>
                  <a:tcPr marL="76200" marR="76200" marT="76200" marB="76200"/>
                </a:tc>
              </a:tr>
              <a:tr h="370840">
                <a:tc>
                  <a:txBody>
                    <a:bodyPr/>
                    <a:lstStyle/>
                    <a:p>
                      <a:pPr fontAlgn="t"/>
                      <a:r>
                        <a:rPr lang="en-IN">
                          <a:effectLst/>
                        </a:rPr>
                        <a:t>Hb F</a:t>
                      </a:r>
                      <a:r>
                        <a:rPr lang="en-IN" b="1">
                          <a:effectLst/>
                        </a:rPr>
                        <a:t/>
                      </a:r>
                      <a:br>
                        <a:rPr lang="en-IN" b="1">
                          <a:effectLst/>
                        </a:rPr>
                      </a:br>
                      <a:endParaRPr lang="en-IN">
                        <a:effectLst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l-GR">
                          <a:effectLst/>
                        </a:rPr>
                        <a:t>α2 / γ2</a:t>
                      </a: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IN" dirty="0">
                          <a:effectLst/>
                        </a:rPr>
                        <a:t>&lt;1 to 2%</a:t>
                      </a:r>
                    </a:p>
                  </a:txBody>
                  <a:tcPr marL="76200" marR="76200" marT="76200" marB="7620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0266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err="1" smtClean="0"/>
              <a:t>Hemoglobin</a:t>
            </a:r>
            <a:r>
              <a:rPr lang="en-IN" dirty="0" smtClean="0"/>
              <a:t> functions: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RBCs in arterial blood carry O2 from the lungs to the tissue and take back CO2 in the venous blood.</a:t>
            </a:r>
          </a:p>
          <a:p>
            <a:r>
              <a:rPr lang="en-US" dirty="0" smtClean="0"/>
              <a:t>This main function is with the help of hemoglobin (</a:t>
            </a:r>
            <a:r>
              <a:rPr lang="en-US" dirty="0" err="1" smtClean="0"/>
              <a:t>Hb</a:t>
            </a:r>
            <a:r>
              <a:rPr lang="en-US" dirty="0" smtClean="0"/>
              <a:t>) molecules, as the </a:t>
            </a:r>
            <a:r>
              <a:rPr lang="en-US" dirty="0" err="1" smtClean="0"/>
              <a:t>Hb</a:t>
            </a:r>
            <a:r>
              <a:rPr lang="en-US" dirty="0" smtClean="0"/>
              <a:t> molecule load and unload the O2.</a:t>
            </a:r>
          </a:p>
          <a:p>
            <a:r>
              <a:rPr lang="en-US" dirty="0" smtClean="0"/>
              <a:t>α1β1 and α2β2 globin stabilize the molecule.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167662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Anemia classification: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Anemia may be classified roughly based on </a:t>
            </a:r>
            <a:r>
              <a:rPr lang="en-US" dirty="0" err="1" smtClean="0"/>
              <a:t>Hb</a:t>
            </a:r>
            <a:r>
              <a:rPr lang="en-US" dirty="0" smtClean="0"/>
              <a:t> level:</a:t>
            </a:r>
          </a:p>
          <a:p>
            <a:r>
              <a:rPr lang="en-US" dirty="0" smtClean="0"/>
              <a:t>Severe anemia when the </a:t>
            </a:r>
            <a:r>
              <a:rPr lang="en-US" dirty="0" err="1" smtClean="0"/>
              <a:t>Hb</a:t>
            </a:r>
            <a:r>
              <a:rPr lang="en-US" dirty="0" smtClean="0"/>
              <a:t> is &lt;7 g/</a:t>
            </a:r>
            <a:r>
              <a:rPr lang="en-US" dirty="0" err="1" smtClean="0"/>
              <a:t>dL</a:t>
            </a:r>
            <a:r>
              <a:rPr lang="en-US" dirty="0" smtClean="0"/>
              <a:t>.</a:t>
            </a:r>
          </a:p>
          <a:p>
            <a:r>
              <a:rPr lang="en-US" dirty="0" smtClean="0"/>
              <a:t>Moderate when the </a:t>
            </a:r>
            <a:r>
              <a:rPr lang="en-US" dirty="0" err="1" smtClean="0"/>
              <a:t>Hb</a:t>
            </a:r>
            <a:r>
              <a:rPr lang="en-US" dirty="0" smtClean="0"/>
              <a:t> is  7 to 10 g/</a:t>
            </a:r>
            <a:r>
              <a:rPr lang="en-US" dirty="0" err="1" smtClean="0"/>
              <a:t>dL</a:t>
            </a:r>
            <a:r>
              <a:rPr lang="en-US" dirty="0" smtClean="0"/>
              <a:t>. This group will not produce evident S/S. in most of the cases.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658495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Perspective">
  <a:themeElements>
    <a:clrScheme name="Perspective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erspec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189</TotalTime>
  <Words>2264</Words>
  <Application>Microsoft Office PowerPoint</Application>
  <PresentationFormat>On-screen Show (4:3)</PresentationFormat>
  <Paragraphs>649</Paragraphs>
  <Slides>54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8</vt:i4>
      </vt:variant>
      <vt:variant>
        <vt:lpstr>Slide Titles</vt:lpstr>
      </vt:variant>
      <vt:variant>
        <vt:i4>54</vt:i4>
      </vt:variant>
    </vt:vector>
  </HeadingPairs>
  <TitlesOfParts>
    <vt:vector size="62" baseType="lpstr">
      <vt:lpstr>Office Theme</vt:lpstr>
      <vt:lpstr>NewsPrint</vt:lpstr>
      <vt:lpstr>Oriel</vt:lpstr>
      <vt:lpstr>Perspective</vt:lpstr>
      <vt:lpstr>Slipstream</vt:lpstr>
      <vt:lpstr>Austin</vt:lpstr>
      <vt:lpstr>Solstice</vt:lpstr>
      <vt:lpstr>Waveform</vt:lpstr>
      <vt:lpstr>Anemia</vt:lpstr>
      <vt:lpstr>How to classify anemias on the basis of etiology and RBC parameters: </vt:lpstr>
      <vt:lpstr>What is anemia?</vt:lpstr>
      <vt:lpstr>The diagnostic criteria -</vt:lpstr>
      <vt:lpstr>Criteria for the anemia: </vt:lpstr>
      <vt:lpstr>Effective erythropoiesis depends upon: </vt:lpstr>
      <vt:lpstr>PowerPoint Presentation</vt:lpstr>
      <vt:lpstr>Hemoglobin functions:</vt:lpstr>
      <vt:lpstr>Anemia classification:</vt:lpstr>
      <vt:lpstr>Anemia classification based on RBC morphology:</vt:lpstr>
      <vt:lpstr>Anemia classification based on physiological abnormality:</vt:lpstr>
      <vt:lpstr>Anemia classification based on etiology:</vt:lpstr>
      <vt:lpstr>Anemia classification based on the category:</vt:lpstr>
      <vt:lpstr>Anemia classification based on RBC indices: </vt:lpstr>
      <vt:lpstr>Anemia classification based on RBC indices:</vt:lpstr>
      <vt:lpstr>Differentiating points of various anemias:</vt:lpstr>
      <vt:lpstr>Laboratory Criteria for the diagnosis of Anemias:</vt:lpstr>
      <vt:lpstr>Routine workup of the patient with anemia needs:</vt:lpstr>
      <vt:lpstr>Routine workup of the patient with anemia needs:</vt:lpstr>
      <vt:lpstr>Routine workup of the patient with anemia needs:</vt:lpstr>
      <vt:lpstr>PowerPoint Presentation</vt:lpstr>
      <vt:lpstr>Signs and symptoms of the anemias:</vt:lpstr>
      <vt:lpstr>Signs and symptoms of the anemias:</vt:lpstr>
      <vt:lpstr>Signs and symptoms of the anemias:</vt:lpstr>
      <vt:lpstr>Normal adult blood indices values:</vt:lpstr>
      <vt:lpstr>Types of Anemias</vt:lpstr>
      <vt:lpstr>Normochromic, Normocytic Anemia:</vt:lpstr>
      <vt:lpstr>Normochromic, Normocytic Anemia:</vt:lpstr>
      <vt:lpstr>Normochromic, Normocytic Anemia:</vt:lpstr>
      <vt:lpstr>PowerPoint Presentation</vt:lpstr>
      <vt:lpstr>Microcytic, hypochromic anemia:</vt:lpstr>
      <vt:lpstr>PowerPoint Presentation</vt:lpstr>
      <vt:lpstr>Microcytic, hypochromic anemia:</vt:lpstr>
      <vt:lpstr>Microcytic, hypochromic anemia:</vt:lpstr>
      <vt:lpstr>Macrocytic Anemia:</vt:lpstr>
      <vt:lpstr>PowerPoint Presentation</vt:lpstr>
      <vt:lpstr>Hemolytic Anemia:</vt:lpstr>
      <vt:lpstr>Hemolytic Anemia:</vt:lpstr>
      <vt:lpstr>Hemolytic Anemia:</vt:lpstr>
      <vt:lpstr>Polychromasia</vt:lpstr>
      <vt:lpstr>Table Showing Findings In Various Anemias:</vt:lpstr>
      <vt:lpstr>Characteristic Findings In Various Anemias: </vt:lpstr>
      <vt:lpstr>Classification Of Anemia Based On RDW:</vt:lpstr>
      <vt:lpstr>Mean Corpuscular Volume (MCV) And Red Cell Distribution (RDW) In Relation To Various Diseases:</vt:lpstr>
      <vt:lpstr>Mean Corpuscular Volume (MCV) And Red Cell Distribution (RDW) In Relation To Various Diseases:</vt:lpstr>
      <vt:lpstr>Abnormalities Of RBCs And Their Etiology:</vt:lpstr>
      <vt:lpstr>Abnormalities Of RBCs And Their Etiology:</vt:lpstr>
      <vt:lpstr>Abnormalities Of RBCs And Their Etiology:</vt:lpstr>
      <vt:lpstr>Abnormalities Of RBCs And Their Etiology:</vt:lpstr>
      <vt:lpstr>Abnormalities Of RBCs And Their Etiology:</vt:lpstr>
      <vt:lpstr>Abnormalities Of RBCs And Their Etiology:</vt:lpstr>
      <vt:lpstr>Various forms of Red Blood Cells</vt:lpstr>
      <vt:lpstr>Various forms of Red Blood Cells</vt:lpstr>
      <vt:lpstr>Dr. Versha Prasad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Anemia</dc:title>
  <dc:creator>user</dc:creator>
  <cp:lastModifiedBy>user</cp:lastModifiedBy>
  <cp:revision>16</cp:revision>
  <dcterms:created xsi:type="dcterms:W3CDTF">2022-04-23T05:23:49Z</dcterms:created>
  <dcterms:modified xsi:type="dcterms:W3CDTF">2022-04-23T08:33:38Z</dcterms:modified>
</cp:coreProperties>
</file>