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5" r:id="rId12"/>
    <p:sldId id="269" r:id="rId13"/>
    <p:sldId id="270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0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3EC8-6305-4B6D-A8AC-A43FD9899473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A068E-2F2B-4653-B128-404FA7E7D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Arrays are considered as collection of elements of similar types.</a:t>
            </a:r>
          </a:p>
          <a:p>
            <a:r>
              <a:rPr lang="en-US" dirty="0" smtClean="0"/>
              <a:t>These similar elements could be all </a:t>
            </a:r>
            <a:r>
              <a:rPr lang="en-US" b="1" dirty="0" err="1" smtClean="0"/>
              <a:t>ints</a:t>
            </a:r>
            <a:r>
              <a:rPr lang="en-US" b="1" dirty="0" smtClean="0"/>
              <a:t>, or all floats, or all chars, etc. </a:t>
            </a:r>
          </a:p>
          <a:p>
            <a:r>
              <a:rPr lang="en-US" dirty="0" smtClean="0"/>
              <a:t>All arrays consist of contiguous memory locations. </a:t>
            </a:r>
          </a:p>
          <a:p>
            <a:r>
              <a:rPr lang="en-US" dirty="0" smtClean="0"/>
              <a:t>The lowest address corresponds to the first element and the highest address to the last element.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Example of 2D array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3810000" cy="5638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main( ) </a:t>
            </a:r>
          </a:p>
          <a:p>
            <a:pPr>
              <a:buNone/>
            </a:pPr>
            <a:r>
              <a:rPr lang="en-US" sz="1400" dirty="0" smtClean="0"/>
              <a:t>{ 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int</a:t>
            </a:r>
            <a:r>
              <a:rPr lang="en-US" sz="1400" dirty="0" smtClean="0"/>
              <a:t> num[3][3];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 "Enter  the Numbers:"&lt;&lt;</a:t>
            </a:r>
            <a:r>
              <a:rPr lang="en-US" sz="1400" dirty="0" err="1" smtClean="0"/>
              <a:t>endl</a:t>
            </a:r>
            <a:r>
              <a:rPr lang="en-US" sz="1400" dirty="0" smtClean="0"/>
              <a:t> ; </a:t>
            </a:r>
          </a:p>
          <a:p>
            <a:pPr>
              <a:buNone/>
            </a:pPr>
            <a:r>
              <a:rPr lang="en-US" sz="1400" dirty="0" smtClean="0"/>
              <a:t>	for 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=0;i&lt;3;i++)</a:t>
            </a:r>
          </a:p>
          <a:p>
            <a:pPr>
              <a:buNone/>
            </a:pPr>
            <a:r>
              <a:rPr lang="en-US" sz="1400" dirty="0" smtClean="0"/>
              <a:t>	{</a:t>
            </a:r>
          </a:p>
          <a:p>
            <a:pPr>
              <a:buNone/>
            </a:pPr>
            <a:r>
              <a:rPr lang="en-US" sz="1400" dirty="0" smtClean="0"/>
              <a:t>		for(</a:t>
            </a:r>
            <a:r>
              <a:rPr lang="en-US" sz="1400" dirty="0" err="1" smtClean="0"/>
              <a:t>int</a:t>
            </a:r>
            <a:r>
              <a:rPr lang="en-US" sz="1400" dirty="0" smtClean="0"/>
              <a:t> j=0;j&lt;3;j++) </a:t>
            </a:r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en-US" sz="1400" dirty="0" err="1" smtClean="0"/>
              <a:t>cin</a:t>
            </a:r>
            <a:r>
              <a:rPr lang="en-US" sz="1400" dirty="0" smtClean="0"/>
              <a:t>&gt;&gt;num[</a:t>
            </a:r>
            <a:r>
              <a:rPr lang="en-US" sz="1400" dirty="0" err="1" smtClean="0"/>
              <a:t>i</a:t>
            </a:r>
            <a:r>
              <a:rPr lang="en-US" sz="1400" dirty="0" smtClean="0"/>
              <a:t>][j];</a:t>
            </a:r>
          </a:p>
          <a:p>
            <a:pPr>
              <a:buNone/>
            </a:pPr>
            <a:r>
              <a:rPr lang="en-US" sz="1400" dirty="0" smtClean="0"/>
              <a:t>	}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 "The Numbers are :"&lt;&lt;</a:t>
            </a:r>
            <a:r>
              <a:rPr lang="en-US" sz="1400" dirty="0" err="1" smtClean="0"/>
              <a:t>endl</a:t>
            </a:r>
            <a:r>
              <a:rPr lang="en-US" sz="1400" dirty="0" smtClean="0"/>
              <a:t> ;</a:t>
            </a:r>
          </a:p>
          <a:p>
            <a:pPr>
              <a:buNone/>
            </a:pPr>
            <a:r>
              <a:rPr lang="en-US" sz="1400" dirty="0" smtClean="0"/>
              <a:t>	for 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=0;i&lt;3;i++)</a:t>
            </a:r>
          </a:p>
          <a:p>
            <a:pPr>
              <a:buNone/>
            </a:pPr>
            <a:r>
              <a:rPr lang="en-US" sz="1400" dirty="0" smtClean="0"/>
              <a:t>	{</a:t>
            </a:r>
          </a:p>
          <a:p>
            <a:pPr>
              <a:buNone/>
            </a:pPr>
            <a:r>
              <a:rPr lang="en-US" sz="1400" dirty="0" smtClean="0"/>
              <a:t>		for(</a:t>
            </a:r>
            <a:r>
              <a:rPr lang="en-US" sz="1400" dirty="0" err="1" smtClean="0"/>
              <a:t>int</a:t>
            </a:r>
            <a:r>
              <a:rPr lang="en-US" sz="1400" dirty="0" smtClean="0"/>
              <a:t> j=0;j&lt;3;j++) </a:t>
            </a:r>
          </a:p>
          <a:p>
            <a:pPr>
              <a:buNone/>
            </a:pPr>
            <a:r>
              <a:rPr lang="en-US" sz="1400" dirty="0" smtClean="0"/>
              <a:t>		{</a:t>
            </a:r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&lt;&lt;num[</a:t>
            </a:r>
            <a:r>
              <a:rPr lang="en-US" sz="1400" dirty="0" err="1" smtClean="0"/>
              <a:t>i</a:t>
            </a:r>
            <a:r>
              <a:rPr lang="en-US" sz="1400" dirty="0" smtClean="0"/>
              <a:t>][j];</a:t>
            </a:r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 ";</a:t>
            </a:r>
          </a:p>
          <a:p>
            <a:pPr>
              <a:buNone/>
            </a:pPr>
            <a:r>
              <a:rPr lang="en-US" sz="1400" dirty="0" smtClean="0"/>
              <a:t>		}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</a:t>
            </a:r>
            <a:r>
              <a:rPr lang="en-US" sz="1400" dirty="0" err="1" smtClean="0"/>
              <a:t>endl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	}</a:t>
            </a:r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275" y="1143001"/>
            <a:ext cx="3971925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Strings in C++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It is a character array.</a:t>
            </a:r>
          </a:p>
          <a:p>
            <a:r>
              <a:rPr lang="en-US" dirty="0" smtClean="0"/>
              <a:t>These are used by programming languages to manipulate text such as words and sentences.</a:t>
            </a:r>
          </a:p>
          <a:p>
            <a:r>
              <a:rPr lang="en-US" dirty="0" smtClean="0"/>
              <a:t>A string constant is a one-dimensional array of characters terminated by a null ( ‘\0’ ). </a:t>
            </a:r>
          </a:p>
          <a:p>
            <a:r>
              <a:rPr lang="en-US" dirty="0" smtClean="0"/>
              <a:t>For example: </a:t>
            </a:r>
          </a:p>
          <a:p>
            <a:pPr lvl="1">
              <a:buNone/>
            </a:pPr>
            <a:r>
              <a:rPr lang="en-US" dirty="0" smtClean="0"/>
              <a:t>char name[ ] = { 'H', 'A', 'E', 'S', 'L', 'E', 'R', '\0' } ; </a:t>
            </a:r>
          </a:p>
          <a:p>
            <a:r>
              <a:rPr lang="en-US" dirty="0" smtClean="0"/>
              <a:t>Each character in the array occupies one byte of memory and the last character is always ‘\0’.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Continue…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Note that ‘\0’ and ‘0’ are not same. ASCII value of ‘\0’ is 0, whereas ASCII value of ‘0’ is 48. </a:t>
            </a:r>
          </a:p>
          <a:p>
            <a:r>
              <a:rPr lang="en-US" dirty="0" smtClean="0"/>
              <a:t>The terminating null (‘\0’) is important, because it denotes that a string ends here. </a:t>
            </a:r>
          </a:p>
          <a:p>
            <a:r>
              <a:rPr lang="en-US" dirty="0" smtClean="0"/>
              <a:t>A string not terminated by a ‘\0’ is not really a string, but merely a collection of characters.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724400"/>
            <a:ext cx="7772400" cy="1984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05000" y="4114800"/>
            <a:ext cx="5257800" cy="461665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char greeting[] = "Hello";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038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using namespace std;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s[]="Hello </a:t>
            </a:r>
            <a:r>
              <a:rPr lang="en-US" dirty="0" err="1" smtClean="0"/>
              <a:t>Santosh</a:t>
            </a:r>
            <a:r>
              <a:rPr lang="en-US" dirty="0" smtClean="0"/>
              <a:t>";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</a:t>
            </a:r>
          </a:p>
          <a:p>
            <a:pPr>
              <a:buNone/>
            </a:pPr>
            <a:r>
              <a:rPr lang="en-US" dirty="0" smtClean="0"/>
              <a:t>	while(s[</a:t>
            </a:r>
            <a:r>
              <a:rPr lang="en-US" dirty="0" err="1" smtClean="0"/>
              <a:t>i</a:t>
            </a:r>
            <a:r>
              <a:rPr lang="en-US" dirty="0" smtClean="0"/>
              <a:t>]!='\0')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&lt;&lt;s[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8064" y="5181600"/>
            <a:ext cx="647353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C++ supports a wide range of functions that manipulate null-terminated strings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strcpy</a:t>
            </a:r>
            <a:r>
              <a:rPr lang="en-US" b="1" dirty="0" smtClean="0"/>
              <a:t>(s1, s2);</a:t>
            </a:r>
            <a:endParaRPr lang="en-US" dirty="0" smtClean="0"/>
          </a:p>
          <a:p>
            <a:pPr lvl="3"/>
            <a:r>
              <a:rPr lang="en-US" dirty="0" smtClean="0"/>
              <a:t>Copies string s2 into string s1.</a:t>
            </a:r>
          </a:p>
          <a:p>
            <a:r>
              <a:rPr lang="en-US" b="1" dirty="0" err="1" smtClean="0"/>
              <a:t>strcat</a:t>
            </a:r>
            <a:r>
              <a:rPr lang="en-US" b="1" dirty="0" smtClean="0"/>
              <a:t>(s1, s2);</a:t>
            </a:r>
            <a:endParaRPr lang="en-US" dirty="0" smtClean="0"/>
          </a:p>
          <a:p>
            <a:pPr lvl="3"/>
            <a:r>
              <a:rPr lang="en-US" dirty="0" smtClean="0"/>
              <a:t>Concatenates string s2 onto the end of string s1.</a:t>
            </a:r>
          </a:p>
          <a:p>
            <a:r>
              <a:rPr lang="en-US" b="1" dirty="0" err="1" smtClean="0"/>
              <a:t>strlen</a:t>
            </a:r>
            <a:r>
              <a:rPr lang="en-US" b="1" dirty="0" smtClean="0"/>
              <a:t>(s1);</a:t>
            </a:r>
            <a:endParaRPr lang="en-US" dirty="0" smtClean="0"/>
          </a:p>
          <a:p>
            <a:pPr lvl="3"/>
            <a:r>
              <a:rPr lang="en-US" dirty="0" smtClean="0"/>
              <a:t>Returns the length of string s1.</a:t>
            </a:r>
          </a:p>
          <a:p>
            <a:r>
              <a:rPr lang="en-US" b="1" dirty="0" err="1" smtClean="0"/>
              <a:t>strcmp</a:t>
            </a:r>
            <a:r>
              <a:rPr lang="en-US" b="1" dirty="0" smtClean="0"/>
              <a:t>(s1, s2);</a:t>
            </a:r>
            <a:endParaRPr lang="en-US" dirty="0" smtClean="0"/>
          </a:p>
          <a:p>
            <a:pPr lvl="3"/>
            <a:r>
              <a:rPr lang="en-US" dirty="0" smtClean="0"/>
              <a:t>Returns 0 if s1 and s2 are the same; less than 0 if s1&lt;s2; greater than 0 if s1&gt;s2.</a:t>
            </a:r>
          </a:p>
          <a:p>
            <a:r>
              <a:rPr lang="en-US" b="1" dirty="0" err="1" smtClean="0"/>
              <a:t>strchr</a:t>
            </a:r>
            <a:r>
              <a:rPr lang="en-US" b="1" dirty="0" smtClean="0"/>
              <a:t>(s1, </a:t>
            </a:r>
            <a:r>
              <a:rPr lang="en-US" b="1" dirty="0" err="1" smtClean="0"/>
              <a:t>ch</a:t>
            </a:r>
            <a:r>
              <a:rPr lang="en-US" b="1" dirty="0" smtClean="0"/>
              <a:t>);</a:t>
            </a:r>
            <a:endParaRPr lang="en-US" dirty="0" smtClean="0"/>
          </a:p>
          <a:p>
            <a:pPr lvl="3"/>
            <a:r>
              <a:rPr lang="en-US" dirty="0" smtClean="0"/>
              <a:t>Returns a pointer to the first occurrence of character </a:t>
            </a:r>
            <a:r>
              <a:rPr lang="en-US" dirty="0" err="1" smtClean="0"/>
              <a:t>ch</a:t>
            </a:r>
            <a:r>
              <a:rPr lang="en-US" dirty="0" smtClean="0"/>
              <a:t> in string s1.</a:t>
            </a:r>
          </a:p>
          <a:p>
            <a:r>
              <a:rPr lang="en-US" b="1" dirty="0" err="1" smtClean="0"/>
              <a:t>strstr</a:t>
            </a:r>
            <a:r>
              <a:rPr lang="en-US" b="1" dirty="0" smtClean="0"/>
              <a:t>(s1, s2);</a:t>
            </a:r>
            <a:endParaRPr lang="en-US" dirty="0" smtClean="0"/>
          </a:p>
          <a:p>
            <a:pPr lvl="3"/>
            <a:r>
              <a:rPr lang="en-US" dirty="0" smtClean="0"/>
              <a:t>Returns a pointer to the first occurrence of string s2 in string s1.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main ()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char str1[10] = "Hello";</a:t>
            </a:r>
          </a:p>
          <a:p>
            <a:pPr>
              <a:buNone/>
            </a:pPr>
            <a:r>
              <a:rPr lang="en-US" dirty="0" smtClean="0"/>
              <a:t>   char str2[10] = "</a:t>
            </a:r>
            <a:r>
              <a:rPr lang="en-US" dirty="0" err="1" smtClean="0"/>
              <a:t>Santosh</a:t>
            </a:r>
            <a:r>
              <a:rPr lang="en-US" dirty="0" smtClean="0"/>
              <a:t>";</a:t>
            </a:r>
          </a:p>
          <a:p>
            <a:pPr>
              <a:buNone/>
            </a:pPr>
            <a:r>
              <a:rPr lang="en-US" dirty="0" smtClean="0"/>
              <a:t>   char str3[20];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len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// copy str1 into str3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strcpy</a:t>
            </a:r>
            <a:r>
              <a:rPr lang="en-US" dirty="0" smtClean="0"/>
              <a:t>( str3, str1);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"</a:t>
            </a:r>
            <a:r>
              <a:rPr lang="en-US" dirty="0" err="1" smtClean="0"/>
              <a:t>strcpy</a:t>
            </a:r>
            <a:r>
              <a:rPr lang="en-US" dirty="0" smtClean="0"/>
              <a:t>( str3, str1) : " &lt;&lt; str3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// concatenates str1 and str2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strcat</a:t>
            </a:r>
            <a:r>
              <a:rPr lang="en-US" dirty="0" smtClean="0"/>
              <a:t>( str1, str2);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"</a:t>
            </a:r>
            <a:r>
              <a:rPr lang="en-US" dirty="0" err="1" smtClean="0"/>
              <a:t>strcat</a:t>
            </a:r>
            <a:r>
              <a:rPr lang="en-US" dirty="0" smtClean="0"/>
              <a:t>( str1, str2): " &lt;&lt; str1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// total </a:t>
            </a:r>
            <a:r>
              <a:rPr lang="en-US" dirty="0" err="1" smtClean="0">
                <a:solidFill>
                  <a:srgbClr val="FF0000"/>
                </a:solidFill>
              </a:rPr>
              <a:t>lenghth</a:t>
            </a:r>
            <a:r>
              <a:rPr lang="en-US" dirty="0" smtClean="0">
                <a:solidFill>
                  <a:srgbClr val="FF0000"/>
                </a:solidFill>
              </a:rPr>
              <a:t> of str1 after concatenation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len</a:t>
            </a:r>
            <a:r>
              <a:rPr lang="en-US" dirty="0" smtClean="0"/>
              <a:t> = </a:t>
            </a:r>
            <a:r>
              <a:rPr lang="en-US" dirty="0" err="1" smtClean="0"/>
              <a:t>strlen</a:t>
            </a:r>
            <a:r>
              <a:rPr lang="en-US" dirty="0" smtClean="0"/>
              <a:t>(str1);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"</a:t>
            </a:r>
            <a:r>
              <a:rPr lang="en-US" dirty="0" err="1" smtClean="0"/>
              <a:t>strlen</a:t>
            </a:r>
            <a:r>
              <a:rPr lang="en-US" dirty="0" smtClean="0"/>
              <a:t>(str1) : " &lt;&lt; </a:t>
            </a:r>
            <a:r>
              <a:rPr lang="en-US" dirty="0" err="1" smtClean="0"/>
              <a:t>len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return 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371600"/>
            <a:ext cx="5105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Revision of Structures in 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collection of data of different types.</a:t>
            </a:r>
          </a:p>
          <a:p>
            <a:r>
              <a:rPr lang="en-US" dirty="0" smtClean="0"/>
              <a:t>A structure is a convenient tool for handling a group  of logically related data items.</a:t>
            </a:r>
          </a:p>
          <a:p>
            <a:r>
              <a:rPr lang="en-US" dirty="0" smtClean="0"/>
              <a:t>It is a user defined data type.</a:t>
            </a:r>
          </a:p>
          <a:p>
            <a:r>
              <a:rPr lang="en-US" dirty="0" smtClean="0"/>
              <a:t>Once the structure  type has been defined we can create variables of that type using declaration that are similar to the built-in types declaration.	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5715000" cy="762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Defining 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5029200" cy="29718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structure_name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{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data_type</a:t>
            </a:r>
            <a:r>
              <a:rPr lang="en-US" i="1" dirty="0" smtClean="0"/>
              <a:t> member_variable1;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data_type</a:t>
            </a:r>
            <a:r>
              <a:rPr lang="en-US" i="1" dirty="0" smtClean="0"/>
              <a:t> member_variable2;</a:t>
            </a:r>
          </a:p>
          <a:p>
            <a:pPr>
              <a:buNone/>
            </a:pPr>
            <a:r>
              <a:rPr lang="en-US" i="1" dirty="0" smtClean="0"/>
              <a:t>	………………………………;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data_type</a:t>
            </a:r>
            <a:r>
              <a:rPr lang="en-US" i="1" dirty="0" smtClean="0"/>
              <a:t> </a:t>
            </a:r>
            <a:r>
              <a:rPr lang="en-US" i="1" dirty="0" err="1" smtClean="0"/>
              <a:t>member_variableN</a:t>
            </a:r>
            <a:r>
              <a:rPr lang="en-US" i="1" dirty="0" smtClean="0"/>
              <a:t>;</a:t>
            </a:r>
          </a:p>
          <a:p>
            <a:pPr>
              <a:buNone/>
            </a:pPr>
            <a:r>
              <a:rPr lang="en-US" i="1" dirty="0" smtClean="0"/>
              <a:t>};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549676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After declaring  </a:t>
            </a:r>
            <a:r>
              <a:rPr lang="en-US" sz="2400" b="1" dirty="0" err="1" smtClean="0"/>
              <a:t>structure_name</a:t>
            </a:r>
            <a:r>
              <a:rPr lang="en-US" sz="2400" dirty="0" smtClean="0"/>
              <a:t> as new data type, then variables of  that type can be declared as:</a:t>
            </a:r>
          </a:p>
          <a:p>
            <a:r>
              <a:rPr lang="en-US" sz="2400" i="1" dirty="0" smtClean="0"/>
              <a:t>	</a:t>
            </a:r>
            <a:r>
              <a:rPr lang="en-US" sz="2400" i="1" dirty="0" err="1" smtClean="0">
                <a:solidFill>
                  <a:srgbClr val="C00000"/>
                </a:solidFill>
              </a:rPr>
              <a:t>struct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structure_name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structure_variable</a:t>
            </a:r>
            <a:r>
              <a:rPr lang="en-US" sz="2400" i="1" dirty="0" smtClean="0">
                <a:solidFill>
                  <a:srgbClr val="C00000"/>
                </a:solidFill>
              </a:rPr>
              <a:t>;</a:t>
            </a:r>
          </a:p>
          <a:p>
            <a:r>
              <a:rPr lang="en-US" sz="2400" b="1" i="1" dirty="0" smtClean="0"/>
              <a:t>Note: </a:t>
            </a:r>
            <a:r>
              <a:rPr lang="en-US" sz="2400" i="1" dirty="0" smtClean="0"/>
              <a:t>The members of a structure do not occupy memory until they are associated with 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structure_variable</a:t>
            </a:r>
            <a:r>
              <a:rPr lang="en-US" sz="2400" b="1" i="1" dirty="0" smtClean="0"/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Syntax: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struct</a:t>
            </a:r>
            <a:r>
              <a:rPr lang="en-US" i="1" dirty="0" smtClean="0"/>
              <a:t> student</a:t>
            </a:r>
          </a:p>
          <a:p>
            <a:pPr>
              <a:buNone/>
            </a:pPr>
            <a:r>
              <a:rPr lang="en-US" i="1" dirty="0" smtClean="0"/>
              <a:t>		{</a:t>
            </a:r>
          </a:p>
          <a:p>
            <a:pPr>
              <a:buNone/>
            </a:pPr>
            <a:r>
              <a:rPr lang="en-US" i="1" dirty="0" smtClean="0"/>
              <a:t>			char name[20];</a:t>
            </a:r>
          </a:p>
          <a:p>
            <a:pPr>
              <a:buNone/>
            </a:pPr>
            <a:r>
              <a:rPr lang="en-US" i="1" dirty="0" smtClean="0"/>
              <a:t>			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roll_no</a:t>
            </a:r>
            <a:r>
              <a:rPr lang="en-US" i="1" dirty="0" smtClean="0"/>
              <a:t>;</a:t>
            </a:r>
          </a:p>
          <a:p>
            <a:pPr>
              <a:buNone/>
            </a:pPr>
            <a:r>
              <a:rPr lang="en-US" i="1" dirty="0" smtClean="0"/>
              <a:t>			float marks;</a:t>
            </a:r>
          </a:p>
          <a:p>
            <a:pPr>
              <a:buNone/>
            </a:pPr>
            <a:r>
              <a:rPr lang="en-US" i="1" dirty="0" smtClean="0"/>
              <a:t>			char gender;</a:t>
            </a:r>
          </a:p>
          <a:p>
            <a:pPr>
              <a:buNone/>
            </a:pPr>
            <a:r>
              <a:rPr lang="en-US" i="1" dirty="0" smtClean="0"/>
              <a:t>			long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phone_no</a:t>
            </a:r>
            <a:r>
              <a:rPr lang="en-US" i="1" dirty="0" smtClean="0"/>
              <a:t>;</a:t>
            </a:r>
          </a:p>
          <a:p>
            <a:pPr>
              <a:buNone/>
            </a:pPr>
            <a:r>
              <a:rPr lang="en-US" i="1" dirty="0" smtClean="0"/>
              <a:t>		};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struct</a:t>
            </a:r>
            <a:r>
              <a:rPr lang="en-US" i="1" dirty="0" smtClean="0"/>
              <a:t> student </a:t>
            </a:r>
            <a:r>
              <a:rPr lang="en-US" i="1" dirty="0" err="1" smtClean="0"/>
              <a:t>st</a:t>
            </a:r>
            <a:r>
              <a:rPr lang="en-US" i="1" dirty="0" smtClean="0"/>
              <a:t>;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• Multiple variables of </a:t>
            </a:r>
            <a:r>
              <a:rPr lang="en-US" i="1" dirty="0" err="1" smtClean="0"/>
              <a:t>struct</a:t>
            </a:r>
            <a:r>
              <a:rPr lang="en-US" i="1" dirty="0" smtClean="0"/>
              <a:t> student type can be declared</a:t>
            </a:r>
          </a:p>
          <a:p>
            <a:pPr>
              <a:buNone/>
            </a:pPr>
            <a:r>
              <a:rPr lang="en-US" dirty="0" smtClean="0"/>
              <a:t>as: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struct</a:t>
            </a:r>
            <a:r>
              <a:rPr lang="en-US" i="1" dirty="0" smtClean="0"/>
              <a:t> student st1, st2, st3;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Accessing member of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Members of a structure are accessed by using dot (.) operator or period operator or member operator.</a:t>
            </a:r>
          </a:p>
          <a:p>
            <a:pPr>
              <a:buNone/>
            </a:pPr>
            <a:r>
              <a:rPr lang="en-US" dirty="0" smtClean="0"/>
              <a:t>• Syntax: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structure_variable.member</a:t>
            </a:r>
            <a:endParaRPr lang="en-US" i="1" dirty="0" smtClean="0"/>
          </a:p>
          <a:p>
            <a:r>
              <a:rPr lang="en-US" dirty="0" smtClean="0"/>
              <a:t>Here, </a:t>
            </a:r>
            <a:r>
              <a:rPr lang="en-US" b="1" i="1" dirty="0" err="1" smtClean="0"/>
              <a:t>structure_variable</a:t>
            </a:r>
            <a:r>
              <a:rPr lang="en-US" i="1" dirty="0" smtClean="0"/>
              <a:t> refers to the name of </a:t>
            </a:r>
            <a:r>
              <a:rPr lang="en-US" dirty="0" smtClean="0"/>
              <a:t>a </a:t>
            </a:r>
            <a:r>
              <a:rPr lang="en-US" b="1" i="1" dirty="0" err="1" smtClean="0"/>
              <a:t>struct</a:t>
            </a:r>
            <a:r>
              <a:rPr lang="en-US" i="1" dirty="0" smtClean="0"/>
              <a:t> type variable and member refers to </a:t>
            </a:r>
            <a:r>
              <a:rPr lang="en-US" dirty="0" smtClean="0"/>
              <a:t>the name of a member within the structure.</a:t>
            </a:r>
          </a:p>
          <a:p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dirty="0" smtClean="0"/>
              <a:t>		st1.name</a:t>
            </a:r>
          </a:p>
          <a:p>
            <a:pPr>
              <a:buNone/>
            </a:pPr>
            <a:r>
              <a:rPr lang="en-US" dirty="0" smtClean="0"/>
              <a:t>		st1.roll_no</a:t>
            </a:r>
          </a:p>
          <a:p>
            <a:pPr>
              <a:buNone/>
            </a:pPr>
            <a:r>
              <a:rPr lang="en-US" dirty="0" smtClean="0"/>
              <a:t>			….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b="1" dirty="0" smtClean="0"/>
              <a:t>Declaring Arrays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819400"/>
          </a:xfrm>
        </p:spPr>
        <p:txBody>
          <a:bodyPr/>
          <a:lstStyle/>
          <a:p>
            <a:r>
              <a:rPr lang="en-US" dirty="0" smtClean="0"/>
              <a:t>The syntax for declaring an array is:</a:t>
            </a:r>
          </a:p>
          <a:p>
            <a:pPr>
              <a:buNone/>
            </a:pPr>
            <a:r>
              <a:rPr lang="en-US" dirty="0" smtClean="0"/>
              <a:t>  		</a:t>
            </a:r>
            <a:r>
              <a:rPr lang="en-US" i="1" dirty="0" err="1" smtClean="0"/>
              <a:t>dataType</a:t>
            </a:r>
            <a:r>
              <a:rPr lang="en-US" i="1" dirty="0" smtClean="0"/>
              <a:t>  </a:t>
            </a:r>
            <a:r>
              <a:rPr lang="en-US" i="1" dirty="0" err="1" smtClean="0"/>
              <a:t>arrayName</a:t>
            </a:r>
            <a:r>
              <a:rPr lang="en-US" i="1" dirty="0" smtClean="0"/>
              <a:t>[</a:t>
            </a:r>
            <a:r>
              <a:rPr lang="en-US" i="1" dirty="0" err="1" smtClean="0"/>
              <a:t>arraySize</a:t>
            </a:r>
            <a:r>
              <a:rPr lang="en-US" i="1" dirty="0" smtClean="0"/>
              <a:t>];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533400" y="3276600"/>
            <a:ext cx="21336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Data type of array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3276600"/>
            <a:ext cx="19812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Name of array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3352800"/>
            <a:ext cx="19812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Size of array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485900" y="27051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3695700" y="27813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5981700" y="25527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609600" y="4038600"/>
            <a:ext cx="3657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For example: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marks[10];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	double </a:t>
            </a:r>
            <a:r>
              <a:rPr lang="en-US" sz="3200" dirty="0" err="1" smtClean="0"/>
              <a:t>avg</a:t>
            </a:r>
            <a:r>
              <a:rPr lang="en-US" sz="3200" dirty="0" smtClean="0"/>
              <a:t>[20];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char name[20];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2529" y="4648200"/>
            <a:ext cx="2608471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All elements of </a:t>
            </a:r>
            <a:r>
              <a:rPr lang="en-US" sz="2000" dirty="0" err="1" smtClean="0"/>
              <a:t>int</a:t>
            </a:r>
            <a:r>
              <a:rPr lang="en-US" sz="2000" dirty="0" smtClean="0"/>
              <a:t> type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92529" y="5181600"/>
            <a:ext cx="3056478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All elements of double type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5791200"/>
            <a:ext cx="2787173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All elements of char type</a:t>
            </a:r>
            <a:endParaRPr lang="en-US" sz="2000" dirty="0"/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>
          <a:xfrm rot="10800000" flipV="1">
            <a:off x="3733801" y="4848254"/>
            <a:ext cx="1658729" cy="28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038600" y="5410198"/>
            <a:ext cx="1295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4056270" y="5943600"/>
            <a:ext cx="13539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953000" cy="5486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struct</a:t>
            </a:r>
            <a:r>
              <a:rPr lang="en-US" b="1" dirty="0" smtClean="0"/>
              <a:t> student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	char name[20];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roll;</a:t>
            </a:r>
          </a:p>
          <a:p>
            <a:pPr>
              <a:buNone/>
            </a:pPr>
            <a:r>
              <a:rPr lang="en-US" b="1" dirty="0" smtClean="0"/>
              <a:t>	float mark;</a:t>
            </a:r>
          </a:p>
          <a:p>
            <a:pPr>
              <a:buNone/>
            </a:pPr>
            <a:r>
              <a:rPr lang="en-US" b="1" dirty="0" smtClean="0"/>
              <a:t>};</a:t>
            </a:r>
          </a:p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struct</a:t>
            </a:r>
            <a:r>
              <a:rPr lang="en-US" b="1" dirty="0" smtClean="0"/>
              <a:t> student s;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printf</a:t>
            </a:r>
            <a:r>
              <a:rPr lang="en-US" b="1" dirty="0" smtClean="0"/>
              <a:t>("Enter name:\t");</a:t>
            </a:r>
          </a:p>
          <a:p>
            <a:pPr>
              <a:buNone/>
            </a:pPr>
            <a:r>
              <a:rPr lang="en-US" b="1" dirty="0" smtClean="0"/>
              <a:t>	gets(s.name);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printf</a:t>
            </a:r>
            <a:r>
              <a:rPr lang="en-US" b="1" dirty="0" smtClean="0"/>
              <a:t>("\n Enter roll:\t");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scanf</a:t>
            </a:r>
            <a:r>
              <a:rPr lang="en-US" b="1" dirty="0" smtClean="0"/>
              <a:t>("%d", &amp;</a:t>
            </a:r>
            <a:r>
              <a:rPr lang="en-US" b="1" dirty="0" err="1" smtClean="0"/>
              <a:t>s.roll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de-DE" b="1" dirty="0" smtClean="0"/>
              <a:t>	printf("\n Enter marks:\t");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scanf</a:t>
            </a:r>
            <a:r>
              <a:rPr lang="en-US" b="1" dirty="0" smtClean="0"/>
              <a:t>("%f", &amp;</a:t>
            </a:r>
            <a:r>
              <a:rPr lang="en-US" b="1" dirty="0" err="1" smtClean="0"/>
              <a:t>s.mark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de-DE" b="1" dirty="0" smtClean="0"/>
              <a:t>	printf("\n Name \t Roll \t Mark\n");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printf</a:t>
            </a:r>
            <a:r>
              <a:rPr lang="en-US" b="1" dirty="0" smtClean="0"/>
              <a:t>("\n...................................\n");</a:t>
            </a:r>
          </a:p>
          <a:p>
            <a:pPr>
              <a:buNone/>
            </a:pPr>
            <a:r>
              <a:rPr lang="de-DE" b="1" dirty="0" smtClean="0"/>
              <a:t>	printf("\n%s\t%d\t%f", s.name, s.roll, s.mark);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752600"/>
            <a:ext cx="4653642" cy="3657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Initializing Structure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Structure members can be initialized when the structure variable is defined. For Example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447800"/>
            <a:ext cx="566782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048000"/>
            <a:ext cx="4419600" cy="144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Array of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multiple structure elements are there then better way to create array of structure as: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00250"/>
            <a:ext cx="4000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0075" y="1952625"/>
            <a:ext cx="45815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971925"/>
            <a:ext cx="31242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Structures Within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685800"/>
          </a:xfrm>
        </p:spPr>
        <p:txBody>
          <a:bodyPr/>
          <a:lstStyle/>
          <a:p>
            <a:r>
              <a:rPr lang="en-US" dirty="0" smtClean="0"/>
              <a:t>We can nest structures within other structures.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524000"/>
            <a:ext cx="490577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981200"/>
            <a:ext cx="5702651" cy="14525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providing the concept of data hiding.</a:t>
            </a:r>
          </a:p>
          <a:p>
            <a:r>
              <a:rPr lang="en-US" dirty="0" smtClean="0"/>
              <a:t>Not behaving perfectly like built in types.</a:t>
            </a:r>
          </a:p>
          <a:p>
            <a:pPr lvl="3"/>
            <a:r>
              <a:rPr lang="en-US" dirty="0" smtClean="0"/>
              <a:t>For example if t1, t2 and t3 are the variables of structure </a:t>
            </a:r>
            <a:r>
              <a:rPr lang="en-US" b="1" i="1" dirty="0" smtClean="0"/>
              <a:t>time</a:t>
            </a:r>
            <a:r>
              <a:rPr lang="en-US" dirty="0" smtClean="0"/>
              <a:t> then we can not write t3=t1+t2;</a:t>
            </a:r>
          </a:p>
          <a:p>
            <a:r>
              <a:rPr lang="en-US" dirty="0" smtClean="0"/>
              <a:t>Not much reusability of code.</a:t>
            </a:r>
          </a:p>
          <a:p>
            <a:r>
              <a:rPr lang="en-US" dirty="0" smtClean="0"/>
              <a:t>Lack of data encapsulation.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Difference between Class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1)Members In structure are by default public where as the members of class are private by default.</a:t>
            </a:r>
            <a:br>
              <a:rPr lang="en-US" dirty="0" smtClean="0"/>
            </a:br>
            <a:r>
              <a:rPr lang="en-US" dirty="0" smtClean="0"/>
              <a:t>2) Structure cannot be inherited. But class can be inherited.</a:t>
            </a:r>
            <a:br>
              <a:rPr lang="en-US" dirty="0" smtClean="0"/>
            </a:br>
            <a:r>
              <a:rPr lang="en-US" dirty="0" smtClean="0"/>
              <a:t>3) There is no data hiding features comes with structures but   Classes do, private, protected and public.</a:t>
            </a:r>
            <a:br>
              <a:rPr lang="en-US" dirty="0" smtClean="0"/>
            </a:br>
            <a:r>
              <a:rPr lang="en-US" dirty="0" smtClean="0"/>
              <a:t>4) A structure can't be abstract, a class can.</a:t>
            </a:r>
            <a:br>
              <a:rPr lang="en-US" dirty="0" smtClean="0"/>
            </a:br>
            <a:r>
              <a:rPr lang="en-US" dirty="0" smtClean="0"/>
              <a:t>5) A structure is a value type, while a class is a</a:t>
            </a:r>
            <a:br>
              <a:rPr lang="en-US" dirty="0" smtClean="0"/>
            </a:br>
            <a:r>
              <a:rPr lang="en-US" dirty="0" smtClean="0"/>
              <a:t>reference type.</a:t>
            </a:r>
            <a:br>
              <a:rPr lang="en-US" dirty="0" smtClean="0"/>
            </a:br>
            <a:r>
              <a:rPr lang="en-US" dirty="0" smtClean="0"/>
              <a:t>6) A structure is contain only data member , but class</a:t>
            </a:r>
            <a:br>
              <a:rPr lang="en-US" dirty="0" smtClean="0"/>
            </a:br>
            <a:r>
              <a:rPr lang="en-US" dirty="0" smtClean="0"/>
              <a:t>contain data member and member function.</a:t>
            </a:r>
            <a:br>
              <a:rPr lang="en-US" dirty="0" smtClean="0"/>
            </a:br>
            <a:r>
              <a:rPr lang="en-US" dirty="0" smtClean="0"/>
              <a:t>7) In a Structure we can't </a:t>
            </a:r>
            <a:r>
              <a:rPr lang="en-US" dirty="0" err="1" smtClean="0"/>
              <a:t>initilse</a:t>
            </a:r>
            <a:r>
              <a:rPr lang="en-US" dirty="0" smtClean="0"/>
              <a:t> the value to the</a:t>
            </a:r>
            <a:br>
              <a:rPr lang="en-US" dirty="0" smtClean="0"/>
            </a:br>
            <a:r>
              <a:rPr lang="en-US" dirty="0" smtClean="0"/>
              <a:t>variable but in class variable we assign the values.</a:t>
            </a:r>
            <a:br>
              <a:rPr lang="en-US" dirty="0" smtClean="0"/>
            </a:br>
            <a:r>
              <a:rPr lang="en-US" dirty="0" smtClean="0"/>
              <a:t>8) Structure are value type, They are stored as a</a:t>
            </a:r>
            <a:br>
              <a:rPr lang="en-US" dirty="0" smtClean="0"/>
            </a:br>
            <a:r>
              <a:rPr lang="en-US" dirty="0" smtClean="0"/>
              <a:t>stack on memory. where as class are reference type. They</a:t>
            </a:r>
            <a:br>
              <a:rPr lang="en-US" dirty="0" smtClean="0"/>
            </a:br>
            <a:r>
              <a:rPr lang="en-US" dirty="0" smtClean="0"/>
              <a:t>are stored as heap on memory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Access Elements in C++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r>
              <a:rPr lang="en-US" dirty="0" smtClean="0"/>
              <a:t>Each element in an array is associated with a number called as an array index. </a:t>
            </a:r>
          </a:p>
          <a:p>
            <a:r>
              <a:rPr lang="en-US" dirty="0" smtClean="0"/>
              <a:t>The elements of an array are accessed  by using those indices.</a:t>
            </a:r>
          </a:p>
          <a:p>
            <a:pPr>
              <a:buNone/>
            </a:pPr>
            <a:r>
              <a:rPr lang="en-US" dirty="0" smtClean="0"/>
              <a:t>		for  example-consider the array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x[6];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105400"/>
            <a:ext cx="7792824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Important 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array indices start with 0. </a:t>
            </a:r>
          </a:p>
          <a:p>
            <a:pPr lvl="1"/>
            <a:r>
              <a:rPr lang="en-US" dirty="0" smtClean="0"/>
              <a:t>Meaning x[0] is the first element stored at index 0.</a:t>
            </a:r>
          </a:p>
          <a:p>
            <a:r>
              <a:rPr lang="en-US" dirty="0" smtClean="0"/>
              <a:t>If the size of an array is n, the last element is stored at index (n-1).</a:t>
            </a:r>
          </a:p>
          <a:p>
            <a:pPr lvl="1"/>
            <a:r>
              <a:rPr lang="en-US" dirty="0" smtClean="0"/>
              <a:t>Meaning that elements are stored from x[0] to x[n-1] indices of the array </a:t>
            </a:r>
            <a:r>
              <a:rPr lang="en-US" i="1" dirty="0" smtClean="0"/>
              <a:t>x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Elements of an array have consecutive memory addresses and the size of each element is increased by 4.</a:t>
            </a:r>
          </a:p>
          <a:p>
            <a:pPr lvl="1"/>
            <a:r>
              <a:rPr lang="en-US" dirty="0" smtClean="0"/>
              <a:t>Meaning that if the first element is addressed at location 1000 then second element is stored at 1004 and third is at 1008 and so on…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Initialization of 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Array elements can be initialized at the time of declaration of the array as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x[6] = {19, 10, 8, 17, 9, 15};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62325"/>
            <a:ext cx="8275375" cy="174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5257800"/>
            <a:ext cx="655320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Other examples are: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 n[ ] = { 2, 4, 12, 5, 45, 5 } ; </a:t>
            </a:r>
          </a:p>
          <a:p>
            <a:r>
              <a:rPr lang="en-US" sz="2800" dirty="0" smtClean="0"/>
              <a:t>float press[ ] = { 12.3, 34.2 -23.4, -11.3 } ;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Inserting and printing elements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4495800" cy="52578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main()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numbers[5];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"Enter 5 numbers: " 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++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cin</a:t>
            </a:r>
            <a:r>
              <a:rPr lang="en-US" dirty="0" smtClean="0"/>
              <a:t> &gt;&gt; numbers[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"The numbers are: ";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n = 0; n &lt; 5; ++n) 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cout</a:t>
            </a:r>
            <a:r>
              <a:rPr lang="en-US" dirty="0" smtClean="0"/>
              <a:t> &lt;&lt; numbers[n] &lt;&lt; "  ";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6271" y="2895600"/>
            <a:ext cx="4345329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Passing array elements to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419600" cy="50292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using namespace std;</a:t>
            </a:r>
          </a:p>
          <a:p>
            <a:pPr>
              <a:buNone/>
            </a:pPr>
            <a:r>
              <a:rPr lang="en-US" dirty="0" smtClean="0"/>
              <a:t>void display(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main( 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marks[ ] = { 55, 65, 75, 56, 78, 78, 90 } 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 "Marks are:"&lt;&lt;</a:t>
            </a:r>
            <a:r>
              <a:rPr lang="en-US" dirty="0" err="1" smtClean="0"/>
              <a:t>endl</a:t>
            </a:r>
            <a:r>
              <a:rPr lang="en-US" dirty="0" smtClean="0"/>
              <a:t> ; </a:t>
            </a:r>
          </a:p>
          <a:p>
            <a:pPr>
              <a:buNone/>
            </a:pPr>
            <a:r>
              <a:rPr lang="en-US" dirty="0" smtClean="0"/>
              <a:t>	for ( </a:t>
            </a:r>
            <a:r>
              <a:rPr lang="en-US" dirty="0" err="1" smtClean="0"/>
              <a:t>i</a:t>
            </a:r>
            <a:r>
              <a:rPr lang="en-US" dirty="0" smtClean="0"/>
              <a:t> = 0 ; </a:t>
            </a:r>
            <a:r>
              <a:rPr lang="en-US" dirty="0" err="1" smtClean="0"/>
              <a:t>i</a:t>
            </a:r>
            <a:r>
              <a:rPr lang="en-US" dirty="0" smtClean="0"/>
              <a:t> &lt;= 6 ; </a:t>
            </a:r>
            <a:r>
              <a:rPr lang="en-US" dirty="0" err="1" smtClean="0"/>
              <a:t>i</a:t>
            </a:r>
            <a:r>
              <a:rPr lang="en-US" dirty="0" smtClean="0"/>
              <a:t>++ ) </a:t>
            </a:r>
          </a:p>
          <a:p>
            <a:pPr>
              <a:buNone/>
            </a:pPr>
            <a:r>
              <a:rPr lang="en-US" dirty="0" smtClean="0"/>
              <a:t>		display ( marks[</a:t>
            </a:r>
            <a:r>
              <a:rPr lang="en-US" dirty="0" err="1" smtClean="0"/>
              <a:t>i</a:t>
            </a:r>
            <a:r>
              <a:rPr lang="en-US" dirty="0" smtClean="0"/>
              <a:t>] ) 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void display ( </a:t>
            </a:r>
            <a:r>
              <a:rPr lang="en-US" dirty="0" err="1" smtClean="0"/>
              <a:t>int</a:t>
            </a:r>
            <a:r>
              <a:rPr lang="en-US" dirty="0" smtClean="0"/>
              <a:t> m 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cout</a:t>
            </a:r>
            <a:r>
              <a:rPr lang="en-US" dirty="0" smtClean="0"/>
              <a:t>&lt;&lt; m&lt;&lt;</a:t>
            </a:r>
            <a:r>
              <a:rPr lang="en-US" dirty="0" err="1" smtClean="0"/>
              <a:t>endl</a:t>
            </a:r>
            <a:r>
              <a:rPr lang="en-US" dirty="0" smtClean="0"/>
              <a:t> ; 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590800"/>
            <a:ext cx="4191000" cy="4141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Here the concept is array of array.</a:t>
            </a:r>
          </a:p>
          <a:p>
            <a:pPr>
              <a:buNone/>
            </a:pPr>
            <a:r>
              <a:rPr lang="en-US" dirty="0" smtClean="0"/>
              <a:t>		For example consider: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x[3][4];</a:t>
            </a:r>
          </a:p>
          <a:p>
            <a:pPr>
              <a:buNone/>
            </a:pPr>
            <a:r>
              <a:rPr lang="en-US" dirty="0" smtClean="0"/>
              <a:t>	It is a 2 dimensional array contains 3 rows and 4 columns.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3505200"/>
            <a:ext cx="5691187" cy="326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 Initialization of two 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x[2][3] = {2, 4, 5, 9, 0, 19};</a:t>
            </a:r>
          </a:p>
          <a:p>
            <a:pPr lvl="3"/>
            <a:r>
              <a:rPr lang="en-US" dirty="0" smtClean="0"/>
              <a:t>Not preferred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x[2][3] = { {2, 4, 5}, {9, 0, 19}};</a:t>
            </a:r>
          </a:p>
          <a:p>
            <a:pPr lvl="3"/>
            <a:r>
              <a:rPr lang="en-US" dirty="0" smtClean="0"/>
              <a:t>Mostly preferred: this array has 2 rows and 3 columns.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5613" y="3562350"/>
            <a:ext cx="5919787" cy="304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978</Words>
  <Application>Microsoft Office PowerPoint</Application>
  <PresentationFormat>On-screen Show (4:3)</PresentationFormat>
  <Paragraphs>230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Arrays</vt:lpstr>
      <vt:lpstr>Declaring Arrays</vt:lpstr>
      <vt:lpstr>Access Elements in C++ Array</vt:lpstr>
      <vt:lpstr>Important points to Remember</vt:lpstr>
      <vt:lpstr> Initialization of Array in C++</vt:lpstr>
      <vt:lpstr>Inserting and printing elements </vt:lpstr>
      <vt:lpstr>Passing array elements to function</vt:lpstr>
      <vt:lpstr>Multidimensional Array</vt:lpstr>
      <vt:lpstr> Initialization of two dimensional array</vt:lpstr>
      <vt:lpstr>Example of 2D array</vt:lpstr>
      <vt:lpstr>Strings in C++</vt:lpstr>
      <vt:lpstr>Continue…</vt:lpstr>
      <vt:lpstr>Example</vt:lpstr>
      <vt:lpstr>C++ supports a wide range of functions that manipulate null-terminated strings</vt:lpstr>
      <vt:lpstr>Example</vt:lpstr>
      <vt:lpstr>Revision of Structures in C</vt:lpstr>
      <vt:lpstr>Defining a structure</vt:lpstr>
      <vt:lpstr>Example</vt:lpstr>
      <vt:lpstr>Accessing member of structure</vt:lpstr>
      <vt:lpstr>Example</vt:lpstr>
      <vt:lpstr>Initializing Structure Members</vt:lpstr>
      <vt:lpstr>Array of Structures</vt:lpstr>
      <vt:lpstr>Structures Within Structures</vt:lpstr>
      <vt:lpstr>Limitations of Structure </vt:lpstr>
      <vt:lpstr>Difference between Class and 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Arrays, Strings and Structure in C++</dc:title>
  <dc:creator>Shivam</dc:creator>
  <cp:lastModifiedBy>user</cp:lastModifiedBy>
  <cp:revision>65</cp:revision>
  <dcterms:created xsi:type="dcterms:W3CDTF">2006-08-16T00:00:00Z</dcterms:created>
  <dcterms:modified xsi:type="dcterms:W3CDTF">2023-02-16T06:29:03Z</dcterms:modified>
</cp:coreProperties>
</file>