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7" r:id="rId3"/>
    <p:sldId id="318" r:id="rId4"/>
    <p:sldId id="323" r:id="rId5"/>
    <p:sldId id="340" r:id="rId6"/>
    <p:sldId id="339" r:id="rId7"/>
    <p:sldId id="330" r:id="rId8"/>
    <p:sldId id="332" r:id="rId9"/>
    <p:sldId id="334" r:id="rId10"/>
    <p:sldId id="335" r:id="rId11"/>
    <p:sldId id="336" r:id="rId12"/>
    <p:sldId id="341" r:id="rId13"/>
    <p:sldId id="342" r:id="rId14"/>
    <p:sldId id="299" r:id="rId15"/>
    <p:sldId id="275" r:id="rId16"/>
    <p:sldId id="30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DA241B"/>
    <a:srgbClr val="A6A6A6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21769"/>
            <a:ext cx="9144000" cy="2387600"/>
          </a:xfrm>
        </p:spPr>
        <p:txBody>
          <a:bodyPr anchor="b"/>
          <a:lstStyle>
            <a:lvl1pPr algn="ctr">
              <a:defRPr sz="6000">
                <a:latin typeface="Bookman Old Style" panose="02050604050505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31387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Bookman Old Style" panose="0205060405050502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5444-11CA-4B97-8BAE-B0C3FE178357}" type="datetimeFigureOut">
              <a:rPr lang="en-IN" smtClean="0"/>
              <a:t>29-08-2026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C996-D531-4470-A433-B06680948C3D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9818255" y="0"/>
            <a:ext cx="2373745" cy="118626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>
                    <a:lumMod val="85000"/>
                  </a:schemeClr>
                </a:solidFill>
              </a:rPr>
              <a:t>Place reserved for instructor video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04" y="-147883"/>
            <a:ext cx="1843515" cy="19934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461671" y="349637"/>
            <a:ext cx="820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HHATRAPATI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HAHU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J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M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AHARAJ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NIVERSITY,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ANPUR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703" y="414323"/>
            <a:ext cx="1216130" cy="77194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058137" y="822311"/>
            <a:ext cx="3437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UGC Category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b="1" baseline="0" dirty="0">
                <a:solidFill>
                  <a:srgbClr val="BC004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University</a:t>
            </a:r>
            <a:endParaRPr lang="en-US" dirty="0">
              <a:solidFill>
                <a:srgbClr val="1E2763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6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0249"/>
            <a:ext cx="8827671" cy="75247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C00000"/>
                </a:solidFill>
                <a:latin typeface="Bookman Old Style" panose="02050604050505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853" y="2253515"/>
            <a:ext cx="11169850" cy="4225662"/>
          </a:xfrm>
        </p:spPr>
        <p:txBody>
          <a:bodyPr/>
          <a:lstStyle>
            <a:lvl1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1pPr>
            <a:lvl2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2pPr>
            <a:lvl3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3pPr>
            <a:lvl4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4pPr>
            <a:lvl5pPr>
              <a:defRPr>
                <a:solidFill>
                  <a:srgbClr val="1F4E79"/>
                </a:solidFill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5444-11CA-4B97-8BAE-B0C3FE178357}" type="datetimeFigureOut">
              <a:rPr lang="en-IN" smtClean="0"/>
              <a:t>29-08-2026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5C996-D531-4470-A433-B06680948C3D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04" y="-147883"/>
            <a:ext cx="1843515" cy="1993410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1461671" y="349637"/>
            <a:ext cx="820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HHATRAPATI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HAHU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J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M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AHARAJ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</a:t>
            </a:r>
            <a:r>
              <a:rPr lang="en-US" b="1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NIVERSITY,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75000"/>
              </a:lnSpc>
            </a:pPr>
            <a:r>
              <a:rPr lang="en-US" sz="4000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rgbClr val="1E2763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ANPUR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703" y="414323"/>
            <a:ext cx="1216130" cy="77194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5058137" y="822311"/>
            <a:ext cx="3437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UGC Category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b="1" baseline="0" dirty="0">
                <a:solidFill>
                  <a:srgbClr val="BC004C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I</a:t>
            </a:r>
            <a:r>
              <a:rPr lang="en-US" baseline="0" dirty="0">
                <a:solidFill>
                  <a:srgbClr val="BC004C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University</a:t>
            </a:r>
            <a:endParaRPr lang="en-US" dirty="0">
              <a:solidFill>
                <a:srgbClr val="1E2763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6250329" y="6593176"/>
            <a:ext cx="5941671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IN" sz="14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© CSJM University, Kanpur, INDIA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0" y="6593176"/>
            <a:ext cx="6250329" cy="307777"/>
          </a:xfrm>
          <a:prstGeom prst="rect">
            <a:avLst/>
          </a:prstGeom>
          <a:solidFill>
            <a:srgbClr val="A6A6A6"/>
          </a:solidFill>
        </p:spPr>
        <p:txBody>
          <a:bodyPr wrap="square" rtlCol="0">
            <a:spAutoFit/>
          </a:bodyPr>
          <a:lstStyle/>
          <a:p>
            <a:endParaRPr lang="en-IN" sz="1400" b="1" dirty="0">
              <a:solidFill>
                <a:srgbClr val="1F4E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9818255" y="0"/>
            <a:ext cx="2373745" cy="118626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>
                    <a:lumMod val="85000"/>
                  </a:schemeClr>
                </a:solidFill>
              </a:rPr>
              <a:t>Place reserved for instructor video</a:t>
            </a:r>
          </a:p>
        </p:txBody>
      </p:sp>
    </p:spTree>
    <p:extLst>
      <p:ext uri="{BB962C8B-B14F-4D97-AF65-F5344CB8AC3E}">
        <p14:creationId xmlns:p14="http://schemas.microsoft.com/office/powerpoint/2010/main" val="82230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45444-11CA-4B97-8BAE-B0C3FE178357}" type="datetimeFigureOut">
              <a:rPr lang="en-IN" smtClean="0"/>
              <a:t>29-08-2026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5C996-D531-4470-A433-B06680948C3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899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wi.com/blog/types-of-market-research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o.org/4/w3241e/w3241e02.ht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0907" y="1625844"/>
            <a:ext cx="12009120" cy="147732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1526109" y="1778011"/>
            <a:ext cx="8973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 Black" pitchFamily="34" charset="0"/>
              </a:rPr>
              <a:t>MARKETING RESEARCH</a:t>
            </a:r>
            <a:endParaRPr lang="en-IN" sz="3200" dirty="0">
              <a:solidFill>
                <a:schemeClr val="accent4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44279" y="3130066"/>
            <a:ext cx="10792047" cy="887278"/>
          </a:xfrm>
          <a:prstGeom prst="round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212650" y="3280842"/>
            <a:ext cx="11765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itchFamily="34" charset="0"/>
              </a:rPr>
              <a:t>Marketing Management</a:t>
            </a:r>
            <a:endParaRPr lang="en-IN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04" y="-147883"/>
            <a:ext cx="1843515" cy="199341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2083982" y="5935963"/>
            <a:ext cx="7868092" cy="85837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TextBox 16"/>
          <p:cNvSpPr txBox="1"/>
          <p:nvPr/>
        </p:nvSpPr>
        <p:spPr>
          <a:xfrm>
            <a:off x="2763568" y="5982533"/>
            <a:ext cx="649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Dr Prabhat K Dwivedi, Associate Professor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87210" y="6379461"/>
            <a:ext cx="545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School of Business Management</a:t>
            </a:r>
          </a:p>
        </p:txBody>
      </p:sp>
      <p:pic>
        <p:nvPicPr>
          <p:cNvPr id="1026" name="Picture 2" descr="What is Market Research? – Marketing Research in Japan, ASMARQ inc.">
            <a:extLst>
              <a:ext uri="{FF2B5EF4-FFF2-40B4-BE49-F238E27FC236}">
                <a16:creationId xmlns:a16="http://schemas.microsoft.com/office/drawing/2014/main" id="{BEB5E9D2-1218-5D41-C788-41F2D5E7F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788" y="4026704"/>
            <a:ext cx="2768231" cy="184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604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3AFE-B98F-16AA-8CA4-0CBE3ECBF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892" y="1731440"/>
            <a:ext cx="9315893" cy="57467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Best Practices for Market Research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8194" name="Picture 2" descr="What is Market Research? Definition, Types, Process, Examples and Best Practices">
            <a:extLst>
              <a:ext uri="{FF2B5EF4-FFF2-40B4-BE49-F238E27FC236}">
                <a16:creationId xmlns:a16="http://schemas.microsoft.com/office/drawing/2014/main" id="{A25F7294-73A4-B32C-6986-66FE7347BF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8" b="2621"/>
          <a:stretch>
            <a:fillRect/>
          </a:stretch>
        </p:blipFill>
        <p:spPr bwMode="auto">
          <a:xfrm>
            <a:off x="2934586" y="2328225"/>
            <a:ext cx="5284381" cy="426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755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9218" name="Picture 2" descr="market-research-questions">
            <a:extLst>
              <a:ext uri="{FF2B5EF4-FFF2-40B4-BE49-F238E27FC236}">
                <a16:creationId xmlns:a16="http://schemas.microsoft.com/office/drawing/2014/main" id="{93008354-2B53-590F-76A0-15E7CBB88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230" y="1284514"/>
            <a:ext cx="8976858" cy="505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3FDB01-FCE9-04C3-F8F5-6773A205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075" y="6074229"/>
            <a:ext cx="11169850" cy="519734"/>
          </a:xfrm>
        </p:spPr>
        <p:txBody>
          <a:bodyPr/>
          <a:lstStyle/>
          <a:p>
            <a:r>
              <a:rPr lang="en-IN" dirty="0">
                <a:hlinkClick r:id="rId3"/>
              </a:rPr>
              <a:t>https://www.gwi.com/blog/types-of-market-research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5899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5235C-BDF8-5B44-F011-204B237ED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3" y="2253515"/>
            <a:ext cx="10912947" cy="4225662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+mn-lt"/>
              </a:rPr>
              <a:t>Understands the Audience: </a:t>
            </a:r>
            <a:r>
              <a:rPr lang="en-US" dirty="0">
                <a:latin typeface="+mn-lt"/>
              </a:rPr>
              <a:t>It uncovers buyer demographics, preferences, and daily purchasing habits.</a:t>
            </a:r>
          </a:p>
          <a:p>
            <a:r>
              <a:rPr lang="en-US" b="1" dirty="0">
                <a:latin typeface="+mn-lt"/>
              </a:rPr>
              <a:t>Reduces Business Risk: </a:t>
            </a:r>
            <a:r>
              <a:rPr lang="en-US" dirty="0">
                <a:latin typeface="+mn-lt"/>
              </a:rPr>
              <a:t>Testing products or pricing before a launch prevents costly failures.</a:t>
            </a:r>
          </a:p>
          <a:p>
            <a:r>
              <a:rPr lang="en-US" b="1" dirty="0">
                <a:latin typeface="+mn-lt"/>
              </a:rPr>
              <a:t>Tracks Competitors: </a:t>
            </a:r>
            <a:r>
              <a:rPr lang="en-US" dirty="0">
                <a:latin typeface="+mn-lt"/>
              </a:rPr>
              <a:t>It highlights competitor strengths, weaknesses, and market gaps you can exploit.</a:t>
            </a:r>
          </a:p>
          <a:p>
            <a:r>
              <a:rPr lang="en-US" b="1" dirty="0">
                <a:latin typeface="+mn-lt"/>
              </a:rPr>
              <a:t>Guides Smart Decisions: </a:t>
            </a:r>
            <a:r>
              <a:rPr lang="en-US" dirty="0">
                <a:latin typeface="+mn-lt"/>
              </a:rPr>
              <a:t>Leaders use collected data to build realistic budgets and shape marketing campaigns.</a:t>
            </a:r>
          </a:p>
          <a:p>
            <a:r>
              <a:rPr lang="en-US" b="1" dirty="0">
                <a:latin typeface="+mn-lt"/>
              </a:rPr>
              <a:t>Improves Satisfaction: </a:t>
            </a:r>
            <a:r>
              <a:rPr lang="en-US" dirty="0">
                <a:latin typeface="+mn-lt"/>
              </a:rPr>
              <a:t>Ongoing feedback helps companies refine their customer service and retain buyers.</a:t>
            </a:r>
            <a:endParaRPr lang="en-IN" dirty="0"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7E85611-4F45-2D2C-F542-50B0B047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70025"/>
            <a:ext cx="10308771" cy="75247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Key Reasons Why Marketing Research Matters</a:t>
            </a:r>
          </a:p>
        </p:txBody>
      </p:sp>
    </p:spTree>
    <p:extLst>
      <p:ext uri="{BB962C8B-B14F-4D97-AF65-F5344CB8AC3E}">
        <p14:creationId xmlns:p14="http://schemas.microsoft.com/office/powerpoint/2010/main" val="3126889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0A0C4-19B0-D466-4FF7-892099116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185" y="1514699"/>
            <a:ext cx="5845629" cy="543608"/>
          </a:xfrm>
        </p:spPr>
        <p:txBody>
          <a:bodyPr>
            <a:normAutofit fontScale="90000"/>
          </a:bodyPr>
          <a:lstStyle/>
          <a:p>
            <a:r>
              <a:rPr lang="en-IN" dirty="0"/>
              <a:t>Role of Marketing Research</a:t>
            </a:r>
          </a:p>
        </p:txBody>
      </p:sp>
      <p:pic>
        <p:nvPicPr>
          <p:cNvPr id="12290" name="Picture 2" descr="What Are The Advantages Of Market Research?">
            <a:extLst>
              <a:ext uri="{FF2B5EF4-FFF2-40B4-BE49-F238E27FC236}">
                <a16:creationId xmlns:a16="http://schemas.microsoft.com/office/drawing/2014/main" id="{92D0B06A-8370-1143-45E2-EE2389E01B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850" y="2156278"/>
            <a:ext cx="4791235" cy="447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614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69794D-20F2-4C7F-BAF8-A28C732FC46D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/>
          <a:srcRect l="15864" t="22041" r="47405" b="8163"/>
          <a:stretch>
            <a:fillRect/>
          </a:stretch>
        </p:blipFill>
        <p:spPr bwMode="auto">
          <a:xfrm>
            <a:off x="2410522" y="1527095"/>
            <a:ext cx="58674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EA1A5-AE10-E9CB-1B39-627CF02C4B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7" t="9164" r="12080" b="7621"/>
          <a:stretch/>
        </p:blipFill>
        <p:spPr>
          <a:xfrm>
            <a:off x="171450" y="0"/>
            <a:ext cx="1325880" cy="13338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EDF4BE-0DD0-D527-3652-90A5820E40AE}"/>
              </a:ext>
            </a:extLst>
          </p:cNvPr>
          <p:cNvSpPr txBox="1"/>
          <p:nvPr/>
        </p:nvSpPr>
        <p:spPr>
          <a:xfrm>
            <a:off x="0" y="6593963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  <a:p>
            <a:endParaRPr lang="en-IN" b="1" dirty="0">
              <a:solidFill>
                <a:srgbClr val="1F4E79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51C9C-0061-D913-F99E-E89BDEBCF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499" y="1479961"/>
            <a:ext cx="8827671" cy="308362"/>
          </a:xfrm>
        </p:spPr>
        <p:txBody>
          <a:bodyPr>
            <a:normAutofit fontScale="90000"/>
          </a:bodyPr>
          <a:lstStyle/>
          <a:p>
            <a:r>
              <a:rPr lang="en-I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59722-0BC5-A39C-D760-81B1E87A9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3" y="1906859"/>
            <a:ext cx="11169850" cy="4806175"/>
          </a:xfrm>
        </p:spPr>
        <p:txBody>
          <a:bodyPr>
            <a:normAutofit/>
          </a:bodyPr>
          <a:lstStyle/>
          <a:p>
            <a:r>
              <a:rPr lang="en-IN" sz="2000" dirty="0">
                <a:hlinkClick r:id="rId2"/>
              </a:rPr>
              <a:t>https://www.fao.org/4/w3241e/w3241e02.htm</a:t>
            </a:r>
            <a:endParaRPr lang="en-IN" sz="2000" dirty="0"/>
          </a:p>
          <a:p>
            <a:r>
              <a:rPr lang="en-US" sz="2000" dirty="0"/>
              <a:t>Green, P.E., Tull, D.S. and Albaum, G (1993), </a:t>
            </a:r>
            <a:r>
              <a:rPr lang="en-US" sz="2000" i="1" dirty="0"/>
              <a:t>Research For Marketing Decisions,</a:t>
            </a:r>
            <a:r>
              <a:rPr lang="en-US" sz="2000" dirty="0"/>
              <a:t> 5th edition, Prentice-Hall </a:t>
            </a:r>
          </a:p>
          <a:p>
            <a:r>
              <a:rPr lang="en-US" sz="2000" dirty="0"/>
              <a:t>Kerlinger, FN.(1994) </a:t>
            </a:r>
            <a:r>
              <a:rPr lang="en-US" sz="2000" i="1" dirty="0"/>
              <a:t>Foundations of </a:t>
            </a:r>
            <a:r>
              <a:rPr lang="en-US" sz="2000" i="1" dirty="0" err="1"/>
              <a:t>Behavioural</a:t>
            </a:r>
            <a:r>
              <a:rPr lang="en-US" sz="2000" i="1" dirty="0"/>
              <a:t> Research,</a:t>
            </a:r>
            <a:r>
              <a:rPr lang="en-US" sz="2000" dirty="0"/>
              <a:t> 1st edition, Holt, Rinehart and Winston, p. 174. </a:t>
            </a:r>
          </a:p>
          <a:p>
            <a:endParaRPr lang="en-IN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18CF63-2F76-C6C7-940F-C01AC8DB0044}"/>
              </a:ext>
            </a:extLst>
          </p:cNvPr>
          <p:cNvSpPr txBox="1"/>
          <p:nvPr/>
        </p:nvSpPr>
        <p:spPr>
          <a:xfrm>
            <a:off x="1" y="6593962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  <a:p>
            <a:endParaRPr lang="en-IN" b="1" dirty="0">
              <a:solidFill>
                <a:srgbClr val="1F4E7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27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69794D-20F2-4C7F-BAF8-A28C732FC46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Content Placeholder 4" descr="Image result for thanks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1568" y="2224991"/>
            <a:ext cx="7162800" cy="365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D9042C-77C6-C271-8D97-F1317947CF72}"/>
              </a:ext>
            </a:extLst>
          </p:cNvPr>
          <p:cNvSpPr txBox="1"/>
          <p:nvPr/>
        </p:nvSpPr>
        <p:spPr>
          <a:xfrm>
            <a:off x="265814" y="6593589"/>
            <a:ext cx="616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3893" y="2732567"/>
            <a:ext cx="11169850" cy="3629651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rgbClr val="0070C0"/>
                </a:solidFill>
              </a:rPr>
              <a:t>Meaning</a:t>
            </a:r>
            <a:r>
              <a:rPr lang="en-US" dirty="0">
                <a:solidFill>
                  <a:srgbClr val="0070C0"/>
                </a:solidFill>
              </a:rPr>
              <a:t> &amp; definitions</a:t>
            </a:r>
            <a:endParaRPr lang="en-IN" dirty="0">
              <a:solidFill>
                <a:srgbClr val="0070C0"/>
              </a:solidFill>
            </a:endParaRPr>
          </a:p>
          <a:p>
            <a:r>
              <a:rPr lang="en-IN" dirty="0">
                <a:solidFill>
                  <a:srgbClr val="0070C0"/>
                </a:solidFill>
              </a:rPr>
              <a:t>Difference b/w Market Research ad Marketing Research</a:t>
            </a:r>
          </a:p>
          <a:p>
            <a:r>
              <a:rPr lang="en-IN" dirty="0">
                <a:solidFill>
                  <a:srgbClr val="0070C0"/>
                </a:solidFill>
              </a:rPr>
              <a:t>Process</a:t>
            </a:r>
          </a:p>
          <a:p>
            <a:r>
              <a:rPr lang="en-IN" dirty="0">
                <a:solidFill>
                  <a:srgbClr val="0070C0"/>
                </a:solidFill>
              </a:rPr>
              <a:t>Types</a:t>
            </a:r>
          </a:p>
          <a:p>
            <a:r>
              <a:rPr lang="en-IN" dirty="0">
                <a:solidFill>
                  <a:srgbClr val="0070C0"/>
                </a:solidFill>
              </a:rPr>
              <a:t>Importance</a:t>
            </a:r>
          </a:p>
          <a:p>
            <a:r>
              <a:rPr lang="en-IN" dirty="0">
                <a:solidFill>
                  <a:srgbClr val="0070C0"/>
                </a:solidFill>
              </a:rPr>
              <a:t>Role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593176"/>
            <a:ext cx="6250329" cy="307777"/>
          </a:xfrm>
          <a:prstGeom prst="rect">
            <a:avLst/>
          </a:prstGeom>
          <a:solidFill>
            <a:srgbClr val="A6A6A6"/>
          </a:solidFill>
        </p:spPr>
        <p:txBody>
          <a:bodyPr wrap="square" rtlCol="0">
            <a:spAutoFit/>
          </a:bodyPr>
          <a:lstStyle/>
          <a:p>
            <a:endParaRPr lang="en-IN" sz="1400" b="1" dirty="0">
              <a:solidFill>
                <a:srgbClr val="1F4E7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93963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9D4498-372F-63AB-E4D9-6F0740B54C0C}"/>
              </a:ext>
            </a:extLst>
          </p:cNvPr>
          <p:cNvSpPr txBox="1">
            <a:spLocks/>
          </p:cNvSpPr>
          <p:nvPr/>
        </p:nvSpPr>
        <p:spPr>
          <a:xfrm>
            <a:off x="933893" y="1749135"/>
            <a:ext cx="8624777" cy="7524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C00000"/>
                </a:solidFill>
                <a:latin typeface="Bookman Old Style" panose="02050604050505020204" pitchFamily="18" charset="0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Topics to be covered</a:t>
            </a:r>
          </a:p>
        </p:txBody>
      </p:sp>
    </p:spTree>
    <p:extLst>
      <p:ext uri="{BB962C8B-B14F-4D97-AF65-F5344CB8AC3E}">
        <p14:creationId xmlns:p14="http://schemas.microsoft.com/office/powerpoint/2010/main" val="301462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552FDA-9758-6BC6-11F8-A61F40B62997}"/>
              </a:ext>
            </a:extLst>
          </p:cNvPr>
          <p:cNvSpPr txBox="1"/>
          <p:nvPr/>
        </p:nvSpPr>
        <p:spPr>
          <a:xfrm>
            <a:off x="0" y="6593963"/>
            <a:ext cx="579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2050" name="Picture 2" descr="26 Quotes To Inspire Market Research Success | PDF">
            <a:extLst>
              <a:ext uri="{FF2B5EF4-FFF2-40B4-BE49-F238E27FC236}">
                <a16:creationId xmlns:a16="http://schemas.microsoft.com/office/drawing/2014/main" id="{178ED3D8-4EE8-DD4D-8F2C-409AF7ED8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186" y="1743739"/>
            <a:ext cx="7963786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495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3AFE-B98F-16AA-8CA4-0CBE3ECBF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52" y="1801392"/>
            <a:ext cx="10523087" cy="57467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dirty="0">
                <a:solidFill>
                  <a:srgbClr val="0070C0"/>
                </a:solidFill>
              </a:rPr>
              <a:t>Meaning &amp; Definition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31275-5BA8-F8F2-C5B3-8A5599463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1" y="2519917"/>
            <a:ext cx="10661311" cy="4074046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+mn-lt"/>
              </a:rPr>
              <a:t>The systematic design, collection, analysis, and reporting of data relevant to a specific marketing situation facing an organization</a:t>
            </a:r>
          </a:p>
          <a:p>
            <a:r>
              <a:rPr lang="en-US" b="1" dirty="0">
                <a:latin typeface="+mn-lt"/>
              </a:rPr>
              <a:t>Green and Tull </a:t>
            </a:r>
            <a:r>
              <a:rPr lang="en-US" dirty="0">
                <a:latin typeface="+mn-lt"/>
              </a:rPr>
              <a:t>have defined marketing research as follows: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"Marketing research is the systematic and objective search for, and analysis of, information relevant to the identification and solution of any problem in the field of marketing."</a:t>
            </a:r>
          </a:p>
          <a:p>
            <a:r>
              <a:rPr lang="en-US" b="1" dirty="0">
                <a:latin typeface="+mn-lt"/>
              </a:rPr>
              <a:t>The Core Purpose: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-Bridges the gap between the business and its consumers.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-Minimizes financial risk in new ventures.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-Uncovers new market opportunities and operational threats.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58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3AFE-B98F-16AA-8CA4-0CBE3ECBF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719" y="2018778"/>
            <a:ext cx="9162110" cy="57467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Market Research vs. Marketing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BD3A7-A603-AE99-79B1-FF8B21BF8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53" y="2753832"/>
            <a:ext cx="9470463" cy="351937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Market Research:</a:t>
            </a:r>
            <a:r>
              <a:rPr lang="en-US" dirty="0"/>
              <a:t> Broad analysis of a specific market sector, industry trends, market size, and direct competitor behavior.</a:t>
            </a:r>
          </a:p>
          <a:p>
            <a:r>
              <a:rPr lang="en-US" b="1" dirty="0"/>
              <a:t>Marketing Research:</a:t>
            </a:r>
            <a:r>
              <a:rPr lang="en-US" dirty="0"/>
              <a:t> A broader, more specific concept. It evaluates the entire marketing process, including consumer behavior, product performance, pricing elasticity, and promotional effectiveness.</a:t>
            </a:r>
          </a:p>
          <a:p>
            <a:r>
              <a:rPr lang="en-US" b="1" dirty="0"/>
              <a:t>Takeaway:</a:t>
            </a:r>
            <a:r>
              <a:rPr lang="en-US" dirty="0"/>
              <a:t> Market research tells you </a:t>
            </a:r>
            <a:r>
              <a:rPr lang="en-US" i="1" dirty="0"/>
              <a:t>where</a:t>
            </a:r>
            <a:r>
              <a:rPr lang="en-US" dirty="0"/>
              <a:t> to sell; marketing research tells you </a:t>
            </a:r>
            <a:r>
              <a:rPr lang="en-US" i="1" dirty="0"/>
              <a:t>how</a:t>
            </a:r>
            <a:r>
              <a:rPr lang="en-US" dirty="0"/>
              <a:t> to sell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</p:spTree>
    <p:extLst>
      <p:ext uri="{BB962C8B-B14F-4D97-AF65-F5344CB8AC3E}">
        <p14:creationId xmlns:p14="http://schemas.microsoft.com/office/powerpoint/2010/main" val="367745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4098" name="Picture 2" descr="Marketing Research Process in 6 Easy Steps">
            <a:extLst>
              <a:ext uri="{FF2B5EF4-FFF2-40B4-BE49-F238E27FC236}">
                <a16:creationId xmlns:a16="http://schemas.microsoft.com/office/drawing/2014/main" id="{D1F1BD53-8A50-6452-290D-C133CBCCB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6" b="5891"/>
          <a:stretch>
            <a:fillRect/>
          </a:stretch>
        </p:blipFill>
        <p:spPr bwMode="auto">
          <a:xfrm>
            <a:off x="2360428" y="1915000"/>
            <a:ext cx="7240772" cy="459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494BF9A-0CF1-4FEE-FA77-B11195715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428" y="1413604"/>
            <a:ext cx="7240772" cy="50139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Marketing Research Process</a:t>
            </a:r>
          </a:p>
        </p:txBody>
      </p:sp>
    </p:spTree>
    <p:extLst>
      <p:ext uri="{BB962C8B-B14F-4D97-AF65-F5344CB8AC3E}">
        <p14:creationId xmlns:p14="http://schemas.microsoft.com/office/powerpoint/2010/main" val="3986761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3AFE-B98F-16AA-8CA4-0CBE3ECBF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549" y="1633467"/>
            <a:ext cx="9315893" cy="38202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Key Types of Research (By Objectives)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BD3A7-A603-AE99-79B1-FF8B21BF8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5" y="2111829"/>
            <a:ext cx="9013372" cy="448213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latin typeface="+mn-lt"/>
              </a:rPr>
              <a:t>Exploratory Research:</a:t>
            </a:r>
            <a:r>
              <a:rPr lang="en-US" dirty="0">
                <a:latin typeface="+mn-lt"/>
              </a:rPr>
              <a:t> Used to gather preliminary data to shed light on the real nature of a problem and suggest possible hypotheses.</a:t>
            </a:r>
          </a:p>
          <a:p>
            <a:r>
              <a:rPr lang="en-US" b="1" dirty="0">
                <a:latin typeface="+mn-lt"/>
              </a:rPr>
              <a:t>Descriptive Research:</a:t>
            </a:r>
            <a:r>
              <a:rPr lang="en-US" dirty="0">
                <a:latin typeface="+mn-lt"/>
              </a:rPr>
              <a:t> Seeks to describe marketing variables or customer demographics (e.g., "Who buys our product?").</a:t>
            </a:r>
          </a:p>
          <a:p>
            <a:r>
              <a:rPr lang="en-US" b="1" dirty="0">
                <a:latin typeface="+mn-lt"/>
              </a:rPr>
              <a:t>Causal Research:</a:t>
            </a:r>
            <a:r>
              <a:rPr lang="en-US" dirty="0">
                <a:latin typeface="+mn-lt"/>
              </a:rPr>
              <a:t> Tests hypotheses about cause-and-effect relationships (e.g., "Will a 10% price cut increase sales by 15%?")</a:t>
            </a:r>
          </a:p>
          <a:p>
            <a:r>
              <a:rPr lang="en-US" b="1" dirty="0">
                <a:latin typeface="+mn-lt"/>
              </a:rPr>
              <a:t>Predictive research</a:t>
            </a:r>
            <a:r>
              <a:rPr lang="en-US" dirty="0">
                <a:latin typeface="+mn-lt"/>
              </a:rPr>
              <a:t> is a statistical and data-driven approach used to </a:t>
            </a:r>
            <a:r>
              <a:rPr lang="en-US" b="1" dirty="0">
                <a:latin typeface="+mn-lt"/>
              </a:rPr>
              <a:t>forecast future outcomes, behaviors, or trends</a:t>
            </a:r>
            <a:r>
              <a:rPr lang="en-US" dirty="0">
                <a:latin typeface="+mn-lt"/>
              </a:rPr>
              <a:t> by analyzing historical and current data. Instead of just explaining what happened in the past (descriptive research) or why it happened (diagnostic research), predictive research answers the question: </a:t>
            </a:r>
            <a:r>
              <a:rPr lang="en-US" i="1" dirty="0">
                <a:latin typeface="+mn-lt"/>
              </a:rPr>
              <a:t>"What is most likely to happen next?"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5122" name="Picture 2" descr="What are the types of Marketing Research?- Business Jargons">
            <a:extLst>
              <a:ext uri="{FF2B5EF4-FFF2-40B4-BE49-F238E27FC236}">
                <a16:creationId xmlns:a16="http://schemas.microsoft.com/office/drawing/2014/main" id="{24344102-14DC-7ABD-47FD-5752E19B1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286" y="2994325"/>
            <a:ext cx="2937831" cy="284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03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6146" name="Picture 2" descr="8 Types of Market Research: Methods &amp; Examples">
            <a:extLst>
              <a:ext uri="{FF2B5EF4-FFF2-40B4-BE49-F238E27FC236}">
                <a16:creationId xmlns:a16="http://schemas.microsoft.com/office/drawing/2014/main" id="{3242DDD1-39D8-9E87-2B45-796001A6D8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5" b="15257"/>
          <a:stretch>
            <a:fillRect/>
          </a:stretch>
        </p:blipFill>
        <p:spPr bwMode="auto">
          <a:xfrm>
            <a:off x="2453875" y="1447800"/>
            <a:ext cx="6581267" cy="504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599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7BD8B-BF91-CC7A-D079-25F274803E7C}"/>
              </a:ext>
            </a:extLst>
          </p:cNvPr>
          <p:cNvSpPr txBox="1"/>
          <p:nvPr/>
        </p:nvSpPr>
        <p:spPr>
          <a:xfrm>
            <a:off x="0" y="6593963"/>
            <a:ext cx="583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1F4E79"/>
                </a:solidFill>
                <a:latin typeface="Bookman Old Style" panose="02050604050505020204" pitchFamily="18" charset="0"/>
              </a:rPr>
              <a:t>Dr Prabhat K Dwivedi, Associate Professor</a:t>
            </a:r>
          </a:p>
        </p:txBody>
      </p:sp>
      <p:pic>
        <p:nvPicPr>
          <p:cNvPr id="7170" name="Picture 2" descr="8 Types of Market Research: Methods &amp; Examples">
            <a:extLst>
              <a:ext uri="{FF2B5EF4-FFF2-40B4-BE49-F238E27FC236}">
                <a16:creationId xmlns:a16="http://schemas.microsoft.com/office/drawing/2014/main" id="{217B5A77-1D67-98EB-C556-806BD4090A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5" b="15729"/>
          <a:stretch>
            <a:fillRect/>
          </a:stretch>
        </p:blipFill>
        <p:spPr bwMode="auto">
          <a:xfrm>
            <a:off x="2318658" y="1415143"/>
            <a:ext cx="6433456" cy="514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200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617</Words>
  <Application>Microsoft Office PowerPoint</Application>
  <PresentationFormat>Widescreen</PresentationFormat>
  <Paragraphs>57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Arial Rounded MT Bold</vt:lpstr>
      <vt:lpstr>Book Antiqua</vt:lpstr>
      <vt:lpstr>Bookman Old Style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Meaning &amp; Definition</vt:lpstr>
      <vt:lpstr>Market Research vs. Marketing Research</vt:lpstr>
      <vt:lpstr>Marketing Research Process</vt:lpstr>
      <vt:lpstr>Key Types of Research (By Objectives)</vt:lpstr>
      <vt:lpstr>PowerPoint Presentation</vt:lpstr>
      <vt:lpstr>PowerPoint Presentation</vt:lpstr>
      <vt:lpstr>Best Practices for Market Research</vt:lpstr>
      <vt:lpstr>PowerPoint Presentation</vt:lpstr>
      <vt:lpstr>Key Reasons Why Marketing Research Matters</vt:lpstr>
      <vt:lpstr>Role of Marketing Research</vt:lpstr>
      <vt:lpstr>PowerPoint Presentation</vt:lpstr>
      <vt:lpstr>References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prabhatresearch@gmail.com</cp:lastModifiedBy>
  <cp:revision>136</cp:revision>
  <dcterms:created xsi:type="dcterms:W3CDTF">2024-04-20T12:51:16Z</dcterms:created>
  <dcterms:modified xsi:type="dcterms:W3CDTF">2026-08-29T10:06:17Z</dcterms:modified>
</cp:coreProperties>
</file>