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7" r:id="rId3"/>
    <p:sldId id="343" r:id="rId4"/>
    <p:sldId id="318" r:id="rId5"/>
    <p:sldId id="340" r:id="rId6"/>
    <p:sldId id="339" r:id="rId7"/>
    <p:sldId id="336" r:id="rId8"/>
    <p:sldId id="330" r:id="rId9"/>
    <p:sldId id="341" r:id="rId10"/>
    <p:sldId id="332" r:id="rId11"/>
    <p:sldId id="342" r:id="rId12"/>
    <p:sldId id="299" r:id="rId13"/>
    <p:sldId id="275" r:id="rId14"/>
    <p:sldId id="30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DA241B"/>
    <a:srgbClr val="A6A6A6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21769"/>
            <a:ext cx="9144000" cy="2387600"/>
          </a:xfrm>
        </p:spPr>
        <p:txBody>
          <a:bodyPr anchor="b"/>
          <a:lstStyle>
            <a:lvl1pPr algn="ctr">
              <a:defRPr sz="6000">
                <a:latin typeface="Bookman Old Style" panose="02050604050505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31387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Bookman Old Style" panose="0205060405050502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5444-11CA-4B97-8BAE-B0C3FE178357}" type="datetimeFigureOut">
              <a:rPr lang="en-IN" smtClean="0"/>
              <a:t>29-08-2026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C996-D531-4470-A433-B06680948C3D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9818255" y="0"/>
            <a:ext cx="2373745" cy="118626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>
                    <a:lumMod val="85000"/>
                  </a:schemeClr>
                </a:solidFill>
              </a:rPr>
              <a:t>Place reserved for instructor video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904" y="-147883"/>
            <a:ext cx="1843515" cy="199341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461671" y="349637"/>
            <a:ext cx="8204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75000"/>
              </a:lnSpc>
            </a:pP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HHATRAPATI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HAHU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J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M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AHARAJ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U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NIVERSITY,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75000"/>
              </a:lnSpc>
            </a:pP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K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ANPUR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703" y="414323"/>
            <a:ext cx="1216130" cy="77194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058137" y="822311"/>
            <a:ext cx="3437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UGC Category</a:t>
            </a:r>
            <a:r>
              <a:rPr lang="en-US" baseline="0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b="1" baseline="0" dirty="0">
                <a:solidFill>
                  <a:srgbClr val="BC004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</a:t>
            </a:r>
            <a:r>
              <a:rPr lang="en-US" baseline="0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University</a:t>
            </a:r>
            <a:endParaRPr lang="en-US" dirty="0">
              <a:solidFill>
                <a:srgbClr val="1E2763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66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0249"/>
            <a:ext cx="8827671" cy="75247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C00000"/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853" y="2253515"/>
            <a:ext cx="11169850" cy="4225662"/>
          </a:xfrm>
        </p:spPr>
        <p:txBody>
          <a:bodyPr/>
          <a:lstStyle>
            <a:lvl1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1pPr>
            <a:lvl2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2pPr>
            <a:lvl3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3pPr>
            <a:lvl4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4pPr>
            <a:lvl5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5444-11CA-4B97-8BAE-B0C3FE178357}" type="datetimeFigureOut">
              <a:rPr lang="en-IN" smtClean="0"/>
              <a:t>29-08-2026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C996-D531-4470-A433-B06680948C3D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904" y="-147883"/>
            <a:ext cx="1843515" cy="1993410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1461671" y="349637"/>
            <a:ext cx="8204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75000"/>
              </a:lnSpc>
            </a:pP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HHATRAPATI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HAHU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J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M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AHARAJ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U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NIVERSITY,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75000"/>
              </a:lnSpc>
            </a:pP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K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ANPUR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703" y="414323"/>
            <a:ext cx="1216130" cy="77194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5058137" y="822311"/>
            <a:ext cx="3437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UGC Category</a:t>
            </a:r>
            <a:r>
              <a:rPr lang="en-US" baseline="0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b="1" baseline="0" dirty="0">
                <a:solidFill>
                  <a:srgbClr val="BC004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</a:t>
            </a:r>
            <a:r>
              <a:rPr lang="en-US" baseline="0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University</a:t>
            </a:r>
            <a:endParaRPr lang="en-US" dirty="0">
              <a:solidFill>
                <a:srgbClr val="1E2763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6250329" y="6593176"/>
            <a:ext cx="5941671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IN" sz="14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© CSJM University, Kanpur, INDIA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0" y="6593176"/>
            <a:ext cx="6250329" cy="307777"/>
          </a:xfrm>
          <a:prstGeom prst="rect">
            <a:avLst/>
          </a:prstGeom>
          <a:solidFill>
            <a:srgbClr val="A6A6A6"/>
          </a:solidFill>
        </p:spPr>
        <p:txBody>
          <a:bodyPr wrap="square" rtlCol="0">
            <a:spAutoFit/>
          </a:bodyPr>
          <a:lstStyle/>
          <a:p>
            <a:endParaRPr lang="en-IN" sz="1400" b="1" dirty="0">
              <a:solidFill>
                <a:srgbClr val="1F4E7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9818255" y="0"/>
            <a:ext cx="2373745" cy="118626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>
                    <a:lumMod val="85000"/>
                  </a:schemeClr>
                </a:solidFill>
              </a:rPr>
              <a:t>Place reserved for instructor video</a:t>
            </a:r>
          </a:p>
        </p:txBody>
      </p:sp>
    </p:spTree>
    <p:extLst>
      <p:ext uri="{BB962C8B-B14F-4D97-AF65-F5344CB8AC3E}">
        <p14:creationId xmlns:p14="http://schemas.microsoft.com/office/powerpoint/2010/main" val="82230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45444-11CA-4B97-8BAE-B0C3FE178357}" type="datetimeFigureOut">
              <a:rPr lang="en-IN" smtClean="0"/>
              <a:t>29-08-2026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5C996-D531-4470-A433-B06680948C3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899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tquest.com/en/blog/marketing-information-system-key-decision-making" TargetMode="External"/><Relationship Id="rId2" Type="http://schemas.openxmlformats.org/officeDocument/2006/relationships/hyperlink" Target="https://www.slideserve.com/rodneyperez/marketing-information-system-fundamentals-of-mkis-powerpoint-ppt-presenta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ilrelay.com/en/glossary/marketing-information-system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eb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eb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0907" y="1625844"/>
            <a:ext cx="12009120" cy="147732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1526109" y="1778011"/>
            <a:ext cx="89738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 Black" pitchFamily="34" charset="0"/>
              </a:rPr>
              <a:t>MARKETING INFORMATION SYSTEM (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 Black" pitchFamily="34" charset="0"/>
              </a:rPr>
              <a:t>MkIS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 Black" pitchFamily="34" charset="0"/>
              </a:rPr>
              <a:t>)</a:t>
            </a:r>
            <a:endParaRPr lang="en-IN" sz="3200" dirty="0">
              <a:solidFill>
                <a:schemeClr val="accent4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44279" y="3130066"/>
            <a:ext cx="10792047" cy="887278"/>
          </a:xfrm>
          <a:prstGeom prst="round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212650" y="3280842"/>
            <a:ext cx="11765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itchFamily="34" charset="0"/>
              </a:rPr>
              <a:t>Marketing Management</a:t>
            </a:r>
            <a:endParaRPr lang="en-IN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904" y="-147883"/>
            <a:ext cx="1843515" cy="199341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2083982" y="5935963"/>
            <a:ext cx="7868092" cy="85837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7" name="TextBox 16"/>
          <p:cNvSpPr txBox="1"/>
          <p:nvPr/>
        </p:nvSpPr>
        <p:spPr>
          <a:xfrm>
            <a:off x="2763568" y="5982533"/>
            <a:ext cx="6498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Dr Prabhat K Dwivedi, Associate Professor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87210" y="6379461"/>
            <a:ext cx="545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School of Business Management</a:t>
            </a:r>
          </a:p>
        </p:txBody>
      </p:sp>
      <p:pic>
        <p:nvPicPr>
          <p:cNvPr id="3074" name="Picture 2" descr="Marketing Information System (MIS)">
            <a:extLst>
              <a:ext uri="{FF2B5EF4-FFF2-40B4-BE49-F238E27FC236}">
                <a16:creationId xmlns:a16="http://schemas.microsoft.com/office/drawing/2014/main" id="{5580B206-8F42-5E6A-D6CE-BC6FCC071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t="8439" r="11207" b="16093"/>
          <a:stretch>
            <a:fillRect/>
          </a:stretch>
        </p:blipFill>
        <p:spPr bwMode="auto">
          <a:xfrm>
            <a:off x="4146699" y="4027896"/>
            <a:ext cx="3338622" cy="189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604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D46C33-F0B4-084F-91EE-8FB277480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854" y="2392325"/>
            <a:ext cx="9683114" cy="4086851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en-US" sz="4500" b="1" dirty="0"/>
              <a:t>Main stages in setting up an MIS:</a:t>
            </a:r>
          </a:p>
          <a:p>
            <a:pPr marL="0" indent="0">
              <a:buNone/>
            </a:pPr>
            <a:br>
              <a:rPr lang="en-US" sz="4500" dirty="0"/>
            </a:br>
            <a:r>
              <a:rPr lang="en-US" sz="4500" b="1" dirty="0"/>
              <a:t>Accessing the needs: </a:t>
            </a:r>
            <a:r>
              <a:rPr lang="en-US" sz="4500" dirty="0"/>
              <a:t>the first step is to identify the company’s specific information needs and define the system’s objectives.</a:t>
            </a:r>
            <a:br>
              <a:rPr lang="en-US" sz="4500" dirty="0"/>
            </a:br>
            <a:endParaRPr lang="en-US" sz="4500" dirty="0"/>
          </a:p>
          <a:p>
            <a:r>
              <a:rPr lang="en-US" sz="4500" b="1" dirty="0"/>
              <a:t>System design: </a:t>
            </a:r>
            <a:r>
              <a:rPr lang="en-US" sz="4500" dirty="0"/>
              <a:t>once the needs have been understood, the system can be designed by selecting the appropriate tools and technologies to collect, store and analyze the data.</a:t>
            </a:r>
            <a:br>
              <a:rPr lang="en-US" sz="4500" dirty="0"/>
            </a:br>
            <a:endParaRPr lang="en-US" sz="4500" dirty="0"/>
          </a:p>
          <a:p>
            <a:r>
              <a:rPr lang="en-US" sz="4500" b="1" dirty="0"/>
              <a:t>Data collection: </a:t>
            </a:r>
            <a:r>
              <a:rPr lang="en-US" sz="4500" dirty="0"/>
              <a:t>this phase involves collecting internal and external data.</a:t>
            </a:r>
            <a:br>
              <a:rPr lang="en-US" sz="4500" dirty="0"/>
            </a:br>
            <a:r>
              <a:rPr lang="en-US" sz="4500" dirty="0"/>
              <a:t>It is essential to guarantee the quality and relevance of the data collected.</a:t>
            </a:r>
            <a:br>
              <a:rPr lang="en-US" sz="4500" dirty="0"/>
            </a:br>
            <a:endParaRPr lang="en-US" sz="4500" dirty="0"/>
          </a:p>
          <a:p>
            <a:r>
              <a:rPr lang="en-US" sz="4500" b="1" dirty="0"/>
              <a:t>Data analysis: </a:t>
            </a:r>
            <a:r>
              <a:rPr lang="en-US" sz="4500" dirty="0"/>
              <a:t>using analysis tools, data is processed and converted into useful information for decision-making.</a:t>
            </a:r>
            <a:br>
              <a:rPr lang="en-US" sz="4500" dirty="0"/>
            </a:br>
            <a:endParaRPr lang="en-US" sz="4500" dirty="0"/>
          </a:p>
          <a:p>
            <a:r>
              <a:rPr lang="en-US" sz="4500" b="1" dirty="0"/>
              <a:t>Information distribution: </a:t>
            </a:r>
            <a:r>
              <a:rPr lang="en-US" sz="4500" dirty="0"/>
              <a:t>finally, the information is distributed to marketers via reports, dashboards and other visualization tools.</a:t>
            </a:r>
          </a:p>
          <a:p>
            <a:endParaRPr lang="en-IN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DBDA5B5-3D7B-6B68-B15B-137AC9DB1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892" y="1731440"/>
            <a:ext cx="9315893" cy="57467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800" b="1" dirty="0"/>
              <a:t>Implementing a marketing information system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59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0A0C4-19B0-D466-4FF7-892099116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275" y="1514699"/>
            <a:ext cx="7753540" cy="54360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Main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181A3-ADF2-D1AF-FF35-868AB0676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Improves operational efficiency by reducing uncertainty.</a:t>
            </a:r>
          </a:p>
          <a:p>
            <a:r>
              <a:rPr lang="en-US" dirty="0"/>
              <a:t>Helps identify market opportunities and risks in advance.</a:t>
            </a:r>
          </a:p>
          <a:p>
            <a:r>
              <a:rPr lang="en-US" dirty="0"/>
              <a:t>Promotes a data-driven culture with actionable insights.</a:t>
            </a:r>
          </a:p>
          <a:p>
            <a:r>
              <a:rPr lang="en-US" dirty="0"/>
              <a:t>Essential for optimizing marketing and sales strategies.</a:t>
            </a:r>
          </a:p>
          <a:p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3684B7-782A-35BE-EEC0-722845A902C6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</p:spTree>
    <p:extLst>
      <p:ext uri="{BB962C8B-B14F-4D97-AF65-F5344CB8AC3E}">
        <p14:creationId xmlns:p14="http://schemas.microsoft.com/office/powerpoint/2010/main" val="1335614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69794D-20F2-4C7F-BAF8-A28C732FC46D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"/>
          </p:nvPr>
        </p:nvPicPr>
        <p:blipFill>
          <a:blip r:embed="rId2"/>
          <a:srcRect l="15864" t="22041" r="47405" b="8163"/>
          <a:stretch>
            <a:fillRect/>
          </a:stretch>
        </p:blipFill>
        <p:spPr bwMode="auto">
          <a:xfrm>
            <a:off x="2410522" y="1527095"/>
            <a:ext cx="58674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EA1A5-AE10-E9CB-1B39-627CF02C4B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7" t="9164" r="12080" b="7621"/>
          <a:stretch/>
        </p:blipFill>
        <p:spPr>
          <a:xfrm>
            <a:off x="171450" y="0"/>
            <a:ext cx="1325880" cy="13338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EDF4BE-0DD0-D527-3652-90A5820E40AE}"/>
              </a:ext>
            </a:extLst>
          </p:cNvPr>
          <p:cNvSpPr txBox="1"/>
          <p:nvPr/>
        </p:nvSpPr>
        <p:spPr>
          <a:xfrm>
            <a:off x="0" y="6593963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  <a:p>
            <a:endParaRPr lang="en-IN" b="1" dirty="0">
              <a:solidFill>
                <a:srgbClr val="1F4E79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51C9C-0061-D913-F99E-E89BDEBCF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499" y="1479961"/>
            <a:ext cx="8827671" cy="308362"/>
          </a:xfrm>
        </p:spPr>
        <p:txBody>
          <a:bodyPr>
            <a:normAutofit fontScale="90000"/>
          </a:bodyPr>
          <a:lstStyle/>
          <a:p>
            <a:r>
              <a:rPr lang="en-IN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59722-0BC5-A39C-D760-81B1E87A9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853" y="1906859"/>
            <a:ext cx="11169850" cy="4806175"/>
          </a:xfrm>
        </p:spPr>
        <p:txBody>
          <a:bodyPr>
            <a:normAutofit/>
          </a:bodyPr>
          <a:lstStyle/>
          <a:p>
            <a:r>
              <a:rPr lang="en-IN" sz="2000" dirty="0">
                <a:hlinkClick r:id="rId2"/>
              </a:rPr>
              <a:t>https://www.slideserve.com/rodneyperez/marketing-information-system-fundamentals-of-mkis-powerpoint-ppt-presentation</a:t>
            </a:r>
            <a:endParaRPr lang="en-IN" sz="2000" dirty="0"/>
          </a:p>
          <a:p>
            <a:r>
              <a:rPr lang="en-US" sz="2000" dirty="0"/>
              <a:t>Green, P.E., Tull, D.S. and Albaum, G (1993), </a:t>
            </a:r>
            <a:r>
              <a:rPr lang="en-US" sz="2000" i="1" dirty="0"/>
              <a:t>Research For Marketing Decisions,</a:t>
            </a:r>
            <a:r>
              <a:rPr lang="en-US" sz="2000" dirty="0"/>
              <a:t> 5th edition, Prentice-Hall </a:t>
            </a:r>
          </a:p>
          <a:p>
            <a:r>
              <a:rPr lang="en-US" sz="2000" dirty="0"/>
              <a:t>Kerlinger, FN.(1994) </a:t>
            </a:r>
            <a:r>
              <a:rPr lang="en-US" sz="2000" i="1" dirty="0"/>
              <a:t>Foundations of </a:t>
            </a:r>
            <a:r>
              <a:rPr lang="en-US" sz="2000" i="1" dirty="0" err="1"/>
              <a:t>Behavioural</a:t>
            </a:r>
            <a:r>
              <a:rPr lang="en-US" sz="2000" i="1" dirty="0"/>
              <a:t> Research,</a:t>
            </a:r>
            <a:r>
              <a:rPr lang="en-US" sz="2000" dirty="0"/>
              <a:t> 1st edition, Holt, Rinehart and Winston, p. 174. </a:t>
            </a:r>
          </a:p>
          <a:p>
            <a:r>
              <a:rPr lang="en-US" sz="2000" dirty="0">
                <a:hlinkClick r:id="rId3"/>
              </a:rPr>
              <a:t>https://www.netquest.com/en/blog/marketing-information-system-key-decision-making</a:t>
            </a:r>
            <a:endParaRPr lang="en-US" sz="2000" dirty="0"/>
          </a:p>
          <a:p>
            <a:r>
              <a:rPr lang="en-US" sz="2000" dirty="0">
                <a:hlinkClick r:id="rId4"/>
              </a:rPr>
              <a:t>https://mailrelay.com/en/glossary/marketing-information-system/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IN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18CF63-2F76-C6C7-940F-C01AC8DB0044}"/>
              </a:ext>
            </a:extLst>
          </p:cNvPr>
          <p:cNvSpPr txBox="1"/>
          <p:nvPr/>
        </p:nvSpPr>
        <p:spPr>
          <a:xfrm>
            <a:off x="1" y="6593962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  <a:p>
            <a:endParaRPr lang="en-IN" b="1" dirty="0">
              <a:solidFill>
                <a:srgbClr val="1F4E7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727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69794D-20F2-4C7F-BAF8-A28C732FC46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Content Placeholder 4" descr="Image result for thanks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1568" y="2224991"/>
            <a:ext cx="7162800" cy="3658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D9042C-77C6-C271-8D97-F1317947CF72}"/>
              </a:ext>
            </a:extLst>
          </p:cNvPr>
          <p:cNvSpPr txBox="1"/>
          <p:nvPr/>
        </p:nvSpPr>
        <p:spPr>
          <a:xfrm>
            <a:off x="265814" y="6593589"/>
            <a:ext cx="6166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3893" y="2732567"/>
            <a:ext cx="11169850" cy="3629651"/>
          </a:xfrm>
        </p:spPr>
        <p:txBody>
          <a:bodyPr>
            <a:normAutofit/>
          </a:bodyPr>
          <a:lstStyle/>
          <a:p>
            <a:r>
              <a:rPr lang="en-IN" dirty="0">
                <a:solidFill>
                  <a:srgbClr val="0070C0"/>
                </a:solidFill>
              </a:rPr>
              <a:t>Meaning</a:t>
            </a:r>
            <a:r>
              <a:rPr lang="en-US" dirty="0">
                <a:solidFill>
                  <a:srgbClr val="0070C0"/>
                </a:solidFill>
              </a:rPr>
              <a:t> &amp; definitions</a:t>
            </a:r>
            <a:endParaRPr lang="en-IN" dirty="0">
              <a:solidFill>
                <a:srgbClr val="0070C0"/>
              </a:solidFill>
            </a:endParaRPr>
          </a:p>
          <a:p>
            <a:r>
              <a:rPr lang="en-IN" dirty="0">
                <a:solidFill>
                  <a:srgbClr val="0070C0"/>
                </a:solidFill>
              </a:rPr>
              <a:t>Model &amp; Components</a:t>
            </a:r>
          </a:p>
          <a:p>
            <a:r>
              <a:rPr lang="en-IN" dirty="0">
                <a:solidFill>
                  <a:srgbClr val="0070C0"/>
                </a:solidFill>
              </a:rPr>
              <a:t>Functions</a:t>
            </a:r>
          </a:p>
          <a:p>
            <a:r>
              <a:rPr lang="en-IN" dirty="0">
                <a:solidFill>
                  <a:srgbClr val="0070C0"/>
                </a:solidFill>
              </a:rPr>
              <a:t>Implementation</a:t>
            </a:r>
          </a:p>
          <a:p>
            <a:r>
              <a:rPr lang="en-IN" dirty="0">
                <a:solidFill>
                  <a:srgbClr val="0070C0"/>
                </a:solidFill>
              </a:rPr>
              <a:t>Importance</a:t>
            </a:r>
          </a:p>
          <a:p>
            <a:r>
              <a:rPr lang="en-IN" dirty="0">
                <a:solidFill>
                  <a:srgbClr val="0070C0"/>
                </a:solidFill>
              </a:rPr>
              <a:t>Benefits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593176"/>
            <a:ext cx="6250329" cy="307777"/>
          </a:xfrm>
          <a:prstGeom prst="rect">
            <a:avLst/>
          </a:prstGeom>
          <a:solidFill>
            <a:srgbClr val="A6A6A6"/>
          </a:solidFill>
        </p:spPr>
        <p:txBody>
          <a:bodyPr wrap="square" rtlCol="0">
            <a:spAutoFit/>
          </a:bodyPr>
          <a:lstStyle/>
          <a:p>
            <a:endParaRPr lang="en-IN" sz="1400" b="1" dirty="0">
              <a:solidFill>
                <a:srgbClr val="1F4E7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93963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9D4498-372F-63AB-E4D9-6F0740B54C0C}"/>
              </a:ext>
            </a:extLst>
          </p:cNvPr>
          <p:cNvSpPr txBox="1">
            <a:spLocks/>
          </p:cNvSpPr>
          <p:nvPr/>
        </p:nvSpPr>
        <p:spPr>
          <a:xfrm>
            <a:off x="933893" y="1749135"/>
            <a:ext cx="8624777" cy="7524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Topics to be covered</a:t>
            </a:r>
          </a:p>
        </p:txBody>
      </p:sp>
    </p:spTree>
    <p:extLst>
      <p:ext uri="{BB962C8B-B14F-4D97-AF65-F5344CB8AC3E}">
        <p14:creationId xmlns:p14="http://schemas.microsoft.com/office/powerpoint/2010/main" val="3014626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97F41-0CA6-27AA-7FBD-577CF47C4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Marketing Information System (</a:t>
            </a:r>
            <a:r>
              <a:rPr lang="en-US" b="1" dirty="0" err="1"/>
              <a:t>MkIS</a:t>
            </a:r>
            <a:r>
              <a:rPr lang="en-US" b="1" dirty="0"/>
              <a:t>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E1AF1-EB75-C9C8-9097-CD67904F7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853" y="2253515"/>
            <a:ext cx="9640584" cy="4225662"/>
          </a:xfrm>
        </p:spPr>
        <p:txBody>
          <a:bodyPr/>
          <a:lstStyle/>
          <a:p>
            <a:pPr algn="just"/>
            <a:r>
              <a:rPr lang="en-US" dirty="0"/>
              <a:t>A </a:t>
            </a:r>
            <a:r>
              <a:rPr lang="en-US" b="1" dirty="0"/>
              <a:t>Marketing Information System (</a:t>
            </a:r>
            <a:r>
              <a:rPr lang="en-US" b="1" dirty="0" err="1"/>
              <a:t>MkIS</a:t>
            </a:r>
            <a:r>
              <a:rPr lang="en-US" b="1" dirty="0"/>
              <a:t>)</a:t>
            </a:r>
            <a:r>
              <a:rPr lang="en-US" dirty="0"/>
              <a:t> is a strategic tool that enables the collection, processing, analysis, and distribution of key information about the market environment. </a:t>
            </a:r>
          </a:p>
          <a:p>
            <a:pPr algn="just"/>
            <a:r>
              <a:rPr lang="en-US" dirty="0"/>
              <a:t>Its main goal is to support informed decision-making for companies that need to better understand their consumers, competitors, and industry trends.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49677A-502C-A84C-23AD-014CE9129369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</p:spTree>
    <p:extLst>
      <p:ext uri="{BB962C8B-B14F-4D97-AF65-F5344CB8AC3E}">
        <p14:creationId xmlns:p14="http://schemas.microsoft.com/office/powerpoint/2010/main" val="2993617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552FDA-9758-6BC6-11F8-A61F40B62997}"/>
              </a:ext>
            </a:extLst>
          </p:cNvPr>
          <p:cNvSpPr txBox="1"/>
          <p:nvPr/>
        </p:nvSpPr>
        <p:spPr>
          <a:xfrm>
            <a:off x="0" y="6593963"/>
            <a:ext cx="579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2C6257-131B-5089-3D72-F3B718BC2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424762"/>
            <a:ext cx="7169888" cy="502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95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B87A82-192B-803E-017C-9ED34538EB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307" y="1477926"/>
            <a:ext cx="7581014" cy="5116037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</p:spTree>
    <p:extLst>
      <p:ext uri="{BB962C8B-B14F-4D97-AF65-F5344CB8AC3E}">
        <p14:creationId xmlns:p14="http://schemas.microsoft.com/office/powerpoint/2010/main" val="3677458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A2D657-CDF8-97F4-2476-37B488A9F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450" y="1278565"/>
            <a:ext cx="7102550" cy="5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61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3FDB01-FCE9-04C3-F8F5-6773A2054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32" y="2456121"/>
            <a:ext cx="10015159" cy="4137842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+mj-lt"/>
              <a:buAutoNum type="arabicPeriod"/>
            </a:pPr>
            <a:r>
              <a:rPr lang="en-US" b="1" dirty="0">
                <a:latin typeface="+mn-lt"/>
              </a:rPr>
              <a:t>Internal Records: </a:t>
            </a:r>
            <a:r>
              <a:rPr lang="en-US" dirty="0">
                <a:latin typeface="+mn-lt"/>
              </a:rPr>
              <a:t>These are the data generated within the company, such as sales, costs, stock and financial data. Internal information is essential for evaluating the company’s performance and making the necessary adjustments.</a:t>
            </a:r>
          </a:p>
          <a:p>
            <a:pPr algn="just">
              <a:buFont typeface="+mj-lt"/>
              <a:buAutoNum type="arabicPeriod"/>
            </a:pPr>
            <a:r>
              <a:rPr lang="en-US" b="1" dirty="0">
                <a:latin typeface="+mn-lt"/>
              </a:rPr>
              <a:t>Marketing Intelligence: </a:t>
            </a:r>
            <a:r>
              <a:rPr lang="en-US" dirty="0">
                <a:latin typeface="+mn-lt"/>
              </a:rPr>
              <a:t>it is about collecting external data related to the marketing environment, including competitors, customers and market trends. Marketing intelligence helps companies stay up-to-date and competitive.</a:t>
            </a:r>
          </a:p>
          <a:p>
            <a:pPr algn="just">
              <a:buFont typeface="+mj-lt"/>
              <a:buAutoNum type="arabicPeriod"/>
            </a:pPr>
            <a:r>
              <a:rPr lang="en-US" b="1" dirty="0">
                <a:latin typeface="+mn-lt"/>
              </a:rPr>
              <a:t>Market Research: </a:t>
            </a:r>
            <a:r>
              <a:rPr lang="en-US" dirty="0">
                <a:latin typeface="+mn-lt"/>
              </a:rPr>
              <a:t>this component focuses on collecting and analyzing specific data to solve specific marketing problems. Market research can include surveys, focus groups and market research.</a:t>
            </a:r>
          </a:p>
          <a:p>
            <a:pPr algn="just">
              <a:buFont typeface="+mj-lt"/>
              <a:buAutoNum type="arabicPeriod"/>
            </a:pPr>
            <a:r>
              <a:rPr lang="en-US" b="1" dirty="0">
                <a:latin typeface="+mn-lt"/>
              </a:rPr>
              <a:t>Decision Support Systems(DSS): </a:t>
            </a:r>
            <a:r>
              <a:rPr lang="en-US" dirty="0">
                <a:latin typeface="+mn-lt"/>
              </a:rPr>
              <a:t>these systems use the information collected to help managers make informed decisions. Decision support systems usually include analysis and modeling tools that make it easier to interpret the data.</a:t>
            </a:r>
            <a:endParaRPr lang="en-IN" dirty="0"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485E2B9-8AF8-06FF-0AB1-62438F33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036" y="1632322"/>
            <a:ext cx="9858155" cy="45446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IN" b="1" dirty="0"/>
              <a:t>Components of</a:t>
            </a:r>
            <a:r>
              <a:rPr lang="en-US" b="1" dirty="0"/>
              <a:t> </a:t>
            </a:r>
            <a:r>
              <a:rPr lang="en-US" b="1" dirty="0" err="1"/>
              <a:t>MkIS</a:t>
            </a:r>
            <a:br>
              <a:rPr lang="en-US" b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65899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93AFE-B98F-16AA-8CA4-0CBE3ECBF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507" y="1551121"/>
            <a:ext cx="8103023" cy="46436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Main Functions of </a:t>
            </a:r>
            <a:r>
              <a:rPr lang="en-US" b="1" dirty="0" err="1"/>
              <a:t>MkIS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FBD150-50A3-24D9-C9E9-01ADC0714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5" t="25581" r="4216" b="4961"/>
          <a:stretch>
            <a:fillRect/>
          </a:stretch>
        </p:blipFill>
        <p:spPr>
          <a:xfrm>
            <a:off x="1871330" y="2015489"/>
            <a:ext cx="6157010" cy="452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3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5235C-BDF8-5B44-F011-204B237ED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853" y="2253515"/>
            <a:ext cx="10912947" cy="4225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A modern MIS performs multiple functions, such as:</a:t>
            </a:r>
          </a:p>
          <a:p>
            <a:r>
              <a:rPr lang="en-US" dirty="0">
                <a:latin typeface="+mn-lt"/>
              </a:rPr>
              <a:t>Monitoring the competitive landscape and consumer preferences.</a:t>
            </a:r>
          </a:p>
          <a:p>
            <a:r>
              <a:rPr lang="en-US" dirty="0">
                <a:latin typeface="+mn-lt"/>
              </a:rPr>
              <a:t>Identifying shifts in consumer behavior.</a:t>
            </a:r>
          </a:p>
          <a:p>
            <a:r>
              <a:rPr lang="en-US" dirty="0">
                <a:latin typeface="+mn-lt"/>
              </a:rPr>
              <a:t>Detecting high-potential market segments.</a:t>
            </a:r>
          </a:p>
          <a:p>
            <a:r>
              <a:rPr lang="en-US" dirty="0">
                <a:latin typeface="+mn-lt"/>
              </a:rPr>
              <a:t>Optimizing data-driven marketing campaigns.</a:t>
            </a:r>
          </a:p>
          <a:p>
            <a:r>
              <a:rPr lang="en-US" dirty="0">
                <a:latin typeface="+mn-lt"/>
              </a:rPr>
              <a:t>Enabling predictive analytics to forecast trends.</a:t>
            </a:r>
          </a:p>
          <a:p>
            <a:r>
              <a:rPr lang="en-US" dirty="0">
                <a:latin typeface="+mn-lt"/>
              </a:rPr>
              <a:t>Improving communication between departments through shared data.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7E85611-4F45-2D2C-F542-50B0B0472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70025"/>
            <a:ext cx="10308771" cy="75247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Functions of a Modern </a:t>
            </a:r>
            <a:r>
              <a:rPr lang="en-US" b="1" dirty="0" err="1"/>
              <a:t>MkIS</a:t>
            </a:r>
            <a:endParaRPr lang="en-US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AA5A3C-F36D-99BA-13F7-E894816BD833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</p:spTree>
    <p:extLst>
      <p:ext uri="{BB962C8B-B14F-4D97-AF65-F5344CB8AC3E}">
        <p14:creationId xmlns:p14="http://schemas.microsoft.com/office/powerpoint/2010/main" val="3126889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644</Words>
  <Application>Microsoft Office PowerPoint</Application>
  <PresentationFormat>Widescreen</PresentationFormat>
  <Paragraphs>62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Arial Rounded MT Bold</vt:lpstr>
      <vt:lpstr>Book Antiqua</vt:lpstr>
      <vt:lpstr>Bookman Old Style</vt:lpstr>
      <vt:lpstr>Calibri</vt:lpstr>
      <vt:lpstr>Calibri Light</vt:lpstr>
      <vt:lpstr>Office Theme</vt:lpstr>
      <vt:lpstr>PowerPoint Presentation</vt:lpstr>
      <vt:lpstr>PowerPoint Presentation</vt:lpstr>
      <vt:lpstr>Marketing Information System (MkIS)</vt:lpstr>
      <vt:lpstr>PowerPoint Presentation</vt:lpstr>
      <vt:lpstr>PowerPoint Presentation</vt:lpstr>
      <vt:lpstr>PowerPoint Presentation</vt:lpstr>
      <vt:lpstr> Components of MkIS </vt:lpstr>
      <vt:lpstr>Main Functions of MkIS</vt:lpstr>
      <vt:lpstr>Functions of a Modern MkIS</vt:lpstr>
      <vt:lpstr>Implementing a marketing information system</vt:lpstr>
      <vt:lpstr>Main Benefits</vt:lpstr>
      <vt:lpstr>PowerPoint Presentation</vt:lpstr>
      <vt:lpstr>References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prabhatresearch@gmail.com</cp:lastModifiedBy>
  <cp:revision>149</cp:revision>
  <dcterms:created xsi:type="dcterms:W3CDTF">2024-04-20T12:51:16Z</dcterms:created>
  <dcterms:modified xsi:type="dcterms:W3CDTF">2026-08-29T11:52:38Z</dcterms:modified>
</cp:coreProperties>
</file>