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106FF-F9F8-477F-9C78-657230409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5926168"/>
          </a:xfrm>
        </p:spPr>
        <p:txBody>
          <a:bodyPr/>
          <a:lstStyle/>
          <a:p>
            <a:r>
              <a:rPr lang="en-IN" sz="2000" dirty="0"/>
              <a:t>Balance  sheet  is an important  statement  which shows the financial  position  of the business consisting  of assets and liabilities with the capital at a given  date , assets are  shown on the right hand side , liabilities are  shown on the left hand side , balance sheet is prepared after preparing Trading account and Profit and loss account .</a:t>
            </a: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r>
              <a:rPr lang="en-IN" sz="2000" dirty="0"/>
              <a:t>                                                          Balance Sheet of  Ms.  ____________as on the date____________</a:t>
            </a:r>
            <a:br>
              <a:rPr lang="en-IN" sz="2000" dirty="0"/>
            </a:br>
            <a:r>
              <a:rPr lang="en-IN" sz="2000" dirty="0" err="1"/>
              <a:t>Dr.</a:t>
            </a:r>
            <a:r>
              <a:rPr lang="en-IN" sz="2000" dirty="0"/>
              <a:t>                                                                                                                                                                                                                                            Cr.</a:t>
            </a: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br>
              <a:rPr lang="en-IN" sz="2000" dirty="0"/>
            </a:br>
            <a:r>
              <a:rPr lang="en-IN" sz="20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933D4-D514-48ED-96B0-13E1EA210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6759388"/>
            <a:ext cx="9228201" cy="98612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504846-3E84-4827-B1D5-EFEC09754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33384"/>
              </p:ext>
            </p:extLst>
          </p:nvPr>
        </p:nvGraphicFramePr>
        <p:xfrm>
          <a:off x="699248" y="2584324"/>
          <a:ext cx="1038112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6893">
                  <a:extLst>
                    <a:ext uri="{9D8B030D-6E8A-4147-A177-3AD203B41FA5}">
                      <a16:colId xmlns:a16="http://schemas.microsoft.com/office/drawing/2014/main" val="1803071030"/>
                    </a:ext>
                  </a:extLst>
                </a:gridCol>
                <a:gridCol w="1353671">
                  <a:extLst>
                    <a:ext uri="{9D8B030D-6E8A-4147-A177-3AD203B41FA5}">
                      <a16:colId xmlns:a16="http://schemas.microsoft.com/office/drawing/2014/main" val="1463416520"/>
                    </a:ext>
                  </a:extLst>
                </a:gridCol>
                <a:gridCol w="3944470">
                  <a:extLst>
                    <a:ext uri="{9D8B030D-6E8A-4147-A177-3AD203B41FA5}">
                      <a16:colId xmlns:a16="http://schemas.microsoft.com/office/drawing/2014/main" val="684651808"/>
                    </a:ext>
                  </a:extLst>
                </a:gridCol>
                <a:gridCol w="1246094">
                  <a:extLst>
                    <a:ext uri="{9D8B030D-6E8A-4147-A177-3AD203B41FA5}">
                      <a16:colId xmlns:a16="http://schemas.microsoft.com/office/drawing/2014/main" val="2632735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                 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Amount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                        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Amount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89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Fixed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83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Add Net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Furniture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70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Add Interest on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Used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87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Add further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Motor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852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Less Net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Plant and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7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Less Drawings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Land and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494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Reserves and Surplus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Patent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54969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D529C9F-CDD9-4937-A84F-6F74F9F92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75606"/>
              </p:ext>
            </p:extLst>
          </p:nvPr>
        </p:nvGraphicFramePr>
        <p:xfrm>
          <a:off x="699247" y="5567579"/>
          <a:ext cx="10381128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18965">
                  <a:extLst>
                    <a:ext uri="{9D8B030D-6E8A-4147-A177-3AD203B41FA5}">
                      <a16:colId xmlns:a16="http://schemas.microsoft.com/office/drawing/2014/main" val="3667082425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94924473"/>
                    </a:ext>
                  </a:extLst>
                </a:gridCol>
                <a:gridCol w="3953436">
                  <a:extLst>
                    <a:ext uri="{9D8B030D-6E8A-4147-A177-3AD203B41FA5}">
                      <a16:colId xmlns:a16="http://schemas.microsoft.com/office/drawing/2014/main" val="2154849212"/>
                    </a:ext>
                  </a:extLst>
                </a:gridCol>
                <a:gridCol w="1237128">
                  <a:extLst>
                    <a:ext uri="{9D8B030D-6E8A-4147-A177-3AD203B41FA5}">
                      <a16:colId xmlns:a16="http://schemas.microsoft.com/office/drawing/2014/main" val="3450113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Long term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Goodwill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08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Copyright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769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Bank overdraft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Trademark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34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6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81E4-A623-4493-A7BA-9D7BAAD33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6268819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865D92E-A647-48B1-BC15-2D868D2C1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226780"/>
              </p:ext>
            </p:extLst>
          </p:nvPr>
        </p:nvGraphicFramePr>
        <p:xfrm flipV="1">
          <a:off x="657224" y="908704"/>
          <a:ext cx="10753724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47858">
                  <a:extLst>
                    <a:ext uri="{9D8B030D-6E8A-4147-A177-3AD203B41FA5}">
                      <a16:colId xmlns:a16="http://schemas.microsoft.com/office/drawing/2014/main" val="2554066001"/>
                    </a:ext>
                  </a:extLst>
                </a:gridCol>
                <a:gridCol w="1229004">
                  <a:extLst>
                    <a:ext uri="{9D8B030D-6E8A-4147-A177-3AD203B41FA5}">
                      <a16:colId xmlns:a16="http://schemas.microsoft.com/office/drawing/2014/main" val="3081363424"/>
                    </a:ext>
                  </a:extLst>
                </a:gridCol>
                <a:gridCol w="4239467">
                  <a:extLst>
                    <a:ext uri="{9D8B030D-6E8A-4147-A177-3AD203B41FA5}">
                      <a16:colId xmlns:a16="http://schemas.microsoft.com/office/drawing/2014/main" val="2009050368"/>
                    </a:ext>
                  </a:extLst>
                </a:gridCol>
                <a:gridCol w="1137395">
                  <a:extLst>
                    <a:ext uri="{9D8B030D-6E8A-4147-A177-3AD203B41FA5}">
                      <a16:colId xmlns:a16="http://schemas.microsoft.com/office/drawing/2014/main" val="4190992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Bills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Long term 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93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Sundry Creditors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Short term 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014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Outstanding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Cash in hand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852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Unearned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Cash in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213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Bills receivable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89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Sundry Debtors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80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Closing 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18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Prepaid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98327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06E0720-2841-4A34-AD99-419F0E222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78967"/>
              </p:ext>
            </p:extLst>
          </p:nvPr>
        </p:nvGraphicFramePr>
        <p:xfrm>
          <a:off x="657223" y="3875424"/>
          <a:ext cx="1077277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38895">
                  <a:extLst>
                    <a:ext uri="{9D8B030D-6E8A-4147-A177-3AD203B41FA5}">
                      <a16:colId xmlns:a16="http://schemas.microsoft.com/office/drawing/2014/main" val="610224180"/>
                    </a:ext>
                  </a:extLst>
                </a:gridCol>
                <a:gridCol w="1247493">
                  <a:extLst>
                    <a:ext uri="{9D8B030D-6E8A-4147-A177-3AD203B41FA5}">
                      <a16:colId xmlns:a16="http://schemas.microsoft.com/office/drawing/2014/main" val="527575689"/>
                    </a:ext>
                  </a:extLst>
                </a:gridCol>
                <a:gridCol w="4229942">
                  <a:extLst>
                    <a:ext uri="{9D8B030D-6E8A-4147-A177-3AD203B41FA5}">
                      <a16:colId xmlns:a16="http://schemas.microsoft.com/office/drawing/2014/main" val="2741542231"/>
                    </a:ext>
                  </a:extLst>
                </a:gridCol>
                <a:gridCol w="1156446">
                  <a:extLst>
                    <a:ext uri="{9D8B030D-6E8A-4147-A177-3AD203B41FA5}">
                      <a16:colId xmlns:a16="http://schemas.microsoft.com/office/drawing/2014/main" val="3163952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Accrued </a:t>
                      </a:r>
                      <a:r>
                        <a:rPr lang="en-IN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90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5294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17</TotalTime>
  <Words>177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 Light</vt:lpstr>
      <vt:lpstr>Metropolitan</vt:lpstr>
      <vt:lpstr>Balance  sheet  is an important  statement  which shows the financial  position  of the business consisting  of assets and liabilities with the capital at a given  date , assets are  shown on the right hand side , liabilities are  shown on the left hand side , balance sheet is prepared after preparing Trading account and Profit and loss account .                                                             Balance Sheet of  Ms.  ____________as on the date____________ Dr.                                                                                                                                                                                                                                            Cr.              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 sheet  is an important  statement  which shows the financial  position  of the business consisting  of assets and liabilities with the capital at a given  date , assets are  shown on the right hand side , liabilities are  shown on the left hand side , balance sheet is prepared after preparing Trading account and Profit and loss account .                                                             Balance Sheet of  Ms.  ____________as on the date____________ Dr.                                                                                                                                                                                                                                            Cr.                  </dc:title>
  <dc:creator>Ritika Yadav</dc:creator>
  <cp:lastModifiedBy>Ritika Yadav</cp:lastModifiedBy>
  <cp:revision>1</cp:revision>
  <dcterms:created xsi:type="dcterms:W3CDTF">2022-05-17T13:29:45Z</dcterms:created>
  <dcterms:modified xsi:type="dcterms:W3CDTF">2022-05-17T13:47:39Z</dcterms:modified>
</cp:coreProperties>
</file>