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8" r:id="rId3"/>
    <p:sldId id="257" r:id="rId4"/>
    <p:sldId id="259" r:id="rId5"/>
    <p:sldId id="266" r:id="rId6"/>
    <p:sldId id="260" r:id="rId7"/>
    <p:sldId id="261" r:id="rId8"/>
    <p:sldId id="265" r:id="rId9"/>
    <p:sldId id="262" r:id="rId10"/>
    <p:sldId id="263" r:id="rId11"/>
    <p:sldId id="264"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A2B7A7-E7FA-4D70-AEFF-E6F3076C93F0}" type="datetimeFigureOut">
              <a:rPr lang="en-IN" smtClean="0"/>
              <a:t>02-03-2023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200778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2B7A7-E7FA-4D70-AEFF-E6F3076C93F0}" type="datetimeFigureOut">
              <a:rPr lang="en-IN" smtClean="0"/>
              <a:t>02-03-2023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419579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2B7A7-E7FA-4D70-AEFF-E6F3076C93F0}" type="datetimeFigureOut">
              <a:rPr lang="en-IN" smtClean="0"/>
              <a:t>02-03-2023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7F6AF5-ABC1-459D-AEC7-3F9DC2BE1E28}"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8252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2B7A7-E7FA-4D70-AEFF-E6F3076C93F0}" type="datetimeFigureOut">
              <a:rPr lang="en-IN" smtClean="0"/>
              <a:t>02-03-2023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3973988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2B7A7-E7FA-4D70-AEFF-E6F3076C93F0}" type="datetimeFigureOut">
              <a:rPr lang="en-IN" smtClean="0"/>
              <a:t>02-03-2023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7F6AF5-ABC1-459D-AEC7-3F9DC2BE1E28}"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77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2B7A7-E7FA-4D70-AEFF-E6F3076C93F0}" type="datetimeFigureOut">
              <a:rPr lang="en-IN" smtClean="0"/>
              <a:t>02-03-2023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1162517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2B7A7-E7FA-4D70-AEFF-E6F3076C93F0}" type="datetimeFigureOut">
              <a:rPr lang="en-IN" smtClean="0"/>
              <a:t>02-03-2023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2388090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2B7A7-E7FA-4D70-AEFF-E6F3076C93F0}" type="datetimeFigureOut">
              <a:rPr lang="en-IN" smtClean="0"/>
              <a:t>02-03-2023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325196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2B7A7-E7FA-4D70-AEFF-E6F3076C93F0}" type="datetimeFigureOut">
              <a:rPr lang="en-IN" smtClean="0"/>
              <a:t>02-03-2023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61742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2B7A7-E7FA-4D70-AEFF-E6F3076C93F0}" type="datetimeFigureOut">
              <a:rPr lang="en-IN" smtClean="0"/>
              <a:t>02-03-2023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117706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A2B7A7-E7FA-4D70-AEFF-E6F3076C93F0}" type="datetimeFigureOut">
              <a:rPr lang="en-IN" smtClean="0"/>
              <a:t>02-03-2023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429000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A2B7A7-E7FA-4D70-AEFF-E6F3076C93F0}" type="datetimeFigureOut">
              <a:rPr lang="en-IN" smtClean="0"/>
              <a:t>02-03-2023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311933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A2B7A7-E7FA-4D70-AEFF-E6F3076C93F0}" type="datetimeFigureOut">
              <a:rPr lang="en-IN" smtClean="0"/>
              <a:t>02-03-2023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100994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2B7A7-E7FA-4D70-AEFF-E6F3076C93F0}" type="datetimeFigureOut">
              <a:rPr lang="en-IN" smtClean="0"/>
              <a:t>02-03-2023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342344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A2B7A7-E7FA-4D70-AEFF-E6F3076C93F0}" type="datetimeFigureOut">
              <a:rPr lang="en-IN" smtClean="0"/>
              <a:t>02-03-2023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299189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2B7A7-E7FA-4D70-AEFF-E6F3076C93F0}" type="datetimeFigureOut">
              <a:rPr lang="en-IN" smtClean="0"/>
              <a:t>02-03-2023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7F6AF5-ABC1-459D-AEC7-3F9DC2BE1E28}" type="slidenum">
              <a:rPr lang="en-IN" smtClean="0"/>
              <a:t>‹#›</a:t>
            </a:fld>
            <a:endParaRPr lang="en-IN"/>
          </a:p>
        </p:txBody>
      </p:sp>
    </p:spTree>
    <p:extLst>
      <p:ext uri="{BB962C8B-B14F-4D97-AF65-F5344CB8AC3E}">
        <p14:creationId xmlns:p14="http://schemas.microsoft.com/office/powerpoint/2010/main" val="143776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2B7A7-E7FA-4D70-AEFF-E6F3076C93F0}" type="datetimeFigureOut">
              <a:rPr lang="en-IN" smtClean="0"/>
              <a:t>02-03-2023</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7F6AF5-ABC1-459D-AEC7-3F9DC2BE1E28}" type="slidenum">
              <a:rPr lang="en-IN" smtClean="0"/>
              <a:t>‹#›</a:t>
            </a:fld>
            <a:endParaRPr lang="en-IN"/>
          </a:p>
        </p:txBody>
      </p:sp>
    </p:spTree>
    <p:extLst>
      <p:ext uri="{BB962C8B-B14F-4D97-AF65-F5344CB8AC3E}">
        <p14:creationId xmlns:p14="http://schemas.microsoft.com/office/powerpoint/2010/main" val="308127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1816" y="4572000"/>
            <a:ext cx="8507001" cy="2133600"/>
          </a:xfrm>
        </p:spPr>
        <p:txBody>
          <a:bodyPr>
            <a:normAutofit fontScale="92500" lnSpcReduction="20000"/>
          </a:bodyPr>
          <a:lstStyle/>
          <a:p>
            <a:pPr algn="ctr"/>
            <a:r>
              <a:rPr lang="en-US" sz="3200" b="1" dirty="0">
                <a:solidFill>
                  <a:srgbClr val="002060"/>
                </a:solidFill>
              </a:rPr>
              <a:t>Dr Prabhat K. Dwivedi</a:t>
            </a:r>
          </a:p>
          <a:p>
            <a:pPr algn="ctr"/>
            <a:r>
              <a:rPr lang="en-US" b="1" dirty="0">
                <a:solidFill>
                  <a:srgbClr val="00B050"/>
                </a:solidFill>
              </a:rPr>
              <a:t>Associate Professor</a:t>
            </a:r>
          </a:p>
          <a:p>
            <a:pPr algn="ctr"/>
            <a:r>
              <a:rPr lang="en-US" b="1" dirty="0">
                <a:solidFill>
                  <a:srgbClr val="00B050"/>
                </a:solidFill>
              </a:rPr>
              <a:t>Deptt. of Business Management, </a:t>
            </a:r>
          </a:p>
          <a:p>
            <a:pPr algn="ctr"/>
            <a:r>
              <a:rPr lang="en-US" b="1" dirty="0">
                <a:solidFill>
                  <a:srgbClr val="00B050"/>
                </a:solidFill>
              </a:rPr>
              <a:t>CSJM University, Kanpur, India</a:t>
            </a:r>
          </a:p>
          <a:p>
            <a:pPr algn="ctr"/>
            <a:r>
              <a:rPr lang="en-US" b="1" dirty="0">
                <a:solidFill>
                  <a:srgbClr val="00B050"/>
                </a:solidFill>
              </a:rPr>
              <a:t>Mob. 8795838165</a:t>
            </a:r>
          </a:p>
          <a:p>
            <a:pPr algn="ctr"/>
            <a:r>
              <a:rPr lang="en-US" b="1" dirty="0">
                <a:solidFill>
                  <a:srgbClr val="00B050"/>
                </a:solidFill>
              </a:rPr>
              <a:t>Email: drprabhatkdwivedi@csjmu.ac.in</a:t>
            </a:r>
          </a:p>
          <a:p>
            <a:pPr algn="ctr"/>
            <a:endParaRPr lang="en-US" sz="2000" dirty="0">
              <a:solidFill>
                <a:srgbClr val="00B050"/>
              </a:solidFill>
            </a:endParaRPr>
          </a:p>
        </p:txBody>
      </p:sp>
      <p:pic>
        <p:nvPicPr>
          <p:cNvPr id="9" name="Picture 8" descr="Universities | PIM"/>
          <p:cNvPicPr/>
          <p:nvPr/>
        </p:nvPicPr>
        <p:blipFill>
          <a:blip r:embed="rId2"/>
          <a:srcRect l="2301" t="2229" r="1848" b="2229"/>
          <a:stretch>
            <a:fillRect/>
          </a:stretch>
        </p:blipFill>
        <p:spPr bwMode="auto">
          <a:xfrm>
            <a:off x="1524000" y="0"/>
            <a:ext cx="1676400" cy="1676400"/>
          </a:xfrm>
          <a:prstGeom prst="rect">
            <a:avLst/>
          </a:prstGeom>
          <a:noFill/>
          <a:ln w="9525">
            <a:noFill/>
            <a:miter lim="800000"/>
            <a:headEnd/>
            <a:tailEnd/>
          </a:ln>
        </p:spPr>
      </p:pic>
      <p:pic>
        <p:nvPicPr>
          <p:cNvPr id="2" name="Picture 1">
            <a:extLst>
              <a:ext uri="{FF2B5EF4-FFF2-40B4-BE49-F238E27FC236}">
                <a16:creationId xmlns:a16="http://schemas.microsoft.com/office/drawing/2014/main" id="{5EBC0261-5A4A-F4A2-4C7D-149D7029855F}"/>
              </a:ext>
            </a:extLst>
          </p:cNvPr>
          <p:cNvPicPr>
            <a:picLocks noChangeAspect="1"/>
          </p:cNvPicPr>
          <p:nvPr/>
        </p:nvPicPr>
        <p:blipFill rotWithShape="1">
          <a:blip r:embed="rId3"/>
          <a:srcRect l="24027" t="27130" r="60445" b="50053"/>
          <a:stretch/>
        </p:blipFill>
        <p:spPr bwMode="auto">
          <a:xfrm>
            <a:off x="3369927" y="708918"/>
            <a:ext cx="5756953" cy="3595954"/>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eds Wants Demands PPT">
            <a:extLst>
              <a:ext uri="{FF2B5EF4-FFF2-40B4-BE49-F238E27FC236}">
                <a16:creationId xmlns:a16="http://schemas.microsoft.com/office/drawing/2014/main" id="{1BC20099-7766-FCA9-3C55-E932DCA848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4544" y="760288"/>
            <a:ext cx="8609744" cy="581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29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1E50-6CAC-137B-2184-809F59CD918E}"/>
              </a:ext>
            </a:extLst>
          </p:cNvPr>
          <p:cNvSpPr>
            <a:spLocks noGrp="1"/>
          </p:cNvSpPr>
          <p:nvPr>
            <p:ph type="title"/>
          </p:nvPr>
        </p:nvSpPr>
        <p:spPr>
          <a:xfrm>
            <a:off x="677334" y="145774"/>
            <a:ext cx="8596668" cy="874643"/>
          </a:xfrm>
        </p:spPr>
        <p:txBody>
          <a:bodyPr>
            <a:normAutofit/>
          </a:bodyPr>
          <a:lstStyle/>
          <a:p>
            <a:r>
              <a:rPr lang="en-IN" b="1" dirty="0"/>
              <a:t>TYPES OF DEMAND</a:t>
            </a:r>
          </a:p>
        </p:txBody>
      </p:sp>
      <p:sp>
        <p:nvSpPr>
          <p:cNvPr id="3" name="Content Placeholder 2">
            <a:extLst>
              <a:ext uri="{FF2B5EF4-FFF2-40B4-BE49-F238E27FC236}">
                <a16:creationId xmlns:a16="http://schemas.microsoft.com/office/drawing/2014/main" id="{BE4A1F1D-32FB-EBBF-D03D-1B3DE038E935}"/>
              </a:ext>
            </a:extLst>
          </p:cNvPr>
          <p:cNvSpPr>
            <a:spLocks noGrp="1"/>
          </p:cNvSpPr>
          <p:nvPr>
            <p:ph idx="1"/>
          </p:nvPr>
        </p:nvSpPr>
        <p:spPr>
          <a:xfrm>
            <a:off x="441789" y="970837"/>
            <a:ext cx="10510463" cy="4818737"/>
          </a:xfrm>
        </p:spPr>
        <p:txBody>
          <a:bodyPr>
            <a:noAutofit/>
          </a:bodyPr>
          <a:lstStyle/>
          <a:p>
            <a:pPr marL="342900" lvl="0" indent="-342900">
              <a:lnSpc>
                <a:spcPct val="107000"/>
              </a:lnSpc>
              <a:spcAft>
                <a:spcPts val="800"/>
              </a:spcAft>
              <a:buFont typeface="+mj-lt"/>
              <a:buAutoNum type="arabicPeriod"/>
            </a:pPr>
            <a:r>
              <a:rPr lang="en-IN" dirty="0">
                <a:effectLst/>
                <a:latin typeface="Arial Black" panose="020B0A04020102020204" pitchFamily="34" charset="0"/>
                <a:ea typeface="Calibri" panose="020F0502020204030204" pitchFamily="34" charset="0"/>
                <a:cs typeface="Aharoni" panose="02010803020104030203" pitchFamily="2" charset="-79"/>
              </a:rPr>
              <a:t>Negative Demand:-  Consumers dislike the product and may even pay a price to avoid it.</a:t>
            </a:r>
          </a:p>
          <a:p>
            <a:pPr>
              <a:lnSpc>
                <a:spcPct val="107000"/>
              </a:lnSpc>
              <a:spcAft>
                <a:spcPts val="800"/>
              </a:spcAft>
            </a:pPr>
            <a:r>
              <a:rPr lang="en-IN" dirty="0">
                <a:effectLst/>
                <a:latin typeface="Arial Black" panose="020B0A04020102020204" pitchFamily="34" charset="0"/>
                <a:ea typeface="Calibri" panose="020F0502020204030204" pitchFamily="34" charset="0"/>
                <a:cs typeface="Aharoni" panose="02010803020104030203" pitchFamily="2" charset="-79"/>
              </a:rPr>
              <a:t>2.Nonexistent Demand:-  Consumers may be unaware of or uninterested in the product.</a:t>
            </a:r>
          </a:p>
          <a:p>
            <a:pPr>
              <a:lnSpc>
                <a:spcPct val="107000"/>
              </a:lnSpc>
              <a:spcAft>
                <a:spcPts val="800"/>
              </a:spcAft>
            </a:pPr>
            <a:r>
              <a:rPr lang="en-IN" dirty="0">
                <a:effectLst/>
                <a:latin typeface="Arial Black" panose="020B0A04020102020204" pitchFamily="34" charset="0"/>
                <a:ea typeface="Calibri" panose="020F0502020204030204" pitchFamily="34" charset="0"/>
                <a:cs typeface="Aharoni" panose="02010803020104030203" pitchFamily="2" charset="-79"/>
              </a:rPr>
              <a:t> 3.Latent Demand:-  Consumers may share a strong need that can not be satisfied with the existing product.</a:t>
            </a:r>
          </a:p>
          <a:p>
            <a:pPr>
              <a:lnSpc>
                <a:spcPct val="107000"/>
              </a:lnSpc>
              <a:spcAft>
                <a:spcPts val="800"/>
              </a:spcAft>
            </a:pPr>
            <a:r>
              <a:rPr lang="en-IN" dirty="0">
                <a:effectLst/>
                <a:latin typeface="Arial Black" panose="020B0A04020102020204" pitchFamily="34" charset="0"/>
                <a:ea typeface="Calibri" panose="020F0502020204030204" pitchFamily="34" charset="0"/>
                <a:cs typeface="Aharoni" panose="02010803020104030203" pitchFamily="2" charset="-79"/>
              </a:rPr>
              <a:t>4.Declining Demand:-  Consumers begin to buy the product less frequently or not at all.</a:t>
            </a:r>
          </a:p>
          <a:p>
            <a:pPr>
              <a:lnSpc>
                <a:spcPct val="107000"/>
              </a:lnSpc>
              <a:spcAft>
                <a:spcPts val="800"/>
              </a:spcAft>
            </a:pPr>
            <a:r>
              <a:rPr lang="en-IN" dirty="0">
                <a:effectLst/>
                <a:latin typeface="Arial Black" panose="020B0A04020102020204" pitchFamily="34" charset="0"/>
                <a:ea typeface="Calibri" panose="020F0502020204030204" pitchFamily="34" charset="0"/>
                <a:cs typeface="Aharoni" panose="02010803020104030203" pitchFamily="2" charset="-79"/>
              </a:rPr>
              <a:t>5.Irregular Demand:-  Consumer purchases vary on a Seasoned, monthly, weekly, daily or even hourly basis.</a:t>
            </a:r>
          </a:p>
          <a:p>
            <a:pPr>
              <a:lnSpc>
                <a:spcPct val="107000"/>
              </a:lnSpc>
              <a:spcAft>
                <a:spcPts val="800"/>
              </a:spcAft>
            </a:pPr>
            <a:r>
              <a:rPr lang="en-IN" dirty="0">
                <a:effectLst/>
                <a:latin typeface="Arial Black" panose="020B0A04020102020204" pitchFamily="34" charset="0"/>
                <a:ea typeface="Calibri" panose="020F0502020204030204" pitchFamily="34" charset="0"/>
                <a:cs typeface="Aharoni" panose="02010803020104030203" pitchFamily="2" charset="-79"/>
              </a:rPr>
              <a:t>6.Full Demand:-  Adequately buying all products put in the marketplace.</a:t>
            </a:r>
          </a:p>
          <a:p>
            <a:pPr>
              <a:lnSpc>
                <a:spcPct val="107000"/>
              </a:lnSpc>
              <a:spcAft>
                <a:spcPts val="800"/>
              </a:spcAft>
            </a:pPr>
            <a:r>
              <a:rPr lang="en-IN" dirty="0">
                <a:effectLst/>
                <a:latin typeface="Arial Black" panose="020B0A04020102020204" pitchFamily="34" charset="0"/>
                <a:ea typeface="Calibri" panose="020F0502020204030204" pitchFamily="34" charset="0"/>
                <a:cs typeface="Aharoni" panose="02010803020104030203" pitchFamily="2" charset="-79"/>
              </a:rPr>
              <a:t>7.Over Full Demand:-  More buyers than can be satisfied.</a:t>
            </a:r>
          </a:p>
          <a:p>
            <a:pPr>
              <a:lnSpc>
                <a:spcPct val="107000"/>
              </a:lnSpc>
              <a:spcAft>
                <a:spcPts val="800"/>
              </a:spcAft>
            </a:pPr>
            <a:r>
              <a:rPr lang="en-IN" dirty="0">
                <a:effectLst/>
                <a:latin typeface="Arial Black" panose="020B0A04020102020204" pitchFamily="34" charset="0"/>
                <a:ea typeface="Calibri" panose="020F0502020204030204" pitchFamily="34" charset="0"/>
                <a:cs typeface="Aharoni" panose="02010803020104030203" pitchFamily="2" charset="-79"/>
              </a:rPr>
              <a:t>8.Unwholesome Demand:-  Consumers may be attracted to products that have undesirable social consequences.</a:t>
            </a:r>
          </a:p>
        </p:txBody>
      </p:sp>
    </p:spTree>
    <p:extLst>
      <p:ext uri="{BB962C8B-B14F-4D97-AF65-F5344CB8AC3E}">
        <p14:creationId xmlns:p14="http://schemas.microsoft.com/office/powerpoint/2010/main" val="2903577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B2C2-F256-51C0-E795-972629DCF2FC}"/>
              </a:ext>
            </a:extLst>
          </p:cNvPr>
          <p:cNvSpPr>
            <a:spLocks noGrp="1"/>
          </p:cNvSpPr>
          <p:nvPr>
            <p:ph type="title"/>
          </p:nvPr>
        </p:nvSpPr>
        <p:spPr/>
        <p:txBody>
          <a:bodyPr/>
          <a:lstStyle/>
          <a:p>
            <a:r>
              <a:rPr lang="en-IN" dirty="0"/>
              <a:t>Philosophies/ Concepts of Marketing</a:t>
            </a:r>
          </a:p>
        </p:txBody>
      </p:sp>
      <p:pic>
        <p:nvPicPr>
          <p:cNvPr id="3074" name="Picture 2" descr="Marketing Management Philosophies - GeeksforGeeks">
            <a:extLst>
              <a:ext uri="{FF2B5EF4-FFF2-40B4-BE49-F238E27FC236}">
                <a16:creationId xmlns:a16="http://schemas.microsoft.com/office/drawing/2014/main" id="{FF8D268D-5360-4F76-0AF8-316C142292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5074" y="1479480"/>
            <a:ext cx="5535348" cy="456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22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50B2-CD8F-188E-9E8F-9C881898495E}"/>
              </a:ext>
            </a:extLst>
          </p:cNvPr>
          <p:cNvSpPr>
            <a:spLocks noGrp="1"/>
          </p:cNvSpPr>
          <p:nvPr>
            <p:ph type="title"/>
          </p:nvPr>
        </p:nvSpPr>
        <p:spPr/>
        <p:txBody>
          <a:bodyPr/>
          <a:lstStyle/>
          <a:p>
            <a:r>
              <a:rPr lang="en-IN" dirty="0"/>
              <a:t>Definition of Marketing</a:t>
            </a:r>
          </a:p>
        </p:txBody>
      </p:sp>
      <p:pic>
        <p:nvPicPr>
          <p:cNvPr id="5122" name="Picture 2" descr="EQ:  What is your definition of marketing? Tuesday, September 17, ppt  download">
            <a:extLst>
              <a:ext uri="{FF2B5EF4-FFF2-40B4-BE49-F238E27FC236}">
                <a16:creationId xmlns:a16="http://schemas.microsoft.com/office/drawing/2014/main" id="{4371EE2F-BE85-0564-0A91-A538D233EF4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8304"/>
          <a:stretch/>
        </p:blipFill>
        <p:spPr bwMode="auto">
          <a:xfrm>
            <a:off x="308224" y="2270590"/>
            <a:ext cx="9006874" cy="377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62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57BC3-8EF3-969C-B7D7-D345740A3676}"/>
              </a:ext>
            </a:extLst>
          </p:cNvPr>
          <p:cNvSpPr>
            <a:spLocks noGrp="1"/>
          </p:cNvSpPr>
          <p:nvPr>
            <p:ph type="title"/>
          </p:nvPr>
        </p:nvSpPr>
        <p:spPr>
          <a:xfrm>
            <a:off x="677334" y="304803"/>
            <a:ext cx="8596668" cy="728871"/>
          </a:xfrm>
        </p:spPr>
        <p:txBody>
          <a:bodyPr/>
          <a:lstStyle/>
          <a:p>
            <a:r>
              <a:rPr lang="en-IN" dirty="0"/>
              <a:t>WHAT IS MARKETING?</a:t>
            </a:r>
          </a:p>
        </p:txBody>
      </p:sp>
      <p:sp>
        <p:nvSpPr>
          <p:cNvPr id="3" name="Content Placeholder 2">
            <a:extLst>
              <a:ext uri="{FF2B5EF4-FFF2-40B4-BE49-F238E27FC236}">
                <a16:creationId xmlns:a16="http://schemas.microsoft.com/office/drawing/2014/main" id="{82DCCBD5-E17F-4DAD-E93D-4557F3D0C317}"/>
              </a:ext>
            </a:extLst>
          </p:cNvPr>
          <p:cNvSpPr>
            <a:spLocks noGrp="1"/>
          </p:cNvSpPr>
          <p:nvPr>
            <p:ph idx="1"/>
          </p:nvPr>
        </p:nvSpPr>
        <p:spPr>
          <a:xfrm>
            <a:off x="677334" y="1338471"/>
            <a:ext cx="9672614" cy="5274364"/>
          </a:xfrm>
        </p:spPr>
        <p:txBody>
          <a:bodyPr>
            <a:normAutofit lnSpcReduction="10000"/>
          </a:bodyPr>
          <a:lstStyle/>
          <a:p>
            <a:pPr>
              <a:lnSpc>
                <a:spcPct val="107000"/>
              </a:lnSpc>
              <a:spcAft>
                <a:spcPts val="800"/>
              </a:spcAft>
            </a:pPr>
            <a:r>
              <a:rPr lang="en-IN" sz="2400" b="1" dirty="0">
                <a:effectLst/>
                <a:latin typeface="Century" panose="02040604050505020304" pitchFamily="18" charset="0"/>
                <a:ea typeface="Calibri" panose="020F0502020204030204" pitchFamily="34" charset="0"/>
                <a:cs typeface="Times New Roman" panose="02020603050405020304" pitchFamily="18" charset="0"/>
              </a:rPr>
              <a:t>Social Definition of Marketing:-</a:t>
            </a:r>
          </a:p>
          <a:p>
            <a:pPr marL="0" indent="0">
              <a:lnSpc>
                <a:spcPct val="107000"/>
              </a:lnSpc>
              <a:spcAft>
                <a:spcPts val="800"/>
              </a:spcAft>
              <a:buNone/>
            </a:pPr>
            <a:r>
              <a:rPr lang="en-IN" sz="2400" b="1" dirty="0">
                <a:effectLst/>
                <a:latin typeface="Century" panose="02040604050505020304" pitchFamily="18" charset="0"/>
                <a:ea typeface="Calibri" panose="020F0502020204030204" pitchFamily="34" charset="0"/>
                <a:cs typeface="Times New Roman" panose="02020603050405020304" pitchFamily="18" charset="0"/>
              </a:rPr>
              <a:t>Marketing is a social process by which individuals and groups obtain what they need and want through creating, offering and freely exchanging products and services of value with others. Managers sometimes think of marketing as “the art of selling product” but selling is only the tip of the Marketing iceberg. </a:t>
            </a:r>
          </a:p>
          <a:p>
            <a:pPr>
              <a:lnSpc>
                <a:spcPct val="107000"/>
              </a:lnSpc>
              <a:spcAft>
                <a:spcPts val="800"/>
              </a:spcAft>
            </a:pPr>
            <a:r>
              <a:rPr lang="en-IN" sz="2400" b="1" dirty="0">
                <a:effectLst/>
                <a:latin typeface="Century" panose="02040604050505020304" pitchFamily="18" charset="0"/>
                <a:ea typeface="Calibri" panose="020F0502020204030204" pitchFamily="34" charset="0"/>
                <a:cs typeface="Times New Roman" panose="02020603050405020304" pitchFamily="18" charset="0"/>
              </a:rPr>
              <a:t>Peter Drucker, a leading management theorist puts it as:-There will always, one can assume, be need for some selling. But the aim of marketing is to make selling superfluous. The aim of Marketing is to know and understand the customer so well that the product or service fits him and sells itself. Ideally, marketing should result in a customer who is ready to buy. All that should be needed then is to make the product or service available.</a:t>
            </a:r>
          </a:p>
          <a:p>
            <a:endParaRPr lang="en-IN" sz="1600" dirty="0"/>
          </a:p>
        </p:txBody>
      </p:sp>
    </p:spTree>
    <p:extLst>
      <p:ext uri="{BB962C8B-B14F-4D97-AF65-F5344CB8AC3E}">
        <p14:creationId xmlns:p14="http://schemas.microsoft.com/office/powerpoint/2010/main" val="4236507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E44A-4D7D-28A6-6C9F-FC8A9D2E974A}"/>
              </a:ext>
            </a:extLst>
          </p:cNvPr>
          <p:cNvSpPr>
            <a:spLocks noGrp="1"/>
          </p:cNvSpPr>
          <p:nvPr>
            <p:ph type="title"/>
          </p:nvPr>
        </p:nvSpPr>
        <p:spPr/>
        <p:txBody>
          <a:bodyPr/>
          <a:lstStyle/>
          <a:p>
            <a:r>
              <a:rPr lang="en-IN" dirty="0"/>
              <a:t>WHAT IS MANAGEMENT?</a:t>
            </a:r>
          </a:p>
        </p:txBody>
      </p:sp>
      <p:sp>
        <p:nvSpPr>
          <p:cNvPr id="3" name="Content Placeholder 2">
            <a:extLst>
              <a:ext uri="{FF2B5EF4-FFF2-40B4-BE49-F238E27FC236}">
                <a16:creationId xmlns:a16="http://schemas.microsoft.com/office/drawing/2014/main" id="{8B4D6C71-9ACE-31C6-E50E-9075FBBBFAA8}"/>
              </a:ext>
            </a:extLst>
          </p:cNvPr>
          <p:cNvSpPr>
            <a:spLocks noGrp="1"/>
          </p:cNvSpPr>
          <p:nvPr>
            <p:ph idx="1"/>
          </p:nvPr>
        </p:nvSpPr>
        <p:spPr>
          <a:xfrm>
            <a:off x="523222" y="2241051"/>
            <a:ext cx="8596668" cy="3880773"/>
          </a:xfrm>
        </p:spPr>
        <p:txBody>
          <a:bodyPr/>
          <a:lstStyle/>
          <a:p>
            <a:r>
              <a:rPr lang="en-US" b="0" i="0" dirty="0">
                <a:solidFill>
                  <a:srgbClr val="202124"/>
                </a:solidFill>
                <a:effectLst/>
                <a:latin typeface="arial" panose="020B0604020202020204" pitchFamily="34" charset="0"/>
              </a:rPr>
              <a:t>"Management is </a:t>
            </a:r>
            <a:r>
              <a:rPr lang="en-US" b="1" i="0" dirty="0">
                <a:solidFill>
                  <a:srgbClr val="202124"/>
                </a:solidFill>
                <a:effectLst/>
                <a:latin typeface="arial" panose="020B0604020202020204" pitchFamily="34" charset="0"/>
              </a:rPr>
              <a:t>the art of knowing what you want to do and then seeing that they do it in the best and the cheapest may</a:t>
            </a:r>
            <a:r>
              <a:rPr lang="en-US" b="0" i="0" dirty="0">
                <a:solidFill>
                  <a:srgbClr val="202124"/>
                </a:solidFill>
                <a:effectLst/>
                <a:latin typeface="arial" panose="020B0604020202020204" pitchFamily="34" charset="0"/>
              </a:rPr>
              <a:t>." Frederick Winslow Taylor (March 20, 1856 – March 21, 1915)</a:t>
            </a:r>
          </a:p>
          <a:p>
            <a:endParaRPr lang="en-US" b="0" i="0" dirty="0">
              <a:solidFill>
                <a:srgbClr val="202124"/>
              </a:solidFill>
              <a:effectLst/>
              <a:latin typeface="arial" panose="020B0604020202020204" pitchFamily="34" charset="0"/>
            </a:endParaRPr>
          </a:p>
          <a:p>
            <a:r>
              <a:rPr lang="en-US" b="0" i="0" dirty="0">
                <a:solidFill>
                  <a:srgbClr val="4D5156"/>
                </a:solidFill>
                <a:effectLst/>
                <a:latin typeface="arial" panose="020B0604020202020204" pitchFamily="34" charset="0"/>
              </a:rPr>
              <a:t>Henry Fayol – </a:t>
            </a:r>
            <a:r>
              <a:rPr lang="en-US" b="1" i="0" dirty="0">
                <a:solidFill>
                  <a:srgbClr val="5F6368"/>
                </a:solidFill>
                <a:effectLst/>
                <a:latin typeface="arial" panose="020B0604020202020204" pitchFamily="34" charset="0"/>
              </a:rPr>
              <a:t>To manage is “to forecast and plan, to organize, to command, to coordinate, and to control.” (1841-1925)</a:t>
            </a:r>
          </a:p>
          <a:p>
            <a:endParaRPr lang="en-US" b="1" dirty="0">
              <a:solidFill>
                <a:srgbClr val="5F6368"/>
              </a:solidFill>
              <a:latin typeface="arial" panose="020B0604020202020204" pitchFamily="34" charset="0"/>
            </a:endParaRPr>
          </a:p>
          <a:p>
            <a:r>
              <a:rPr lang="en-US" b="0" i="0" dirty="0">
                <a:solidFill>
                  <a:srgbClr val="202124"/>
                </a:solidFill>
                <a:effectLst/>
                <a:latin typeface="arial" panose="020B0604020202020204" pitchFamily="34" charset="0"/>
              </a:rPr>
              <a:t>“Management is </a:t>
            </a:r>
            <a:r>
              <a:rPr lang="en-US" b="1" i="0" dirty="0">
                <a:solidFill>
                  <a:srgbClr val="202124"/>
                </a:solidFill>
                <a:effectLst/>
                <a:latin typeface="arial" panose="020B0604020202020204" pitchFamily="34" charset="0"/>
              </a:rPr>
              <a:t>a multi-purpose organ that manages business and manages managers and manages workers and work</a:t>
            </a:r>
            <a:r>
              <a:rPr lang="en-US" b="0" i="0" dirty="0">
                <a:solidFill>
                  <a:srgbClr val="202124"/>
                </a:solidFill>
                <a:effectLst/>
                <a:latin typeface="arial" panose="020B0604020202020204" pitchFamily="34" charset="0"/>
              </a:rPr>
              <a:t>.” – Peter Drucker (1909-2005)</a:t>
            </a:r>
          </a:p>
          <a:p>
            <a:endParaRPr lang="en-IN" dirty="0"/>
          </a:p>
        </p:txBody>
      </p:sp>
      <p:pic>
        <p:nvPicPr>
          <p:cNvPr id="1026" name="Picture 2" descr="Frederick Taylor Scientific Management">
            <a:extLst>
              <a:ext uri="{FF2B5EF4-FFF2-40B4-BE49-F238E27FC236}">
                <a16:creationId xmlns:a16="http://schemas.microsoft.com/office/drawing/2014/main" id="{66D6A624-8E8D-2D20-9AB3-63F34C5CB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1214" y="206053"/>
            <a:ext cx="2180786" cy="23316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ter Drucker: the father of modern management thinking">
            <a:extLst>
              <a:ext uri="{FF2B5EF4-FFF2-40B4-BE49-F238E27FC236}">
                <a16:creationId xmlns:a16="http://schemas.microsoft.com/office/drawing/2014/main" id="{0C631908-9B50-AC12-446D-DA3B803F1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1214" y="5024062"/>
            <a:ext cx="2180786" cy="1996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to Nivel">
            <a:extLst>
              <a:ext uri="{FF2B5EF4-FFF2-40B4-BE49-F238E27FC236}">
                <a16:creationId xmlns:a16="http://schemas.microsoft.com/office/drawing/2014/main" id="{3B3694B8-4217-9BEB-C990-5531DC12C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1214" y="2656324"/>
            <a:ext cx="2180786" cy="216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9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finition of Marketing Management">
            <a:extLst>
              <a:ext uri="{FF2B5EF4-FFF2-40B4-BE49-F238E27FC236}">
                <a16:creationId xmlns:a16="http://schemas.microsoft.com/office/drawing/2014/main" id="{B00CD31F-8514-1768-A827-BBCBCFDAFA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2063" y="770562"/>
            <a:ext cx="8620018" cy="504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0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A643-505E-91F4-AED7-84E4FB303A19}"/>
              </a:ext>
            </a:extLst>
          </p:cNvPr>
          <p:cNvSpPr>
            <a:spLocks noGrp="1"/>
          </p:cNvSpPr>
          <p:nvPr>
            <p:ph type="title"/>
          </p:nvPr>
        </p:nvSpPr>
        <p:spPr/>
        <p:txBody>
          <a:bodyPr/>
          <a:lstStyle/>
          <a:p>
            <a:r>
              <a:rPr lang="en-IN" dirty="0"/>
              <a:t>WHAT IS MARKETING MANAGEMENT?</a:t>
            </a:r>
          </a:p>
        </p:txBody>
      </p:sp>
      <p:sp>
        <p:nvSpPr>
          <p:cNvPr id="3" name="Content Placeholder 2">
            <a:extLst>
              <a:ext uri="{FF2B5EF4-FFF2-40B4-BE49-F238E27FC236}">
                <a16:creationId xmlns:a16="http://schemas.microsoft.com/office/drawing/2014/main" id="{53D904E9-48D0-D30B-F943-8C4586CA1488}"/>
              </a:ext>
            </a:extLst>
          </p:cNvPr>
          <p:cNvSpPr>
            <a:spLocks noGrp="1"/>
          </p:cNvSpPr>
          <p:nvPr>
            <p:ph idx="1"/>
          </p:nvPr>
        </p:nvSpPr>
        <p:spPr/>
        <p:txBody>
          <a:bodyPr/>
          <a:lstStyle/>
          <a:p>
            <a:pPr algn="just"/>
            <a:r>
              <a:rPr lang="en-US" b="1" i="0" dirty="0">
                <a:solidFill>
                  <a:srgbClr val="333333"/>
                </a:solidFill>
                <a:effectLst/>
                <a:latin typeface="Lato" panose="020F0502020204030203" pitchFamily="34" charset="0"/>
              </a:rPr>
              <a:t>Marketing management</a:t>
            </a:r>
            <a:r>
              <a:rPr lang="en-US" b="0" i="0" dirty="0">
                <a:solidFill>
                  <a:srgbClr val="333333"/>
                </a:solidFill>
                <a:effectLst/>
                <a:latin typeface="Lato" panose="020F0502020204030203" pitchFamily="34" charset="0"/>
              </a:rPr>
              <a:t> is the way to find out the opportunities which are </a:t>
            </a:r>
            <a:r>
              <a:rPr lang="en-US" b="1" i="0" dirty="0">
                <a:solidFill>
                  <a:srgbClr val="333333"/>
                </a:solidFill>
                <a:effectLst/>
                <a:latin typeface="Lato" panose="020F0502020204030203" pitchFamily="34" charset="0"/>
              </a:rPr>
              <a:t>profitable</a:t>
            </a:r>
            <a:r>
              <a:rPr lang="en-US" b="0" i="0" dirty="0">
                <a:solidFill>
                  <a:srgbClr val="333333"/>
                </a:solidFill>
                <a:effectLst/>
                <a:latin typeface="Lato" panose="020F0502020204030203" pitchFamily="34" charset="0"/>
              </a:rPr>
              <a:t> and create these opportunities by </a:t>
            </a:r>
            <a:r>
              <a:rPr lang="en-US" b="1" i="0" dirty="0">
                <a:solidFill>
                  <a:srgbClr val="333333"/>
                </a:solidFill>
                <a:effectLst/>
                <a:latin typeface="Lato" panose="020F0502020204030203" pitchFamily="34" charset="0"/>
              </a:rPr>
              <a:t>satisfying the customers</a:t>
            </a:r>
            <a:r>
              <a:rPr lang="en-US" b="0" i="0" dirty="0">
                <a:solidFill>
                  <a:srgbClr val="333333"/>
                </a:solidFill>
                <a:effectLst/>
                <a:latin typeface="Lato" panose="020F0502020204030203" pitchFamily="34" charset="0"/>
              </a:rPr>
              <a:t>. Marketing management is </a:t>
            </a:r>
            <a:r>
              <a:rPr lang="en-US" b="1" i="0" dirty="0">
                <a:solidFill>
                  <a:srgbClr val="333333"/>
                </a:solidFill>
                <a:effectLst/>
                <a:latin typeface="Lato" panose="020F0502020204030203" pitchFamily="34" charset="0"/>
              </a:rPr>
              <a:t>consumer-oriented</a:t>
            </a:r>
            <a:r>
              <a:rPr lang="en-US" b="0" i="0" dirty="0">
                <a:solidFill>
                  <a:srgbClr val="333333"/>
                </a:solidFill>
                <a:effectLst/>
                <a:latin typeface="Lato" panose="020F0502020204030203" pitchFamily="34" charset="0"/>
              </a:rPr>
              <a:t>. Therefore, the marketing manager has to find out the services that satisfy the consumers and the services that fail to meet the </a:t>
            </a:r>
            <a:r>
              <a:rPr lang="en-US" b="1" i="0" dirty="0">
                <a:solidFill>
                  <a:srgbClr val="333333"/>
                </a:solidFill>
                <a:effectLst/>
                <a:latin typeface="Lato" panose="020F0502020204030203" pitchFamily="34" charset="0"/>
              </a:rPr>
              <a:t>needs and expectations</a:t>
            </a:r>
            <a:r>
              <a:rPr lang="en-US" b="0" i="0" dirty="0">
                <a:solidFill>
                  <a:srgbClr val="333333"/>
                </a:solidFill>
                <a:effectLst/>
                <a:latin typeface="Lato" panose="020F0502020204030203" pitchFamily="34" charset="0"/>
              </a:rPr>
              <a:t> of consumers so that plus and delta can be developed to cover up the shortage.</a:t>
            </a:r>
          </a:p>
          <a:p>
            <a:pPr marL="0" indent="0" algn="ctr">
              <a:buNone/>
            </a:pPr>
            <a:endParaRPr lang="en-US" b="0" i="0" dirty="0">
              <a:solidFill>
                <a:srgbClr val="333333"/>
              </a:solidFill>
              <a:effectLst/>
              <a:latin typeface="Lato" panose="020F0502020204030203" pitchFamily="34" charset="0"/>
            </a:endParaRPr>
          </a:p>
          <a:p>
            <a:endParaRPr lang="en-IN" dirty="0"/>
          </a:p>
        </p:txBody>
      </p:sp>
    </p:spTree>
    <p:extLst>
      <p:ext uri="{BB962C8B-B14F-4D97-AF65-F5344CB8AC3E}">
        <p14:creationId xmlns:p14="http://schemas.microsoft.com/office/powerpoint/2010/main" val="171158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2624-1D01-0843-E0DF-71A3E2B660A7}"/>
              </a:ext>
            </a:extLst>
          </p:cNvPr>
          <p:cNvSpPr>
            <a:spLocks noGrp="1"/>
          </p:cNvSpPr>
          <p:nvPr>
            <p:ph type="title"/>
          </p:nvPr>
        </p:nvSpPr>
        <p:spPr>
          <a:xfrm>
            <a:off x="677334" y="13253"/>
            <a:ext cx="8596668" cy="755373"/>
          </a:xfrm>
        </p:spPr>
        <p:txBody>
          <a:bodyPr/>
          <a:lstStyle/>
          <a:p>
            <a:r>
              <a:rPr lang="en-IN" dirty="0"/>
              <a:t>WHAT IS MARKETED?</a:t>
            </a:r>
          </a:p>
        </p:txBody>
      </p:sp>
      <p:sp>
        <p:nvSpPr>
          <p:cNvPr id="3" name="Content Placeholder 2">
            <a:extLst>
              <a:ext uri="{FF2B5EF4-FFF2-40B4-BE49-F238E27FC236}">
                <a16:creationId xmlns:a16="http://schemas.microsoft.com/office/drawing/2014/main" id="{A54B30B7-CBA9-1988-56CD-11D169339187}"/>
              </a:ext>
            </a:extLst>
          </p:cNvPr>
          <p:cNvSpPr>
            <a:spLocks noGrp="1"/>
          </p:cNvSpPr>
          <p:nvPr>
            <p:ph idx="1"/>
          </p:nvPr>
        </p:nvSpPr>
        <p:spPr>
          <a:xfrm>
            <a:off x="583097" y="768626"/>
            <a:ext cx="10336694" cy="6076121"/>
          </a:xfrm>
        </p:spPr>
        <p:txBody>
          <a:bodyPr>
            <a:normAutofit/>
          </a:bodyPr>
          <a:lstStyle/>
          <a:p>
            <a:pPr>
              <a:lnSpc>
                <a:spcPct val="107000"/>
              </a:lnSpc>
              <a:spcAft>
                <a:spcPts val="800"/>
              </a:spcAft>
            </a:pPr>
            <a:r>
              <a:rPr lang="en-IN" sz="2000" dirty="0">
                <a:effectLst/>
                <a:latin typeface="Britannic Bold" panose="020B0903060703020204" pitchFamily="34" charset="0"/>
                <a:ea typeface="Calibri" panose="020F0502020204030204" pitchFamily="34" charset="0"/>
                <a:cs typeface="Times New Roman" panose="02020603050405020304" pitchFamily="18" charset="0"/>
              </a:rPr>
              <a:t>Marketing people market 10 types of entities:-</a:t>
            </a:r>
          </a:p>
          <a:p>
            <a:pPr marL="342900" lvl="0" indent="-342900">
              <a:lnSpc>
                <a:spcPct val="107000"/>
              </a:lnSpc>
              <a:buFont typeface="+mj-lt"/>
              <a:buAutoNum type="arabicPeriod"/>
            </a:pPr>
            <a:r>
              <a:rPr lang="en-IN" sz="2000" dirty="0">
                <a:effectLst/>
                <a:latin typeface="Britannic Bold" panose="020B0903060703020204" pitchFamily="34" charset="0"/>
                <a:ea typeface="Calibri" panose="020F0502020204030204" pitchFamily="34" charset="0"/>
                <a:cs typeface="Times New Roman" panose="02020603050405020304" pitchFamily="18" charset="0"/>
              </a:rPr>
              <a:t>Goods:-  cars, televisions etc.</a:t>
            </a:r>
          </a:p>
          <a:p>
            <a:pPr marL="342900" lvl="0" indent="-342900">
              <a:lnSpc>
                <a:spcPct val="107000"/>
              </a:lnSpc>
              <a:buFont typeface="+mj-lt"/>
              <a:buAutoNum type="arabicPeriod"/>
            </a:pPr>
            <a:r>
              <a:rPr lang="en-IN" sz="2000" dirty="0">
                <a:effectLst/>
                <a:latin typeface="Britannic Bold" panose="020B0903060703020204" pitchFamily="34" charset="0"/>
                <a:ea typeface="Calibri" panose="020F0502020204030204" pitchFamily="34" charset="0"/>
                <a:cs typeface="Times New Roman" panose="02020603050405020304" pitchFamily="18" charset="0"/>
              </a:rPr>
              <a:t>Services:-  Work of airlines, hotels, car rental firms, etc.</a:t>
            </a:r>
          </a:p>
          <a:p>
            <a:pPr marL="342900" lvl="0" indent="-342900">
              <a:lnSpc>
                <a:spcPct val="107000"/>
              </a:lnSpc>
              <a:buFont typeface="+mj-lt"/>
              <a:buAutoNum type="arabicPeriod"/>
            </a:pPr>
            <a:r>
              <a:rPr lang="en-IN" sz="2000" dirty="0">
                <a:effectLst/>
                <a:latin typeface="Britannic Bold" panose="020B0903060703020204" pitchFamily="34" charset="0"/>
                <a:ea typeface="Calibri" panose="020F0502020204030204" pitchFamily="34" charset="0"/>
                <a:cs typeface="Times New Roman" panose="02020603050405020304" pitchFamily="18" charset="0"/>
              </a:rPr>
              <a:t>Events:-  Time based events. Ex:- Major Trade shows, Artistic Performances, etc.</a:t>
            </a:r>
          </a:p>
          <a:p>
            <a:pPr marL="342900" lvl="0" indent="-342900">
              <a:lnSpc>
                <a:spcPct val="107000"/>
              </a:lnSpc>
              <a:buFont typeface="+mj-lt"/>
              <a:buAutoNum type="arabicPeriod"/>
            </a:pPr>
            <a:r>
              <a:rPr lang="en-IN" sz="2000" dirty="0">
                <a:effectLst/>
                <a:latin typeface="Britannic Bold" panose="020B0903060703020204" pitchFamily="34" charset="0"/>
                <a:ea typeface="Calibri" panose="020F0502020204030204" pitchFamily="34" charset="0"/>
                <a:cs typeface="Times New Roman" panose="02020603050405020304" pitchFamily="18" charset="0"/>
              </a:rPr>
              <a:t>Experiences:-  An amusement Park or a Water Park, Theme Restaurant that creates the ambience of a village of a state, etc.</a:t>
            </a:r>
          </a:p>
          <a:p>
            <a:pPr marL="342900" lvl="0" indent="-342900">
              <a:lnSpc>
                <a:spcPct val="107000"/>
              </a:lnSpc>
              <a:buFont typeface="+mj-lt"/>
              <a:buAutoNum type="arabicPeriod"/>
            </a:pPr>
            <a:r>
              <a:rPr lang="en-IN" sz="2000" dirty="0">
                <a:effectLst/>
                <a:latin typeface="Britannic Bold" panose="020B0903060703020204" pitchFamily="34" charset="0"/>
                <a:ea typeface="Calibri" panose="020F0502020204030204" pitchFamily="34" charset="0"/>
                <a:cs typeface="Times New Roman" panose="02020603050405020304" pitchFamily="18" charset="0"/>
              </a:rPr>
              <a:t>Person:-  Celebrity Marketing is a major business. Ex:- Artistes, Musicians, CEOs, Sportspersons etc.</a:t>
            </a:r>
          </a:p>
          <a:p>
            <a:pPr marL="342900" lvl="0" indent="-342900">
              <a:lnSpc>
                <a:spcPct val="107000"/>
              </a:lnSpc>
              <a:buFont typeface="+mj-lt"/>
              <a:buAutoNum type="arabicPeriod"/>
            </a:pPr>
            <a:r>
              <a:rPr lang="en-IN" sz="2000" dirty="0">
                <a:effectLst/>
                <a:latin typeface="Britannic Bold" panose="020B0903060703020204" pitchFamily="34" charset="0"/>
                <a:ea typeface="Calibri" panose="020F0502020204030204" pitchFamily="34" charset="0"/>
                <a:cs typeface="Times New Roman" panose="02020603050405020304" pitchFamily="18" charset="0"/>
              </a:rPr>
              <a:t>Places:-  Cities, States, Regions and even whole nations compete actively to attract tourists, factories, Company Head Quarters, etc. Ex:- Bangaluru:-Silicon Valley of India. Tourism industry:- Kerela- Marketed as ‘God’s own country. Govt. of India – Incredible India.</a:t>
            </a:r>
          </a:p>
          <a:p>
            <a:pPr marL="342900" lvl="0" indent="-342900">
              <a:lnSpc>
                <a:spcPct val="107000"/>
              </a:lnSpc>
              <a:spcAft>
                <a:spcPts val="800"/>
              </a:spcAft>
              <a:buFont typeface="+mj-lt"/>
              <a:buAutoNum type="arabicPeriod"/>
            </a:pPr>
            <a:r>
              <a:rPr lang="en-IN" sz="2000" dirty="0">
                <a:effectLst/>
                <a:latin typeface="Britannic Bold" panose="020B0903060703020204" pitchFamily="34" charset="0"/>
                <a:ea typeface="Calibri" panose="020F0502020204030204" pitchFamily="34" charset="0"/>
                <a:cs typeface="Times New Roman" panose="02020603050405020304" pitchFamily="18" charset="0"/>
              </a:rPr>
              <a:t>Properties:-  Properties are Intangible rights of ownership of either real property (Real Estate) or Financial property (Stocks &amp; Bonds)</a:t>
            </a:r>
          </a:p>
          <a:p>
            <a:endParaRPr lang="en-IN" dirty="0"/>
          </a:p>
        </p:txBody>
      </p:sp>
    </p:spTree>
    <p:extLst>
      <p:ext uri="{BB962C8B-B14F-4D97-AF65-F5344CB8AC3E}">
        <p14:creationId xmlns:p14="http://schemas.microsoft.com/office/powerpoint/2010/main" val="76613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0629B0-62B5-0371-5A4F-47893C1C8993}"/>
              </a:ext>
            </a:extLst>
          </p:cNvPr>
          <p:cNvSpPr>
            <a:spLocks noGrp="1"/>
          </p:cNvSpPr>
          <p:nvPr>
            <p:ph idx="1"/>
          </p:nvPr>
        </p:nvSpPr>
        <p:spPr>
          <a:xfrm>
            <a:off x="677333" y="834887"/>
            <a:ext cx="9593101" cy="5711687"/>
          </a:xfrm>
        </p:spPr>
        <p:txBody>
          <a:bodyPr>
            <a:normAutofit/>
          </a:bodyPr>
          <a:lstStyle/>
          <a:p>
            <a:pPr marL="0" lvl="0" indent="0">
              <a:lnSpc>
                <a:spcPct val="107000"/>
              </a:lnSpc>
              <a:buNone/>
              <a:tabLst>
                <a:tab pos="791210" algn="l"/>
              </a:tabLst>
            </a:pPr>
            <a:r>
              <a:rPr lang="en-IN" sz="2000" dirty="0">
                <a:effectLst/>
                <a:latin typeface="Britannic Bold" panose="020B0903060703020204" pitchFamily="34" charset="0"/>
                <a:ea typeface="Calibri" panose="020F0502020204030204" pitchFamily="34" charset="0"/>
                <a:cs typeface="Times New Roman" panose="02020603050405020304" pitchFamily="18" charset="0"/>
              </a:rPr>
              <a:t>8. Organizations:-  Organizations also market themselves to build their image in the market. Ex:- Philips:-‘Sense the Simplicity’  campaign after research among the customers world–  wide.</a:t>
            </a:r>
          </a:p>
          <a:p>
            <a:pPr marL="0" lvl="0" indent="0">
              <a:lnSpc>
                <a:spcPct val="107000"/>
              </a:lnSpc>
              <a:spcAft>
                <a:spcPts val="800"/>
              </a:spcAft>
              <a:buNone/>
              <a:tabLst>
                <a:tab pos="791210" algn="l"/>
              </a:tabLst>
            </a:pPr>
            <a:r>
              <a:rPr lang="en-IN" sz="2000" dirty="0">
                <a:effectLst/>
                <a:latin typeface="Britannic Bold" panose="020B0903060703020204" pitchFamily="34" charset="0"/>
                <a:ea typeface="Calibri" panose="020F0502020204030204" pitchFamily="34" charset="0"/>
                <a:cs typeface="Times New Roman" panose="02020603050405020304" pitchFamily="18" charset="0"/>
              </a:rPr>
              <a:t>9. Information:-  Information can be about anything and everything. Ex:- Schools, Colleges, Hospitals, Packaging.</a:t>
            </a:r>
          </a:p>
          <a:p>
            <a:pPr marL="0" indent="0">
              <a:buNone/>
            </a:pPr>
            <a:r>
              <a:rPr lang="en-IN" sz="2000" dirty="0">
                <a:effectLst/>
                <a:latin typeface="Britannic Bold" panose="020B0903060703020204" pitchFamily="34" charset="0"/>
                <a:ea typeface="Calibri" panose="020F0502020204030204" pitchFamily="34" charset="0"/>
                <a:cs typeface="Times New Roman" panose="02020603050405020304" pitchFamily="18" charset="0"/>
              </a:rPr>
              <a:t>10. Ideas:-  Every market offering includes a basic idea. Ex:- Charles Revson of Revlon once observed – ‘ In the factory, we make cosmetics; in the store we sell hope’. Even social marketers are now busy promoting such idea by creating awareness about AIDS, encouraging family planning and discouraging smoking.</a:t>
            </a:r>
            <a:endParaRPr lang="en-IN" sz="2000" dirty="0">
              <a:latin typeface="Britannic Bold" panose="020B0903060703020204" pitchFamily="34" charset="0"/>
            </a:endParaRPr>
          </a:p>
        </p:txBody>
      </p:sp>
    </p:spTree>
    <p:extLst>
      <p:ext uri="{BB962C8B-B14F-4D97-AF65-F5344CB8AC3E}">
        <p14:creationId xmlns:p14="http://schemas.microsoft.com/office/powerpoint/2010/main" val="26027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14375-D681-8D6B-1606-5DA7A73A50F4}"/>
              </a:ext>
            </a:extLst>
          </p:cNvPr>
          <p:cNvSpPr>
            <a:spLocks noGrp="1"/>
          </p:cNvSpPr>
          <p:nvPr>
            <p:ph type="title"/>
          </p:nvPr>
        </p:nvSpPr>
        <p:spPr>
          <a:xfrm>
            <a:off x="677334" y="304801"/>
            <a:ext cx="8596668" cy="861390"/>
          </a:xfrm>
        </p:spPr>
        <p:txBody>
          <a:bodyPr/>
          <a:lstStyle/>
          <a:p>
            <a:r>
              <a:rPr lang="en-IN" dirty="0"/>
              <a:t>WHY MARKETING?</a:t>
            </a:r>
          </a:p>
        </p:txBody>
      </p:sp>
      <p:sp>
        <p:nvSpPr>
          <p:cNvPr id="3" name="Content Placeholder 2">
            <a:extLst>
              <a:ext uri="{FF2B5EF4-FFF2-40B4-BE49-F238E27FC236}">
                <a16:creationId xmlns:a16="http://schemas.microsoft.com/office/drawing/2014/main" id="{C66225F6-4776-4611-E145-8A27E4502457}"/>
              </a:ext>
            </a:extLst>
          </p:cNvPr>
          <p:cNvSpPr>
            <a:spLocks noGrp="1"/>
          </p:cNvSpPr>
          <p:nvPr>
            <p:ph idx="1"/>
          </p:nvPr>
        </p:nvSpPr>
        <p:spPr>
          <a:xfrm>
            <a:off x="677334" y="1272209"/>
            <a:ext cx="9685866" cy="5280990"/>
          </a:xfrm>
        </p:spPr>
        <p:txBody>
          <a:bodyPr>
            <a:normAutofit/>
          </a:bodyPr>
          <a:lstStyle/>
          <a:p>
            <a:pPr marL="0" indent="0">
              <a:lnSpc>
                <a:spcPct val="107000"/>
              </a:lnSpc>
              <a:spcAft>
                <a:spcPts val="800"/>
              </a:spcAft>
              <a:buNone/>
              <a:tabLst>
                <a:tab pos="921385" algn="l"/>
              </a:tabLst>
            </a:pPr>
            <a:r>
              <a:rPr lang="en-IN" sz="2400" b="1" dirty="0">
                <a:solidFill>
                  <a:schemeClr val="tx1"/>
                </a:solidFill>
                <a:effectLst/>
                <a:latin typeface="Century" panose="02040604050505020304" pitchFamily="18" charset="0"/>
                <a:ea typeface="Calibri" panose="020F0502020204030204" pitchFamily="34" charset="0"/>
                <a:cs typeface="Times New Roman" panose="02020603050405020304" pitchFamily="18" charset="0"/>
              </a:rPr>
              <a:t>6 Reasons Why Marketing is so Important</a:t>
            </a:r>
          </a:p>
          <a:p>
            <a:pPr>
              <a:lnSpc>
                <a:spcPct val="107000"/>
              </a:lnSpc>
              <a:spcAft>
                <a:spcPts val="800"/>
              </a:spcAft>
              <a:tabLst>
                <a:tab pos="921385" algn="l"/>
              </a:tabLst>
            </a:pPr>
            <a:r>
              <a:rPr lang="en-IN" sz="2400" b="1" dirty="0">
                <a:solidFill>
                  <a:schemeClr val="tx1"/>
                </a:solidFill>
                <a:effectLst/>
                <a:latin typeface="Century" panose="02040604050505020304" pitchFamily="18" charset="0"/>
                <a:ea typeface="Calibri" panose="020F0502020204030204" pitchFamily="34" charset="0"/>
                <a:cs typeface="Times New Roman" panose="02020603050405020304" pitchFamily="18" charset="0"/>
              </a:rPr>
              <a:t>Marketing Sells</a:t>
            </a:r>
          </a:p>
          <a:p>
            <a:pPr>
              <a:lnSpc>
                <a:spcPct val="107000"/>
              </a:lnSpc>
              <a:spcAft>
                <a:spcPts val="800"/>
              </a:spcAft>
              <a:tabLst>
                <a:tab pos="921385" algn="l"/>
              </a:tabLst>
            </a:pPr>
            <a:r>
              <a:rPr lang="en-IN" sz="2400" b="1" dirty="0">
                <a:solidFill>
                  <a:schemeClr val="tx1"/>
                </a:solidFill>
                <a:effectLst/>
                <a:latin typeface="Century" panose="02040604050505020304" pitchFamily="18" charset="0"/>
                <a:ea typeface="Calibri" panose="020F0502020204030204" pitchFamily="34" charset="0"/>
                <a:cs typeface="Times New Roman" panose="02020603050405020304" pitchFamily="18" charset="0"/>
              </a:rPr>
              <a:t>Competitive Advantage</a:t>
            </a:r>
          </a:p>
          <a:p>
            <a:pPr>
              <a:lnSpc>
                <a:spcPct val="107000"/>
              </a:lnSpc>
              <a:spcAft>
                <a:spcPts val="800"/>
              </a:spcAft>
              <a:tabLst>
                <a:tab pos="921385" algn="l"/>
              </a:tabLst>
            </a:pPr>
            <a:r>
              <a:rPr lang="en-IN" sz="2400" b="1" dirty="0">
                <a:solidFill>
                  <a:schemeClr val="tx1"/>
                </a:solidFill>
                <a:effectLst/>
                <a:latin typeface="Century" panose="02040604050505020304" pitchFamily="18" charset="0"/>
                <a:ea typeface="Calibri" panose="020F0502020204030204" pitchFamily="34" charset="0"/>
                <a:cs typeface="Times New Roman" panose="02020603050405020304" pitchFamily="18" charset="0"/>
              </a:rPr>
              <a:t>Business Expansion</a:t>
            </a:r>
          </a:p>
          <a:p>
            <a:pPr>
              <a:lnSpc>
                <a:spcPct val="107000"/>
              </a:lnSpc>
              <a:spcAft>
                <a:spcPts val="800"/>
              </a:spcAft>
              <a:tabLst>
                <a:tab pos="921385" algn="l"/>
              </a:tabLst>
            </a:pPr>
            <a:r>
              <a:rPr lang="en-IN" sz="2400" b="1" dirty="0">
                <a:solidFill>
                  <a:schemeClr val="tx1"/>
                </a:solidFill>
                <a:effectLst/>
                <a:latin typeface="Century" panose="02040604050505020304" pitchFamily="18" charset="0"/>
                <a:ea typeface="Calibri" panose="020F0502020204030204" pitchFamily="34" charset="0"/>
                <a:cs typeface="Times New Roman" panose="02020603050405020304" pitchFamily="18" charset="0"/>
              </a:rPr>
              <a:t>Efficiency</a:t>
            </a:r>
          </a:p>
          <a:p>
            <a:pPr>
              <a:lnSpc>
                <a:spcPct val="107000"/>
              </a:lnSpc>
              <a:spcAft>
                <a:spcPts val="800"/>
              </a:spcAft>
              <a:tabLst>
                <a:tab pos="921385" algn="l"/>
              </a:tabLst>
            </a:pPr>
            <a:r>
              <a:rPr lang="en-IN" sz="2400" b="1" dirty="0">
                <a:solidFill>
                  <a:schemeClr val="tx1"/>
                </a:solidFill>
                <a:effectLst/>
                <a:latin typeface="Century" panose="02040604050505020304" pitchFamily="18" charset="0"/>
                <a:ea typeface="Calibri" panose="020F0502020204030204" pitchFamily="34" charset="0"/>
                <a:cs typeface="Times New Roman" panose="02020603050405020304" pitchFamily="18" charset="0"/>
              </a:rPr>
              <a:t>Customer Satisfaction</a:t>
            </a:r>
          </a:p>
          <a:p>
            <a:pPr>
              <a:lnSpc>
                <a:spcPct val="107000"/>
              </a:lnSpc>
              <a:spcAft>
                <a:spcPts val="800"/>
              </a:spcAft>
              <a:tabLst>
                <a:tab pos="921385" algn="l"/>
              </a:tabLst>
            </a:pPr>
            <a:r>
              <a:rPr lang="en-IN" sz="2400" b="1" dirty="0">
                <a:solidFill>
                  <a:schemeClr val="tx1"/>
                </a:solidFill>
                <a:effectLst/>
                <a:latin typeface="Century" panose="02040604050505020304" pitchFamily="18" charset="0"/>
                <a:ea typeface="Calibri" panose="020F0502020204030204" pitchFamily="34" charset="0"/>
                <a:cs typeface="Times New Roman" panose="02020603050405020304" pitchFamily="18" charset="0"/>
              </a:rPr>
              <a:t>Brand Image</a:t>
            </a:r>
          </a:p>
        </p:txBody>
      </p:sp>
    </p:spTree>
    <p:extLst>
      <p:ext uri="{BB962C8B-B14F-4D97-AF65-F5344CB8AC3E}">
        <p14:creationId xmlns:p14="http://schemas.microsoft.com/office/powerpoint/2010/main" val="28913524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655</TotalTime>
  <Words>813</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vt:lpstr>
      <vt:lpstr>Arial Black</vt:lpstr>
      <vt:lpstr>Britannic Bold</vt:lpstr>
      <vt:lpstr>Century</vt:lpstr>
      <vt:lpstr>Lato</vt:lpstr>
      <vt:lpstr>Trebuchet MS</vt:lpstr>
      <vt:lpstr>Wingdings 3</vt:lpstr>
      <vt:lpstr>Facet</vt:lpstr>
      <vt:lpstr>PowerPoint Presentation</vt:lpstr>
      <vt:lpstr>Definition of Marketing</vt:lpstr>
      <vt:lpstr>WHAT IS MARKETING?</vt:lpstr>
      <vt:lpstr>WHAT IS MANAGEMENT?</vt:lpstr>
      <vt:lpstr>PowerPoint Presentation</vt:lpstr>
      <vt:lpstr>WHAT IS MARKETING MANAGEMENT?</vt:lpstr>
      <vt:lpstr>WHAT IS MARKETED?</vt:lpstr>
      <vt:lpstr>PowerPoint Presentation</vt:lpstr>
      <vt:lpstr>WHY MARKETING?</vt:lpstr>
      <vt:lpstr>PowerPoint Presentation</vt:lpstr>
      <vt:lpstr>TYPES OF DEMAND</vt:lpstr>
      <vt:lpstr>Philosophies/ Concepts of Marketing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prabhatresearch@gmail.com</dc:creator>
  <cp:lastModifiedBy>prabhatresearch@gmail.com</cp:lastModifiedBy>
  <cp:revision>11</cp:revision>
  <dcterms:created xsi:type="dcterms:W3CDTF">2022-10-10T07:44:30Z</dcterms:created>
  <dcterms:modified xsi:type="dcterms:W3CDTF">2023-03-02T15:41:17Z</dcterms:modified>
</cp:coreProperties>
</file>