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0066"/>
    <a:srgbClr val="33CC33"/>
    <a:srgbClr val="FF5050"/>
    <a:srgbClr val="99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ernum_(arthropod_anatomy)" TargetMode="External"/><Relationship Id="rId2" Type="http://schemas.openxmlformats.org/officeDocument/2006/relationships/hyperlink" Target="https://en.wikipedia.org/wiki/Worker_be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trophy" TargetMode="External"/><Relationship Id="rId4" Type="http://schemas.openxmlformats.org/officeDocument/2006/relationships/hyperlink" Target="https://en.wikipedia.org/wiki/Anatomical_terms_of_loc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wing" TargetMode="External"/><Relationship Id="rId7" Type="http://schemas.openxmlformats.org/officeDocument/2006/relationships/hyperlink" Target="https://en.wikipedia.org/wiki/Honeycomb" TargetMode="External"/><Relationship Id="rId2" Type="http://schemas.openxmlformats.org/officeDocument/2006/relationships/hyperlink" Target="https://en.wikipedia.org/wiki/Opacity_(optics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eswax#cite_note-2" TargetMode="External"/><Relationship Id="rId5" Type="http://schemas.openxmlformats.org/officeDocument/2006/relationships/hyperlink" Target="https://en.wikipedia.org/wiki/Propolis" TargetMode="External"/><Relationship Id="rId4" Type="http://schemas.openxmlformats.org/officeDocument/2006/relationships/hyperlink" Target="https://en.wikipedia.org/wiki/Poll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mical_compound" TargetMode="External"/><Relationship Id="rId2" Type="http://schemas.openxmlformats.org/officeDocument/2006/relationships/hyperlink" Target="https://en.wikipedia.org/wiki/Wa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ructural_formul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il_paint" TargetMode="External"/><Relationship Id="rId2" Type="http://schemas.openxmlformats.org/officeDocument/2006/relationships/hyperlink" Target="https://en.wikipedia.org/wiki/Encaustic_pain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one_wa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924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en-IN" sz="28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B.Pharm</a:t>
            </a:r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4</a:t>
            </a:r>
            <a:r>
              <a:rPr lang="en-IN" sz="2800" b="1" u="sng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th</a:t>
            </a:r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en-IN" sz="28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sem</a:t>
            </a:r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en-IN" sz="28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Pharmacognosy</a:t>
            </a:r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and </a:t>
            </a:r>
            <a:r>
              <a:rPr lang="en-IN" sz="28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Phytochemistry</a:t>
            </a:r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-I</a:t>
            </a:r>
            <a:b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/>
            </a:r>
            <a:br>
              <a:rPr lang="en-IN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</a:br>
            <a:r>
              <a:rPr lang="en-IN" sz="4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TOPIC- </a:t>
            </a:r>
            <a:r>
              <a:rPr lang="en-IN" sz="4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BEES </a:t>
            </a:r>
            <a:r>
              <a:rPr lang="en-IN" sz="4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WAX</a:t>
            </a:r>
            <a:endParaRPr lang="en-IN" sz="40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N" b="1" u="sng" dirty="0" smtClean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IN" b="1" u="sng" dirty="0" smtClean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IN" b="1" u="sng" dirty="0" smtClean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IN" b="1" u="sng" dirty="0" smtClean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IN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IN" b="1" u="sng" dirty="0" smtClean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en-IN" b="1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     </a:t>
            </a:r>
            <a:endParaRPr lang="en-IN" sz="29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590800"/>
            <a:ext cx="291043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750127"/>
            <a:ext cx="2910435" cy="18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410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Anju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SPS,CSJMU.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chemeClr val="tx2">
                    <a:lumMod val="50000"/>
                  </a:schemeClr>
                </a:solidFill>
              </a:rPr>
              <a:t>BIOLOGICAL</a:t>
            </a:r>
            <a:r>
              <a:rPr lang="en-IN" b="1" u="sng" dirty="0" smtClean="0"/>
              <a:t> </a:t>
            </a:r>
            <a:r>
              <a:rPr lang="en-IN" b="1" u="sng" dirty="0" smtClean="0">
                <a:solidFill>
                  <a:schemeClr val="tx2">
                    <a:lumMod val="50000"/>
                  </a:schemeClr>
                </a:solidFill>
              </a:rPr>
              <a:t>SOURCE</a:t>
            </a:r>
            <a:endParaRPr lang="en-IN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1"/>
            <a:ext cx="6196405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Yellow bees wax is purified wax and obtained from the honey comb of the bees </a:t>
            </a:r>
            <a:r>
              <a:rPr lang="en-IN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Apis</a:t>
            </a:r>
            <a:r>
              <a:rPr lang="en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mellifera</a:t>
            </a:r>
            <a:r>
              <a:rPr lang="en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other species of </a:t>
            </a:r>
            <a:r>
              <a:rPr lang="en-IN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Apis</a:t>
            </a:r>
            <a:r>
              <a:rPr lang="en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IN" dirty="0">
              <a:solidFill>
                <a:schemeClr val="accent3">
                  <a:lumMod val="60000"/>
                  <a:lumOff val="4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3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305800" cy="1202485"/>
          </a:xfrm>
        </p:spPr>
        <p:txBody>
          <a:bodyPr>
            <a:noAutofit/>
          </a:bodyPr>
          <a:lstStyle/>
          <a:p>
            <a:r>
              <a:rPr lang="en-IN" b="1" u="sng" dirty="0" smtClean="0">
                <a:solidFill>
                  <a:schemeClr val="accent5">
                    <a:lumMod val="50000"/>
                  </a:schemeClr>
                </a:solidFill>
              </a:rPr>
              <a:t>CHEMICAL</a:t>
            </a:r>
            <a:r>
              <a:rPr lang="en-IN" b="1" u="sng" dirty="0" smtClean="0"/>
              <a:t> </a:t>
            </a:r>
            <a:r>
              <a:rPr lang="en-IN" b="1" u="sng" dirty="0" smtClean="0">
                <a:solidFill>
                  <a:schemeClr val="accent5">
                    <a:lumMod val="50000"/>
                  </a:schemeClr>
                </a:solidFill>
              </a:rPr>
              <a:t>CONSTITUENTS</a:t>
            </a:r>
            <a:endParaRPr lang="en-IN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9808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IN" sz="3200" dirty="0" smtClean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lnSpc>
                <a:spcPct val="110000"/>
              </a:lnSpc>
              <a:buNone/>
            </a:pPr>
            <a:endParaRPr lang="en-IN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en-IN" dirty="0" smtClean="0"/>
              <a:t>Lipids </a:t>
            </a:r>
            <a:r>
              <a:rPr lang="en-IN" dirty="0"/>
              <a:t>like wax- </a:t>
            </a:r>
            <a:r>
              <a:rPr lang="en-IN" dirty="0" err="1"/>
              <a:t>myricyl</a:t>
            </a:r>
            <a:r>
              <a:rPr lang="en-IN" dirty="0"/>
              <a:t> palmitate (80%).</a:t>
            </a:r>
          </a:p>
          <a:p>
            <a:pPr fontAlgn="base"/>
            <a:r>
              <a:rPr lang="en-IN" dirty="0" smtClean="0"/>
              <a:t>Wax </a:t>
            </a:r>
            <a:r>
              <a:rPr lang="en-IN" dirty="0"/>
              <a:t>-acid such as cerotic acid (15</a:t>
            </a:r>
            <a:r>
              <a:rPr lang="en-IN" dirty="0" smtClean="0"/>
              <a:t>%).</a:t>
            </a:r>
            <a:r>
              <a:rPr lang="en-IN" dirty="0"/>
              <a:t> (iii) Aromatic substances: </a:t>
            </a:r>
            <a:r>
              <a:rPr lang="en-IN" dirty="0" err="1"/>
              <a:t>Cerolein</a:t>
            </a:r>
            <a:r>
              <a:rPr lang="en-IN" dirty="0"/>
              <a:t>.</a:t>
            </a:r>
          </a:p>
          <a:p>
            <a:pPr fontAlgn="base"/>
            <a:r>
              <a:rPr lang="en-IN" dirty="0" smtClean="0"/>
              <a:t>Cholesteryl </a:t>
            </a:r>
            <a:r>
              <a:rPr lang="en-IN" dirty="0"/>
              <a:t>ester.</a:t>
            </a:r>
          </a:p>
          <a:p>
            <a:pPr fontAlgn="base"/>
            <a:r>
              <a:rPr lang="en-IN" dirty="0" err="1" smtClean="0"/>
              <a:t>Lignoceric</a:t>
            </a:r>
            <a:r>
              <a:rPr lang="en-IN" dirty="0" smtClean="0"/>
              <a:t> </a:t>
            </a:r>
            <a:r>
              <a:rPr lang="en-IN" dirty="0"/>
              <a:t>acid.</a:t>
            </a:r>
          </a:p>
          <a:p>
            <a:pPr fontAlgn="base"/>
            <a:r>
              <a:rPr lang="en-IN" dirty="0" err="1" smtClean="0"/>
              <a:t>Myristolactone</a:t>
            </a:r>
            <a:r>
              <a:rPr lang="en-IN" dirty="0"/>
              <a:t>.</a:t>
            </a:r>
          </a:p>
          <a:p>
            <a:pPr fontAlgn="base"/>
            <a:r>
              <a:rPr lang="en-IN" dirty="0" err="1" smtClean="0"/>
              <a:t>Myricyl</a:t>
            </a:r>
            <a:r>
              <a:rPr lang="en-IN" dirty="0" smtClean="0"/>
              <a:t> </a:t>
            </a:r>
            <a:r>
              <a:rPr lang="en-IN" dirty="0"/>
              <a:t>alcohol and </a:t>
            </a:r>
            <a:r>
              <a:rPr lang="en-IN" dirty="0" err="1"/>
              <a:t>ceryl</a:t>
            </a:r>
            <a:r>
              <a:rPr lang="en-IN" dirty="0"/>
              <a:t> alcohol.</a:t>
            </a:r>
          </a:p>
          <a:p>
            <a:pPr fontAlgn="base"/>
            <a:endParaRPr lang="en-IN" dirty="0"/>
          </a:p>
          <a:p>
            <a:pPr marL="0" indent="0">
              <a:lnSpc>
                <a:spcPct val="110000"/>
              </a:lnSpc>
              <a:buNone/>
            </a:pPr>
            <a:r>
              <a:rPr lang="en-IN" sz="3200" dirty="0" smtClean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IN" sz="3200" dirty="0">
              <a:solidFill>
                <a:schemeClr val="accent4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86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chemeClr val="accent6">
                    <a:lumMod val="50000"/>
                  </a:schemeClr>
                </a:solidFill>
              </a:rPr>
              <a:t>Collection and processing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572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The </a:t>
            </a:r>
            <a:r>
              <a:rPr lang="en-IN" sz="2800" dirty="0"/>
              <a:t>wax is formed by </a:t>
            </a:r>
            <a:r>
              <a:rPr lang="en-IN" sz="2800" dirty="0">
                <a:hlinkClick r:id="rId2" tooltip="Worker bee"/>
              </a:rPr>
              <a:t>worker bees</a:t>
            </a:r>
            <a:r>
              <a:rPr lang="en-IN" sz="2800" dirty="0"/>
              <a:t>, which secrete it from eight wax-producing mirror glands on the inner sides of the </a:t>
            </a:r>
            <a:r>
              <a:rPr lang="en-IN" sz="2800" dirty="0" err="1">
                <a:hlinkClick r:id="rId3" tooltip="Sternum (arthropod anatomy)"/>
              </a:rPr>
              <a:t>sternites</a:t>
            </a:r>
            <a:r>
              <a:rPr lang="en-IN" sz="2800" dirty="0"/>
              <a:t> (the </a:t>
            </a:r>
            <a:r>
              <a:rPr lang="en-IN" sz="2800" dirty="0">
                <a:hlinkClick r:id="rId4" tooltip="Anatomical terms of location"/>
              </a:rPr>
              <a:t>ventral</a:t>
            </a:r>
            <a:r>
              <a:rPr lang="en-IN" sz="2800" dirty="0"/>
              <a:t> shield or plate of each segment of the body) on abdominal segments 4 to 7</a:t>
            </a:r>
            <a:r>
              <a:rPr lang="en-IN" sz="2800" dirty="0" smtClean="0"/>
              <a:t>.</a:t>
            </a:r>
            <a:r>
              <a:rPr lang="en-IN" sz="2800" baseline="30000" dirty="0"/>
              <a:t> </a:t>
            </a:r>
            <a:r>
              <a:rPr lang="en-IN" sz="2800" dirty="0"/>
              <a:t> The sizes of these wax glands depend on the age of the worker, and after many daily flights, these glands gradually begin to </a:t>
            </a:r>
            <a:r>
              <a:rPr lang="en-IN" sz="2800" dirty="0">
                <a:hlinkClick r:id="rId5" tooltip="Atrophy"/>
              </a:rPr>
              <a:t>atrophy</a:t>
            </a:r>
            <a:r>
              <a:rPr lang="en-IN" sz="2800" dirty="0" smtClean="0"/>
              <a:t>.</a:t>
            </a:r>
            <a:endParaRPr lang="en-IN" sz="3200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17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924800" cy="556260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The new wax is initially glass-clear and </a:t>
            </a:r>
            <a:r>
              <a:rPr lang="en-IN" dirty="0" err="1" smtClean="0"/>
              <a:t>colorless,becoming</a:t>
            </a:r>
            <a:r>
              <a:rPr lang="en-IN" dirty="0"/>
              <a:t> </a:t>
            </a:r>
            <a:r>
              <a:rPr lang="en-IN" dirty="0">
                <a:hlinkClick r:id="rId2" tooltip="Opacity (optics)"/>
              </a:rPr>
              <a:t>opaque</a:t>
            </a:r>
            <a:r>
              <a:rPr lang="en-IN" dirty="0"/>
              <a:t> after </a:t>
            </a:r>
            <a:r>
              <a:rPr lang="en-IN" dirty="0">
                <a:hlinkClick r:id="rId3" tooltip="Chewing"/>
              </a:rPr>
              <a:t>chewing</a:t>
            </a:r>
            <a:r>
              <a:rPr lang="en-IN" dirty="0"/>
              <a:t> and being contaminated with pollen by the hive worker bees, becoming progressively yellower or browner by incorporation of </a:t>
            </a:r>
            <a:r>
              <a:rPr lang="en-IN" dirty="0">
                <a:hlinkClick r:id="rId4" tooltip="Pollen"/>
              </a:rPr>
              <a:t>pollen</a:t>
            </a:r>
            <a:r>
              <a:rPr lang="en-IN" dirty="0"/>
              <a:t> oils and </a:t>
            </a:r>
            <a:r>
              <a:rPr lang="en-IN" dirty="0" err="1">
                <a:hlinkClick r:id="rId5" tooltip="Propolis"/>
              </a:rPr>
              <a:t>propolis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wax scales are about three millimetres (0.12 in) across and 0.1 mm (0.0039 in) thick, and about 1100 are needed to make a gram of wax.</a:t>
            </a:r>
            <a:r>
              <a:rPr lang="en-IN" baseline="30000" dirty="0">
                <a:hlinkClick r:id="rId6"/>
              </a:rPr>
              <a:t>[2]</a:t>
            </a:r>
            <a:r>
              <a:rPr lang="en-IN" dirty="0"/>
              <a:t> </a:t>
            </a:r>
            <a:endParaRPr lang="en-IN" dirty="0" smtClean="0"/>
          </a:p>
          <a:p>
            <a:r>
              <a:rPr lang="en-IN" dirty="0" smtClean="0"/>
              <a:t>Worker </a:t>
            </a:r>
            <a:r>
              <a:rPr lang="en-IN" dirty="0"/>
              <a:t>bees use the beeswax to build </a:t>
            </a:r>
            <a:r>
              <a:rPr lang="en-IN" dirty="0">
                <a:hlinkClick r:id="rId7" tooltip="Honeycomb"/>
              </a:rPr>
              <a:t>honeycomb</a:t>
            </a:r>
            <a:r>
              <a:rPr lang="en-IN" dirty="0"/>
              <a:t> cells. </a:t>
            </a:r>
            <a:endParaRPr lang="en-IN" dirty="0" smtClean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091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u="sng" dirty="0" smtClean="0">
                <a:solidFill>
                  <a:schemeClr val="accent5">
                    <a:lumMod val="50000"/>
                  </a:schemeClr>
                </a:solidFill>
              </a:rPr>
              <a:t>CHARACTERISTICS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15200" cy="4572000"/>
          </a:xfrm>
        </p:spPr>
        <p:txBody>
          <a:bodyPr>
            <a:normAutofit/>
          </a:bodyPr>
          <a:lstStyle/>
          <a:p>
            <a:r>
              <a:rPr lang="en-IN" dirty="0"/>
              <a:t>Beeswax is a fragrant solid at room temperature.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/>
              <a:t>colors</a:t>
            </a:r>
            <a:r>
              <a:rPr lang="en-IN" dirty="0"/>
              <a:t> are light yellow, medium yellow, or dark brown and </a:t>
            </a:r>
            <a:r>
              <a:rPr lang="en-IN" dirty="0" smtClean="0"/>
              <a:t>white.</a:t>
            </a:r>
          </a:p>
          <a:p>
            <a:r>
              <a:rPr lang="en-IN" dirty="0" smtClean="0"/>
              <a:t>Beeswax </a:t>
            </a:r>
            <a:r>
              <a:rPr lang="en-IN" dirty="0"/>
              <a:t>is a tough </a:t>
            </a:r>
            <a:r>
              <a:rPr lang="en-IN" dirty="0">
                <a:hlinkClick r:id="rId2" tooltip="Wax"/>
              </a:rPr>
              <a:t>wax</a:t>
            </a:r>
            <a:r>
              <a:rPr lang="en-IN" dirty="0"/>
              <a:t> formed from a mixture of several </a:t>
            </a:r>
            <a:r>
              <a:rPr lang="en-IN" dirty="0">
                <a:hlinkClick r:id="rId3" tooltip="Chemical compound"/>
              </a:rPr>
              <a:t>chemical compounds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An </a:t>
            </a:r>
            <a:r>
              <a:rPr lang="en-IN" dirty="0"/>
              <a:t>approximate </a:t>
            </a:r>
            <a:r>
              <a:rPr lang="en-IN" dirty="0">
                <a:hlinkClick r:id="rId4" tooltip="Structural formula"/>
              </a:rPr>
              <a:t>chemical formula</a:t>
            </a:r>
            <a:r>
              <a:rPr lang="en-IN" dirty="0"/>
              <a:t> for beeswax is C</a:t>
            </a:r>
            <a:r>
              <a:rPr lang="en-IN" baseline="-25000" dirty="0"/>
              <a:t>15</a:t>
            </a:r>
            <a:r>
              <a:rPr lang="en-IN" dirty="0"/>
              <a:t>H</a:t>
            </a:r>
            <a:r>
              <a:rPr lang="en-IN" baseline="-25000" dirty="0"/>
              <a:t>31</a:t>
            </a:r>
            <a:r>
              <a:rPr lang="en-IN" dirty="0"/>
              <a:t>COOC</a:t>
            </a:r>
            <a:r>
              <a:rPr lang="en-IN" baseline="-25000" dirty="0"/>
              <a:t>30</a:t>
            </a:r>
            <a:r>
              <a:rPr lang="en-IN" dirty="0"/>
              <a:t>H</a:t>
            </a:r>
            <a:r>
              <a:rPr lang="en-IN" baseline="-25000" dirty="0"/>
              <a:t>61</a:t>
            </a:r>
            <a:r>
              <a:rPr lang="en-IN" dirty="0"/>
              <a:t>.</a:t>
            </a:r>
            <a:endParaRPr lang="en-IN" sz="3200" dirty="0">
              <a:solidFill>
                <a:srgbClr val="33CC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48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538188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581400"/>
            <a:ext cx="48196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>
                <a:solidFill>
                  <a:srgbClr val="660066"/>
                </a:solidFill>
                <a:cs typeface="Angsana New" panose="02020603050405020304" pitchFamily="18" charset="-34"/>
              </a:rPr>
              <a:t>USES</a:t>
            </a:r>
            <a:endParaRPr lang="en-IN" b="1" u="sng" dirty="0">
              <a:solidFill>
                <a:srgbClr val="660066"/>
              </a:solidFill>
              <a:cs typeface="Angsana New" panose="02020603050405020304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676400"/>
            <a:ext cx="7174992" cy="480060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Candle-making has long involved the use of beeswax, which burns readily and </a:t>
            </a:r>
            <a:r>
              <a:rPr lang="en-IN" dirty="0" smtClean="0"/>
              <a:t>cleanly.</a:t>
            </a:r>
          </a:p>
          <a:p>
            <a:r>
              <a:rPr lang="en-IN" dirty="0"/>
              <a:t>Refined beeswax plays a prominent role in art materials both as a binder in </a:t>
            </a:r>
            <a:r>
              <a:rPr lang="en-IN" dirty="0">
                <a:hlinkClick r:id="rId2" tooltip="Encaustic painting"/>
              </a:rPr>
              <a:t>encaustic paint</a:t>
            </a:r>
            <a:r>
              <a:rPr lang="en-IN" dirty="0"/>
              <a:t> and as a stabilizer in </a:t>
            </a:r>
            <a:r>
              <a:rPr lang="en-IN" dirty="0">
                <a:hlinkClick r:id="rId3" tooltip="Oil paint"/>
              </a:rPr>
              <a:t>oil paint</a:t>
            </a:r>
            <a:r>
              <a:rPr lang="en-IN" dirty="0"/>
              <a:t> to add </a:t>
            </a:r>
            <a:r>
              <a:rPr lang="en-IN" dirty="0" smtClean="0"/>
              <a:t>body.</a:t>
            </a:r>
          </a:p>
          <a:p>
            <a:r>
              <a:rPr lang="en-IN" dirty="0"/>
              <a:t>Beeswax is an ingredient in surgical </a:t>
            </a:r>
            <a:r>
              <a:rPr lang="en-IN" dirty="0">
                <a:hlinkClick r:id="rId4" tooltip="Bone wax"/>
              </a:rPr>
              <a:t>bone wax</a:t>
            </a:r>
            <a:r>
              <a:rPr lang="en-IN" dirty="0"/>
              <a:t>, which is used during surgery to control bleeding from bone </a:t>
            </a:r>
            <a:r>
              <a:rPr lang="en-IN" dirty="0" smtClean="0"/>
              <a:t>surfaces.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58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7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274</TotalTime>
  <Words>150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 B.Pharm 4th sem Pharmacognosy and Phytochemistry-I  TOPIC- BEES WAX</vt:lpstr>
      <vt:lpstr>BIOLOGICAL SOURCE</vt:lpstr>
      <vt:lpstr>CHEMICAL CONSTITUENTS</vt:lpstr>
      <vt:lpstr>Collection and processing</vt:lpstr>
      <vt:lpstr>PowerPoint Presentation</vt:lpstr>
      <vt:lpstr>CHARACTERISTICS</vt:lpstr>
      <vt:lpstr>PowerPoint Presentation</vt:lpstr>
      <vt:lpstr>USES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PHARMACOGNOSY ASSIGNMENT   PUNARNAVA</dc:title>
  <dc:creator>APOORVA</dc:creator>
  <cp:lastModifiedBy>AnjuSingh</cp:lastModifiedBy>
  <cp:revision>45</cp:revision>
  <dcterms:created xsi:type="dcterms:W3CDTF">2006-08-16T00:00:00Z</dcterms:created>
  <dcterms:modified xsi:type="dcterms:W3CDTF">2022-06-01T09:52:48Z</dcterms:modified>
</cp:coreProperties>
</file>