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58" r:id="rId6"/>
    <p:sldId id="259" r:id="rId7"/>
    <p:sldId id="260" r:id="rId8"/>
    <p:sldId id="261" r:id="rId9"/>
    <p:sldId id="262" r:id="rId10"/>
    <p:sldId id="263" r:id="rId11"/>
    <p:sldId id="264" r:id="rId12"/>
    <p:sldId id="265" r:id="rId13"/>
    <p:sldId id="267" r:id="rId14"/>
    <p:sldId id="268"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5" d="100"/>
          <a:sy n="55" d="100"/>
        </p:scale>
        <p:origin x="42" y="13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B282861-D41D-4B6E-BE2D-9BBC3F0BAE8A}"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E62653-7824-4B01-A7A5-8C2328A8FE3E}" type="slidenum">
              <a:rPr lang="en-IN" smtClean="0"/>
              <a:t>‹#›</a:t>
            </a:fld>
            <a:endParaRPr lang="en-IN"/>
          </a:p>
        </p:txBody>
      </p:sp>
    </p:spTree>
    <p:extLst>
      <p:ext uri="{BB962C8B-B14F-4D97-AF65-F5344CB8AC3E}">
        <p14:creationId xmlns:p14="http://schemas.microsoft.com/office/powerpoint/2010/main" val="1087384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282861-D41D-4B6E-BE2D-9BBC3F0BAE8A}"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E62653-7824-4B01-A7A5-8C2328A8FE3E}" type="slidenum">
              <a:rPr lang="en-IN" smtClean="0"/>
              <a:t>‹#›</a:t>
            </a:fld>
            <a:endParaRPr lang="en-IN"/>
          </a:p>
        </p:txBody>
      </p:sp>
    </p:spTree>
    <p:extLst>
      <p:ext uri="{BB962C8B-B14F-4D97-AF65-F5344CB8AC3E}">
        <p14:creationId xmlns:p14="http://schemas.microsoft.com/office/powerpoint/2010/main" val="1550792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282861-D41D-4B6E-BE2D-9BBC3F0BAE8A}"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E62653-7824-4B01-A7A5-8C2328A8FE3E}" type="slidenum">
              <a:rPr lang="en-IN" smtClean="0"/>
              <a:t>‹#›</a:t>
            </a:fld>
            <a:endParaRPr lang="en-IN"/>
          </a:p>
        </p:txBody>
      </p:sp>
    </p:spTree>
    <p:extLst>
      <p:ext uri="{BB962C8B-B14F-4D97-AF65-F5344CB8AC3E}">
        <p14:creationId xmlns:p14="http://schemas.microsoft.com/office/powerpoint/2010/main" val="2512175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282861-D41D-4B6E-BE2D-9BBC3F0BAE8A}"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E62653-7824-4B01-A7A5-8C2328A8FE3E}" type="slidenum">
              <a:rPr lang="en-IN" smtClean="0"/>
              <a:t>‹#›</a:t>
            </a:fld>
            <a:endParaRPr lang="en-IN"/>
          </a:p>
        </p:txBody>
      </p:sp>
    </p:spTree>
    <p:extLst>
      <p:ext uri="{BB962C8B-B14F-4D97-AF65-F5344CB8AC3E}">
        <p14:creationId xmlns:p14="http://schemas.microsoft.com/office/powerpoint/2010/main" val="3334301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82861-D41D-4B6E-BE2D-9BBC3F0BAE8A}" type="datetimeFigureOut">
              <a:rPr lang="en-IN" smtClean="0"/>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E62653-7824-4B01-A7A5-8C2328A8FE3E}" type="slidenum">
              <a:rPr lang="en-IN" smtClean="0"/>
              <a:t>‹#›</a:t>
            </a:fld>
            <a:endParaRPr lang="en-IN"/>
          </a:p>
        </p:txBody>
      </p:sp>
    </p:spTree>
    <p:extLst>
      <p:ext uri="{BB962C8B-B14F-4D97-AF65-F5344CB8AC3E}">
        <p14:creationId xmlns:p14="http://schemas.microsoft.com/office/powerpoint/2010/main" val="252989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B282861-D41D-4B6E-BE2D-9BBC3F0BAE8A}" type="datetimeFigureOut">
              <a:rPr lang="en-IN" smtClean="0"/>
              <a:t>16-02-2023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E62653-7824-4B01-A7A5-8C2328A8FE3E}" type="slidenum">
              <a:rPr lang="en-IN" smtClean="0"/>
              <a:t>‹#›</a:t>
            </a:fld>
            <a:endParaRPr lang="en-IN"/>
          </a:p>
        </p:txBody>
      </p:sp>
    </p:spTree>
    <p:extLst>
      <p:ext uri="{BB962C8B-B14F-4D97-AF65-F5344CB8AC3E}">
        <p14:creationId xmlns:p14="http://schemas.microsoft.com/office/powerpoint/2010/main" val="1281826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B282861-D41D-4B6E-BE2D-9BBC3F0BAE8A}" type="datetimeFigureOut">
              <a:rPr lang="en-IN" smtClean="0"/>
              <a:t>16-02-2023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0E62653-7824-4B01-A7A5-8C2328A8FE3E}" type="slidenum">
              <a:rPr lang="en-IN" smtClean="0"/>
              <a:t>‹#›</a:t>
            </a:fld>
            <a:endParaRPr lang="en-IN"/>
          </a:p>
        </p:txBody>
      </p:sp>
    </p:spTree>
    <p:extLst>
      <p:ext uri="{BB962C8B-B14F-4D97-AF65-F5344CB8AC3E}">
        <p14:creationId xmlns:p14="http://schemas.microsoft.com/office/powerpoint/2010/main" val="160943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B282861-D41D-4B6E-BE2D-9BBC3F0BAE8A}" type="datetimeFigureOut">
              <a:rPr lang="en-IN" smtClean="0"/>
              <a:t>16-02-2023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0E62653-7824-4B01-A7A5-8C2328A8FE3E}" type="slidenum">
              <a:rPr lang="en-IN" smtClean="0"/>
              <a:t>‹#›</a:t>
            </a:fld>
            <a:endParaRPr lang="en-IN"/>
          </a:p>
        </p:txBody>
      </p:sp>
    </p:spTree>
    <p:extLst>
      <p:ext uri="{BB962C8B-B14F-4D97-AF65-F5344CB8AC3E}">
        <p14:creationId xmlns:p14="http://schemas.microsoft.com/office/powerpoint/2010/main" val="67201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82861-D41D-4B6E-BE2D-9BBC3F0BAE8A}" type="datetimeFigureOut">
              <a:rPr lang="en-IN" smtClean="0"/>
              <a:t>16-02-2023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0E62653-7824-4B01-A7A5-8C2328A8FE3E}" type="slidenum">
              <a:rPr lang="en-IN" smtClean="0"/>
              <a:t>‹#›</a:t>
            </a:fld>
            <a:endParaRPr lang="en-IN"/>
          </a:p>
        </p:txBody>
      </p:sp>
    </p:spTree>
    <p:extLst>
      <p:ext uri="{BB962C8B-B14F-4D97-AF65-F5344CB8AC3E}">
        <p14:creationId xmlns:p14="http://schemas.microsoft.com/office/powerpoint/2010/main" val="420753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82861-D41D-4B6E-BE2D-9BBC3F0BAE8A}" type="datetimeFigureOut">
              <a:rPr lang="en-IN" smtClean="0"/>
              <a:t>16-02-2023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E62653-7824-4B01-A7A5-8C2328A8FE3E}" type="slidenum">
              <a:rPr lang="en-IN" smtClean="0"/>
              <a:t>‹#›</a:t>
            </a:fld>
            <a:endParaRPr lang="en-IN"/>
          </a:p>
        </p:txBody>
      </p:sp>
    </p:spTree>
    <p:extLst>
      <p:ext uri="{BB962C8B-B14F-4D97-AF65-F5344CB8AC3E}">
        <p14:creationId xmlns:p14="http://schemas.microsoft.com/office/powerpoint/2010/main" val="3765802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82861-D41D-4B6E-BE2D-9BBC3F0BAE8A}" type="datetimeFigureOut">
              <a:rPr lang="en-IN" smtClean="0"/>
              <a:t>16-02-2023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E62653-7824-4B01-A7A5-8C2328A8FE3E}" type="slidenum">
              <a:rPr lang="en-IN" smtClean="0"/>
              <a:t>‹#›</a:t>
            </a:fld>
            <a:endParaRPr lang="en-IN"/>
          </a:p>
        </p:txBody>
      </p:sp>
    </p:spTree>
    <p:extLst>
      <p:ext uri="{BB962C8B-B14F-4D97-AF65-F5344CB8AC3E}">
        <p14:creationId xmlns:p14="http://schemas.microsoft.com/office/powerpoint/2010/main" val="229661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82861-D41D-4B6E-BE2D-9BBC3F0BAE8A}" type="datetimeFigureOut">
              <a:rPr lang="en-IN" smtClean="0"/>
              <a:t>16-02-2023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62653-7824-4B01-A7A5-8C2328A8FE3E}" type="slidenum">
              <a:rPr lang="en-IN" smtClean="0"/>
              <a:t>‹#›</a:t>
            </a:fld>
            <a:endParaRPr lang="en-IN"/>
          </a:p>
        </p:txBody>
      </p:sp>
    </p:spTree>
    <p:extLst>
      <p:ext uri="{BB962C8B-B14F-4D97-AF65-F5344CB8AC3E}">
        <p14:creationId xmlns:p14="http://schemas.microsoft.com/office/powerpoint/2010/main" val="1470240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88958"/>
            <a:ext cx="9144000" cy="1139742"/>
          </a:xfrm>
          <a:solidFill>
            <a:schemeClr val="accent2"/>
          </a:solidFill>
        </p:spPr>
        <p:txBody>
          <a:bodyPr/>
          <a:lstStyle/>
          <a:p>
            <a:r>
              <a:rPr lang="en-IN" dirty="0" smtClean="0"/>
              <a:t>Bioinformatics- Introduction</a:t>
            </a:r>
            <a:endParaRPr lang="en-IN" dirty="0"/>
          </a:p>
        </p:txBody>
      </p:sp>
      <p:sp>
        <p:nvSpPr>
          <p:cNvPr id="3" name="Subtitle 2"/>
          <p:cNvSpPr>
            <a:spLocks noGrp="1"/>
          </p:cNvSpPr>
          <p:nvPr>
            <p:ph type="subTitle" idx="1"/>
          </p:nvPr>
        </p:nvSpPr>
        <p:spPr/>
        <p:txBody>
          <a:bodyPr>
            <a:normAutofit lnSpcReduction="10000"/>
          </a:bodyPr>
          <a:lstStyle/>
          <a:p>
            <a:r>
              <a:rPr lang="en-IN" dirty="0" err="1" smtClean="0"/>
              <a:t>Shilpa</a:t>
            </a:r>
            <a:r>
              <a:rPr lang="en-IN" dirty="0" smtClean="0"/>
              <a:t> Deshpande </a:t>
            </a:r>
            <a:r>
              <a:rPr lang="en-IN" dirty="0" err="1" smtClean="0"/>
              <a:t>Kaistha</a:t>
            </a:r>
            <a:endParaRPr lang="en-IN" dirty="0" smtClean="0"/>
          </a:p>
          <a:p>
            <a:r>
              <a:rPr lang="en-IN" dirty="0" smtClean="0"/>
              <a:t>Associate Professor</a:t>
            </a:r>
          </a:p>
          <a:p>
            <a:r>
              <a:rPr lang="en-IN" dirty="0" smtClean="0"/>
              <a:t>Department of Life Sciences &amp; Biotechnology</a:t>
            </a:r>
          </a:p>
          <a:p>
            <a:r>
              <a:rPr lang="en-IN" dirty="0" smtClean="0"/>
              <a:t>CSJM </a:t>
            </a:r>
            <a:r>
              <a:rPr lang="en-IN" dirty="0" err="1" smtClean="0"/>
              <a:t>Univeristy</a:t>
            </a:r>
            <a:r>
              <a:rPr lang="en-IN" dirty="0" smtClean="0"/>
              <a:t> Kanpur 208024</a:t>
            </a:r>
            <a:endParaRPr lang="en-IN" dirty="0"/>
          </a:p>
        </p:txBody>
      </p:sp>
    </p:spTree>
    <p:extLst>
      <p:ext uri="{BB962C8B-B14F-4D97-AF65-F5344CB8AC3E}">
        <p14:creationId xmlns:p14="http://schemas.microsoft.com/office/powerpoint/2010/main" val="3260697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IN" dirty="0" smtClean="0"/>
              <a:t>FASTA and BLAST</a:t>
            </a:r>
            <a:endParaRPr lang="en-IN" dirty="0"/>
          </a:p>
        </p:txBody>
      </p:sp>
      <p:sp>
        <p:nvSpPr>
          <p:cNvPr id="3" name="Content Placeholder 2"/>
          <p:cNvSpPr>
            <a:spLocks noGrp="1"/>
          </p:cNvSpPr>
          <p:nvPr>
            <p:ph idx="1"/>
          </p:nvPr>
        </p:nvSpPr>
        <p:spPr/>
        <p:txBody>
          <a:bodyPr/>
          <a:lstStyle/>
          <a:p>
            <a:r>
              <a:rPr lang="en-US" dirty="0" smtClean="0"/>
              <a:t>W. Pearson and D. </a:t>
            </a:r>
            <a:r>
              <a:rPr lang="en-US" dirty="0" err="1" smtClean="0"/>
              <a:t>Lipman</a:t>
            </a:r>
            <a:r>
              <a:rPr lang="en-US" dirty="0" smtClean="0"/>
              <a:t> in 1988 developed a fast computer based program – FASTA. FASTA facilitate similarity search between newly sequenced DNA, RNA and protein with model sequence already present in respective databases. Pearson further improved FASTA program in the year 1990 and 1996. In 1990 a similar program for similarity searching in sequence database called BLAST was developed by S. </a:t>
            </a:r>
            <a:r>
              <a:rPr lang="en-US" dirty="0" err="1" smtClean="0"/>
              <a:t>Attschul</a:t>
            </a:r>
            <a:r>
              <a:rPr lang="en-US" dirty="0" smtClean="0"/>
              <a:t> and his colleagues. This method is widely used from the web site of the NCBI (http://www.ncbi.nlm.nih.gov/BLAST). BLAST is the most widely used server for searching sequence similarity</a:t>
            </a:r>
            <a:endParaRPr lang="en-IN" dirty="0"/>
          </a:p>
        </p:txBody>
      </p:sp>
    </p:spTree>
    <p:extLst>
      <p:ext uri="{BB962C8B-B14F-4D97-AF65-F5344CB8AC3E}">
        <p14:creationId xmlns:p14="http://schemas.microsoft.com/office/powerpoint/2010/main" val="620200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IN" dirty="0" smtClean="0"/>
              <a:t>PDB</a:t>
            </a:r>
            <a:endParaRPr lang="en-IN" dirty="0"/>
          </a:p>
        </p:txBody>
      </p:sp>
      <p:sp>
        <p:nvSpPr>
          <p:cNvPr id="3" name="Content Placeholder 2"/>
          <p:cNvSpPr>
            <a:spLocks noGrp="1"/>
          </p:cNvSpPr>
          <p:nvPr>
            <p:ph idx="1"/>
          </p:nvPr>
        </p:nvSpPr>
        <p:spPr/>
        <p:txBody>
          <a:bodyPr/>
          <a:lstStyle/>
          <a:p>
            <a:r>
              <a:rPr lang="en-US" dirty="0" smtClean="0"/>
              <a:t>Protein Data Bank</a:t>
            </a:r>
          </a:p>
          <a:p>
            <a:pPr>
              <a:lnSpc>
                <a:spcPct val="200000"/>
              </a:lnSpc>
            </a:pPr>
            <a:r>
              <a:rPr lang="en-US" dirty="0" smtClean="0"/>
              <a:t>With the development of fast and efficient computational method in Feb, 2004 there were more than 22,044 protein structures deposited in the Brookhaven Protein Data Bank (PDB) and 144,731 protein sequence entries in the </a:t>
            </a:r>
            <a:r>
              <a:rPr lang="en-US" dirty="0" err="1" smtClean="0"/>
              <a:t>SwissProt</a:t>
            </a:r>
            <a:r>
              <a:rPr lang="en-US" dirty="0" smtClean="0"/>
              <a:t> protein sequence database.</a:t>
            </a:r>
            <a:endParaRPr lang="en-IN" dirty="0"/>
          </a:p>
        </p:txBody>
      </p:sp>
    </p:spTree>
    <p:extLst>
      <p:ext uri="{BB962C8B-B14F-4D97-AF65-F5344CB8AC3E}">
        <p14:creationId xmlns:p14="http://schemas.microsoft.com/office/powerpoint/2010/main" val="2955866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IN" dirty="0" smtClean="0"/>
              <a:t>Genome Sequencing Projects</a:t>
            </a:r>
            <a:endParaRPr lang="en-IN" dirty="0"/>
          </a:p>
        </p:txBody>
      </p:sp>
      <p:sp>
        <p:nvSpPr>
          <p:cNvPr id="3" name="Content Placeholder 2"/>
          <p:cNvSpPr>
            <a:spLocks noGrp="1"/>
          </p:cNvSpPr>
          <p:nvPr>
            <p:ph idx="1"/>
          </p:nvPr>
        </p:nvSpPr>
        <p:spPr/>
        <p:txBody>
          <a:bodyPr/>
          <a:lstStyle/>
          <a:p>
            <a:r>
              <a:rPr lang="en-US" dirty="0" smtClean="0"/>
              <a:t>Complete genome of </a:t>
            </a:r>
            <a:r>
              <a:rPr lang="en-US" i="1" dirty="0" err="1" smtClean="0"/>
              <a:t>Hemophilus</a:t>
            </a:r>
            <a:r>
              <a:rPr lang="en-US" i="1" dirty="0" smtClean="0"/>
              <a:t> </a:t>
            </a:r>
            <a:r>
              <a:rPr lang="en-US" i="1" dirty="0" err="1" smtClean="0"/>
              <a:t>influenzae</a:t>
            </a:r>
            <a:r>
              <a:rPr lang="en-US" i="1" dirty="0" smtClean="0"/>
              <a:t> </a:t>
            </a:r>
            <a:r>
              <a:rPr lang="en-US" dirty="0" smtClean="0"/>
              <a:t>was sequenced in the Institute of Genetics Research (TIGR, at http://www.tigr.org/) and was started by Craig Venter. </a:t>
            </a:r>
          </a:p>
          <a:p>
            <a:r>
              <a:rPr lang="en-US" dirty="0" smtClean="0"/>
              <a:t>Success of this project had initiated other sequencing projects of various prokaryotic and eukaryotic genomes including Human Genome Project (HGP).</a:t>
            </a:r>
          </a:p>
          <a:p>
            <a:r>
              <a:rPr lang="en-IN" dirty="0" err="1" smtClean="0"/>
              <a:t>AceDB</a:t>
            </a:r>
            <a:r>
              <a:rPr lang="en-IN" dirty="0" smtClean="0"/>
              <a:t> was a genome database management system developed in 1989 by Jean Thierry-</a:t>
            </a:r>
            <a:r>
              <a:rPr lang="en-IN" dirty="0" err="1" smtClean="0"/>
              <a:t>Mieg</a:t>
            </a:r>
            <a:r>
              <a:rPr lang="en-IN" dirty="0" smtClean="0"/>
              <a:t> (CNRS, Montpellier) and Richard </a:t>
            </a:r>
            <a:r>
              <a:rPr lang="en-IN" dirty="0" err="1" smtClean="0"/>
              <a:t>Durben</a:t>
            </a:r>
            <a:r>
              <a:rPr lang="en-IN" dirty="0" smtClean="0"/>
              <a:t> (Sanger Institute).</a:t>
            </a:r>
          </a:p>
          <a:p>
            <a:r>
              <a:rPr lang="en-IN" i="1" dirty="0" smtClean="0"/>
              <a:t>Saccharomyces </a:t>
            </a:r>
            <a:r>
              <a:rPr lang="en-IN" i="1" dirty="0" err="1" smtClean="0"/>
              <a:t>cerevisiae</a:t>
            </a:r>
            <a:r>
              <a:rPr lang="en-IN" i="1" dirty="0" smtClean="0"/>
              <a:t> </a:t>
            </a:r>
            <a:r>
              <a:rPr lang="en-IN" dirty="0" smtClean="0"/>
              <a:t>database</a:t>
            </a:r>
            <a:endParaRPr lang="en-IN" dirty="0"/>
          </a:p>
        </p:txBody>
      </p:sp>
    </p:spTree>
    <p:extLst>
      <p:ext uri="{BB962C8B-B14F-4D97-AF65-F5344CB8AC3E}">
        <p14:creationId xmlns:p14="http://schemas.microsoft.com/office/powerpoint/2010/main" val="1820964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44617" y="0"/>
            <a:ext cx="6657284" cy="7068536"/>
          </a:xfrm>
          <a:prstGeom prst="rect">
            <a:avLst/>
          </a:prstGeom>
        </p:spPr>
      </p:pic>
    </p:spTree>
    <p:extLst>
      <p:ext uri="{BB962C8B-B14F-4D97-AF65-F5344CB8AC3E}">
        <p14:creationId xmlns:p14="http://schemas.microsoft.com/office/powerpoint/2010/main" val="3143423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03120" y="0"/>
            <a:ext cx="6770745" cy="7811590"/>
          </a:xfrm>
          <a:prstGeom prst="rect">
            <a:avLst/>
          </a:prstGeom>
        </p:spPr>
      </p:pic>
    </p:spTree>
    <p:extLst>
      <p:ext uri="{BB962C8B-B14F-4D97-AF65-F5344CB8AC3E}">
        <p14:creationId xmlns:p14="http://schemas.microsoft.com/office/powerpoint/2010/main" val="2255791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endParaRPr lang="en-IN" dirty="0"/>
          </a:p>
        </p:txBody>
      </p:sp>
    </p:spTree>
    <p:extLst>
      <p:ext uri="{BB962C8B-B14F-4D97-AF65-F5344CB8AC3E}">
        <p14:creationId xmlns:p14="http://schemas.microsoft.com/office/powerpoint/2010/main" val="3499336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IN" dirty="0" smtClean="0"/>
              <a:t>Introduction</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The term bioinformatics was coined by </a:t>
            </a:r>
            <a:r>
              <a:rPr lang="en-US" dirty="0" err="1" smtClean="0"/>
              <a:t>Paulien</a:t>
            </a:r>
            <a:r>
              <a:rPr lang="en-US" dirty="0" smtClean="0"/>
              <a:t> </a:t>
            </a:r>
            <a:r>
              <a:rPr lang="en-US" dirty="0" err="1" smtClean="0"/>
              <a:t>Hogeweg</a:t>
            </a:r>
            <a:r>
              <a:rPr lang="en-US" dirty="0" smtClean="0"/>
              <a:t> in 1979 for the study of </a:t>
            </a:r>
            <a:r>
              <a:rPr lang="en-US" dirty="0" err="1" smtClean="0"/>
              <a:t>informatic</a:t>
            </a:r>
            <a:r>
              <a:rPr lang="en-US" dirty="0" smtClean="0"/>
              <a:t> processes in biotic systems</a:t>
            </a:r>
          </a:p>
          <a:p>
            <a:r>
              <a:rPr lang="en-US" dirty="0" smtClean="0"/>
              <a:t>Bioinformatics is a hybrid branch of biology and information technology or it can be said that it encompasses the knowledge of computer science, statistics, mathematics, chemistry, biochemistry , physics and linguistic. </a:t>
            </a:r>
          </a:p>
          <a:p>
            <a:r>
              <a:rPr lang="en-US" dirty="0" smtClean="0"/>
              <a:t>Bioinformatics is the science of developing computer databases and algorithms for the purpose of speeding up and enhancing biological research. </a:t>
            </a:r>
          </a:p>
          <a:p>
            <a:r>
              <a:rPr lang="en-US" dirty="0" smtClean="0"/>
              <a:t>The National Center for Biotechnology Information (NCBI, 2001) defines bioinformatics as "Bioinformatics is the field of science in which biology, computer science, and information technology merge into a single discipline”</a:t>
            </a:r>
            <a:endParaRPr lang="en-IN" dirty="0"/>
          </a:p>
        </p:txBody>
      </p:sp>
    </p:spTree>
    <p:extLst>
      <p:ext uri="{BB962C8B-B14F-4D97-AF65-F5344CB8AC3E}">
        <p14:creationId xmlns:p14="http://schemas.microsoft.com/office/powerpoint/2010/main" val="3187422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IN" dirty="0" smtClean="0"/>
              <a:t>Bioinformatics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Storage of biological data in the form of databases to facilitate easy retrieval and submission of new entries </a:t>
            </a:r>
          </a:p>
          <a:p>
            <a:r>
              <a:rPr lang="en-IN" dirty="0" smtClean="0"/>
              <a:t>Tool and resource development for data analysis </a:t>
            </a:r>
            <a:r>
              <a:rPr lang="en-IN" dirty="0" err="1" smtClean="0"/>
              <a:t>eg</a:t>
            </a:r>
            <a:r>
              <a:rPr lang="en-IN" dirty="0" smtClean="0"/>
              <a:t> BLAST, Primer3, ORF Finder</a:t>
            </a:r>
          </a:p>
          <a:p>
            <a:r>
              <a:rPr lang="en-IN" dirty="0" smtClean="0"/>
              <a:t>Exploitation of computational tools to analyse biological data </a:t>
            </a:r>
          </a:p>
          <a:p>
            <a:r>
              <a:rPr lang="en-IN" dirty="0" smtClean="0"/>
              <a:t>Interpret analysed data in a meaningful manner and present it to the user</a:t>
            </a:r>
          </a:p>
          <a:p>
            <a:r>
              <a:rPr lang="en-IN" dirty="0" smtClean="0"/>
              <a:t>Two major types</a:t>
            </a:r>
          </a:p>
          <a:p>
            <a:pPr lvl="1"/>
            <a:r>
              <a:rPr lang="en-IN" dirty="0" smtClean="0"/>
              <a:t>Computational bioinformatics: developing software and algorithms to solve biological problems</a:t>
            </a:r>
          </a:p>
          <a:p>
            <a:pPr lvl="1"/>
            <a:r>
              <a:rPr lang="en-IN" dirty="0" smtClean="0"/>
              <a:t>Application bioinformatics: Deals with sequence &amp; structure analysis for functional analysis of biomolecules</a:t>
            </a:r>
          </a:p>
          <a:p>
            <a:endParaRPr lang="en-IN" dirty="0"/>
          </a:p>
        </p:txBody>
      </p:sp>
    </p:spTree>
    <p:extLst>
      <p:ext uri="{BB962C8B-B14F-4D97-AF65-F5344CB8AC3E}">
        <p14:creationId xmlns:p14="http://schemas.microsoft.com/office/powerpoint/2010/main" val="1005086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IN" dirty="0" smtClean="0"/>
              <a:t>Reference</a:t>
            </a:r>
            <a:endParaRPr lang="en-IN" dirty="0"/>
          </a:p>
        </p:txBody>
      </p:sp>
      <p:sp>
        <p:nvSpPr>
          <p:cNvPr id="3" name="Content Placeholder 2"/>
          <p:cNvSpPr>
            <a:spLocks noGrp="1"/>
          </p:cNvSpPr>
          <p:nvPr>
            <p:ph idx="1"/>
          </p:nvPr>
        </p:nvSpPr>
        <p:spPr/>
        <p:txBody>
          <a:bodyPr/>
          <a:lstStyle/>
          <a:p>
            <a:r>
              <a:rPr lang="en-US" dirty="0" smtClean="0"/>
              <a:t>What is bioinformatics? A proposed definition and overview of the field. NM </a:t>
            </a:r>
            <a:r>
              <a:rPr lang="en-US" dirty="0" err="1" smtClean="0"/>
              <a:t>Luscombe</a:t>
            </a:r>
            <a:r>
              <a:rPr lang="en-US" dirty="0" smtClean="0"/>
              <a:t>, D </a:t>
            </a:r>
            <a:r>
              <a:rPr lang="en-US" dirty="0" err="1" smtClean="0"/>
              <a:t>Greenbaum</a:t>
            </a:r>
            <a:r>
              <a:rPr lang="en-US" dirty="0" smtClean="0"/>
              <a:t>, M Gerstein (2001) Methods </a:t>
            </a:r>
            <a:r>
              <a:rPr lang="en-US" dirty="0" err="1" smtClean="0"/>
              <a:t>Inf</a:t>
            </a:r>
            <a:r>
              <a:rPr lang="en-US" dirty="0" smtClean="0"/>
              <a:t> Med 40: 346-58. </a:t>
            </a:r>
          </a:p>
          <a:p>
            <a:r>
              <a:rPr lang="en-US" dirty="0" err="1" smtClean="0"/>
              <a:t>Bioinformatic</a:t>
            </a:r>
            <a:r>
              <a:rPr lang="en-US" dirty="0" smtClean="0"/>
              <a:t> Sequence and Genome Analysis. David Mount</a:t>
            </a:r>
          </a:p>
          <a:p>
            <a:pPr marL="0" indent="0">
              <a:buNone/>
            </a:pPr>
            <a:r>
              <a:rPr lang="en-US" smtClean="0"/>
              <a:t>  Cold </a:t>
            </a:r>
            <a:r>
              <a:rPr lang="en-US" dirty="0" smtClean="0"/>
              <a:t>Spring </a:t>
            </a:r>
            <a:r>
              <a:rPr lang="en-US" smtClean="0"/>
              <a:t>Harbor Laboratory Press, US</a:t>
            </a:r>
            <a:endParaRPr lang="en-IN" dirty="0"/>
          </a:p>
        </p:txBody>
      </p:sp>
    </p:spTree>
    <p:extLst>
      <p:ext uri="{BB962C8B-B14F-4D97-AF65-F5344CB8AC3E}">
        <p14:creationId xmlns:p14="http://schemas.microsoft.com/office/powerpoint/2010/main" val="3622285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dirty="0" smtClean="0"/>
              <a:t>Margaret </a:t>
            </a:r>
            <a:r>
              <a:rPr lang="en-US" dirty="0" err="1" smtClean="0"/>
              <a:t>Dayhoff</a:t>
            </a:r>
            <a:endParaRPr lang="en-IN" dirty="0"/>
          </a:p>
        </p:txBody>
      </p:sp>
      <p:sp>
        <p:nvSpPr>
          <p:cNvPr id="3" name="Content Placeholder 2"/>
          <p:cNvSpPr>
            <a:spLocks noGrp="1"/>
          </p:cNvSpPr>
          <p:nvPr>
            <p:ph idx="1"/>
          </p:nvPr>
        </p:nvSpPr>
        <p:spPr/>
        <p:txBody>
          <a:bodyPr>
            <a:normAutofit lnSpcReduction="10000"/>
          </a:bodyPr>
          <a:lstStyle/>
          <a:p>
            <a:r>
              <a:rPr lang="en-US" dirty="0" smtClean="0"/>
              <a:t>Margaret </a:t>
            </a:r>
            <a:r>
              <a:rPr lang="en-US" dirty="0" err="1" smtClean="0"/>
              <a:t>Dayhoff</a:t>
            </a:r>
            <a:r>
              <a:rPr lang="en-US" dirty="0" smtClean="0"/>
              <a:t> and her collaborators in 1960s at the National Biomedical Research Foundation (NBRF), Washington, D.C., after the development of protein sequencing method by Sanger and </a:t>
            </a:r>
            <a:r>
              <a:rPr lang="en-US" dirty="0" err="1" smtClean="0"/>
              <a:t>Tuppy</a:t>
            </a:r>
            <a:r>
              <a:rPr lang="en-US" dirty="0" smtClean="0"/>
              <a:t> (1951), organized proteins into families and </a:t>
            </a:r>
            <a:r>
              <a:rPr lang="en-US" dirty="0" err="1" smtClean="0"/>
              <a:t>superfamilies</a:t>
            </a:r>
            <a:r>
              <a:rPr lang="en-US" dirty="0" smtClean="0"/>
              <a:t> on the basis of degree of sequence similarities. They assembled the databases of protein sequences into a protein sequence atlas and their collection </a:t>
            </a:r>
            <a:r>
              <a:rPr lang="en-US" dirty="0" err="1" smtClean="0"/>
              <a:t>centre</a:t>
            </a:r>
            <a:r>
              <a:rPr lang="en-US" dirty="0" smtClean="0"/>
              <a:t> became popular as Protein Information Resource (PIR). They also contributed Percent Accepted Mutation (PAM) table for comparison of protein sequences of various organisms. </a:t>
            </a:r>
            <a:r>
              <a:rPr lang="en-US" dirty="0" err="1" smtClean="0"/>
              <a:t>Dayhoff</a:t>
            </a:r>
            <a:r>
              <a:rPr lang="en-US" dirty="0" smtClean="0"/>
              <a:t> and her associates contributed a lot to modern biological sequence analysis by providing the first protein sequence database and PAM table. Margaret </a:t>
            </a:r>
            <a:r>
              <a:rPr lang="en-US" dirty="0" err="1" smtClean="0"/>
              <a:t>Dayhoff</a:t>
            </a:r>
            <a:r>
              <a:rPr lang="en-US" dirty="0" smtClean="0"/>
              <a:t> is regarded as founder of bioinformatics. </a:t>
            </a:r>
            <a:endParaRPr lang="en-IN" dirty="0"/>
          </a:p>
        </p:txBody>
      </p:sp>
    </p:spTree>
    <p:extLst>
      <p:ext uri="{BB962C8B-B14F-4D97-AF65-F5344CB8AC3E}">
        <p14:creationId xmlns:p14="http://schemas.microsoft.com/office/powerpoint/2010/main" val="1665385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IN" dirty="0" smtClean="0"/>
              <a:t>George Bell</a:t>
            </a:r>
            <a:endParaRPr lang="en-IN" dirty="0"/>
          </a:p>
        </p:txBody>
      </p:sp>
      <p:sp>
        <p:nvSpPr>
          <p:cNvPr id="3" name="Content Placeholder 2"/>
          <p:cNvSpPr>
            <a:spLocks noGrp="1"/>
          </p:cNvSpPr>
          <p:nvPr>
            <p:ph idx="1"/>
          </p:nvPr>
        </p:nvSpPr>
        <p:spPr/>
        <p:txBody>
          <a:bodyPr/>
          <a:lstStyle/>
          <a:p>
            <a:r>
              <a:rPr lang="en-US" dirty="0" smtClean="0"/>
              <a:t>In 1974, Theoretical Biology and Biophysics Group founded by George I. Bell at Los Alamos National Laboratory in New Mexico initiated collection of DNA sequence into the </a:t>
            </a:r>
            <a:r>
              <a:rPr lang="en-US" dirty="0" err="1" smtClean="0"/>
              <a:t>GenBank</a:t>
            </a:r>
            <a:r>
              <a:rPr lang="en-US" dirty="0" smtClean="0"/>
              <a:t> data base to provide theoretical background to experimental work mainly in the field of immunology. </a:t>
            </a:r>
          </a:p>
          <a:p>
            <a:r>
              <a:rPr lang="en-US" dirty="0" smtClean="0"/>
              <a:t>The information on protein sequence and DNA sequence stored in data bases were made accessible for public by developing Web pages. An early example of this technology at NCBI was GENINFO developed by D. Benson, D. </a:t>
            </a:r>
            <a:r>
              <a:rPr lang="en-US" dirty="0" err="1" smtClean="0"/>
              <a:t>Lipman</a:t>
            </a:r>
            <a:r>
              <a:rPr lang="en-US" dirty="0" smtClean="0"/>
              <a:t> and colleagues.</a:t>
            </a:r>
            <a:endParaRPr lang="en-IN" dirty="0"/>
          </a:p>
        </p:txBody>
      </p:sp>
    </p:spTree>
    <p:extLst>
      <p:ext uri="{BB962C8B-B14F-4D97-AF65-F5344CB8AC3E}">
        <p14:creationId xmlns:p14="http://schemas.microsoft.com/office/powerpoint/2010/main" val="2424224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IN" dirty="0" smtClean="0"/>
              <a:t>Programs for Biological Databases</a:t>
            </a:r>
            <a:endParaRPr lang="en-IN" dirty="0"/>
          </a:p>
        </p:txBody>
      </p:sp>
      <p:sp>
        <p:nvSpPr>
          <p:cNvPr id="3" name="Content Placeholder 2"/>
          <p:cNvSpPr>
            <a:spLocks noGrp="1"/>
          </p:cNvSpPr>
          <p:nvPr>
            <p:ph idx="1"/>
          </p:nvPr>
        </p:nvSpPr>
        <p:spPr/>
        <p:txBody>
          <a:bodyPr/>
          <a:lstStyle/>
          <a:p>
            <a:r>
              <a:rPr lang="en-US" dirty="0"/>
              <a:t>D</a:t>
            </a:r>
            <a:r>
              <a:rPr lang="en-US" dirty="0" smtClean="0"/>
              <a:t>erivative program called </a:t>
            </a:r>
            <a:r>
              <a:rPr lang="en-US" dirty="0" err="1" smtClean="0"/>
              <a:t>Entrez</a:t>
            </a:r>
            <a:r>
              <a:rPr lang="en-US" dirty="0" smtClean="0"/>
              <a:t> http://www.ncbi.nim.nih.gov/Entrez) was developed at NCBI.</a:t>
            </a:r>
          </a:p>
          <a:p>
            <a:r>
              <a:rPr lang="en-US" dirty="0" smtClean="0"/>
              <a:t> To facilitate accurate data collection the programs </a:t>
            </a:r>
            <a:r>
              <a:rPr lang="en-US" dirty="0" err="1" smtClean="0"/>
              <a:t>Phred</a:t>
            </a:r>
            <a:r>
              <a:rPr lang="en-US" dirty="0" smtClean="0"/>
              <a:t> and </a:t>
            </a:r>
            <a:r>
              <a:rPr lang="en-US" dirty="0" err="1" smtClean="0"/>
              <a:t>Phrad</a:t>
            </a:r>
            <a:r>
              <a:rPr lang="en-US" dirty="0" smtClean="0"/>
              <a:t> were developed by Phil Green and colleagues at the University of Washington to assist with reading and processing DNA sequencing data.</a:t>
            </a:r>
          </a:p>
          <a:p>
            <a:r>
              <a:rPr lang="en-US" dirty="0" smtClean="0"/>
              <a:t> In 1970, A.J. Gibbs and G.A. McIntyre described a new method – dot matrix method for comparing two amino acids and nucleotide sequences.</a:t>
            </a:r>
            <a:endParaRPr lang="en-IN" dirty="0"/>
          </a:p>
        </p:txBody>
      </p:sp>
    </p:spTree>
    <p:extLst>
      <p:ext uri="{BB962C8B-B14F-4D97-AF65-F5344CB8AC3E}">
        <p14:creationId xmlns:p14="http://schemas.microsoft.com/office/powerpoint/2010/main" val="4109323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dirty="0" smtClean="0"/>
              <a:t>Needleman and </a:t>
            </a:r>
            <a:r>
              <a:rPr lang="en-US" dirty="0" err="1" smtClean="0"/>
              <a:t>Wunsch</a:t>
            </a:r>
            <a:endParaRPr lang="en-IN" dirty="0"/>
          </a:p>
        </p:txBody>
      </p:sp>
      <p:sp>
        <p:nvSpPr>
          <p:cNvPr id="3" name="Content Placeholder 2"/>
          <p:cNvSpPr>
            <a:spLocks noGrp="1"/>
          </p:cNvSpPr>
          <p:nvPr>
            <p:ph idx="1"/>
          </p:nvPr>
        </p:nvSpPr>
        <p:spPr/>
        <p:txBody>
          <a:bodyPr/>
          <a:lstStyle/>
          <a:p>
            <a:r>
              <a:rPr lang="en-US" dirty="0" smtClean="0"/>
              <a:t>Needleman and </a:t>
            </a:r>
            <a:r>
              <a:rPr lang="en-US" dirty="0" err="1" smtClean="0"/>
              <a:t>Wunsch</a:t>
            </a:r>
            <a:r>
              <a:rPr lang="en-US" dirty="0" smtClean="0"/>
              <a:t> proposed dynamic programming in 1970 for sequence alignment which could give best alignment of two sequences having match, mismatch, single insertion and deletion. The </a:t>
            </a:r>
            <a:r>
              <a:rPr lang="en-US" dirty="0" err="1" smtClean="0"/>
              <a:t>programme</a:t>
            </a:r>
            <a:r>
              <a:rPr lang="en-US" dirty="0" smtClean="0"/>
              <a:t> fixed score 1 for every match, 0 for every mismatch and penalty score for every individual gap. These scores were then added across the alignment to get total score for the alignment. The alignment with highest possible score was defined as the optimal alignment.</a:t>
            </a:r>
          </a:p>
          <a:p>
            <a:r>
              <a:rPr lang="en-US" dirty="0" err="1" smtClean="0"/>
              <a:t>Notredame</a:t>
            </a:r>
            <a:r>
              <a:rPr lang="en-US" dirty="0" smtClean="0"/>
              <a:t> and his colleagues (2000) developed multiple sequence alignment program s for aligning three or more sequences at a time.</a:t>
            </a:r>
            <a:endParaRPr lang="en-IN" dirty="0"/>
          </a:p>
        </p:txBody>
      </p:sp>
    </p:spTree>
    <p:extLst>
      <p:ext uri="{BB962C8B-B14F-4D97-AF65-F5344CB8AC3E}">
        <p14:creationId xmlns:p14="http://schemas.microsoft.com/office/powerpoint/2010/main" val="1212022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IN" dirty="0" smtClean="0"/>
              <a:t>RNA databases</a:t>
            </a:r>
            <a:endParaRPr lang="en-IN" dirty="0"/>
          </a:p>
        </p:txBody>
      </p:sp>
      <p:sp>
        <p:nvSpPr>
          <p:cNvPr id="3" name="Content Placeholder 2"/>
          <p:cNvSpPr>
            <a:spLocks noGrp="1"/>
          </p:cNvSpPr>
          <p:nvPr>
            <p:ph idx="1"/>
          </p:nvPr>
        </p:nvSpPr>
        <p:spPr/>
        <p:txBody>
          <a:bodyPr/>
          <a:lstStyle/>
          <a:p>
            <a:r>
              <a:rPr lang="en-US" dirty="0" smtClean="0"/>
              <a:t>In 1971, </a:t>
            </a:r>
            <a:r>
              <a:rPr lang="en-US" dirty="0" err="1" smtClean="0"/>
              <a:t>Tinoco</a:t>
            </a:r>
            <a:r>
              <a:rPr lang="en-US" dirty="0" smtClean="0"/>
              <a:t> and his colleagues developed computer based method for predicting RNA secondary structure. Subsequently, </a:t>
            </a:r>
            <a:r>
              <a:rPr lang="en-US" dirty="0" err="1" smtClean="0"/>
              <a:t>Nussinor</a:t>
            </a:r>
            <a:r>
              <a:rPr lang="en-US" dirty="0" smtClean="0"/>
              <a:t> and Jacobson in 1980, on the basis of algorithm used for aligning DNA and protein sequences developed a fast and efficient computer based method to predict RNA molecules with number of base pairs. This method was further improved by </a:t>
            </a:r>
            <a:r>
              <a:rPr lang="en-US" dirty="0" err="1" smtClean="0"/>
              <a:t>Zuker</a:t>
            </a:r>
            <a:r>
              <a:rPr lang="en-US" dirty="0" smtClean="0"/>
              <a:t> and </a:t>
            </a:r>
            <a:r>
              <a:rPr lang="en-US" dirty="0" err="1" smtClean="0"/>
              <a:t>Stiegler</a:t>
            </a:r>
            <a:r>
              <a:rPr lang="en-US" dirty="0" smtClean="0"/>
              <a:t> in 1981. </a:t>
            </a:r>
          </a:p>
          <a:p>
            <a:r>
              <a:rPr lang="en-US" dirty="0" smtClean="0"/>
              <a:t>In 1987 database of </a:t>
            </a:r>
            <a:r>
              <a:rPr lang="en-US" dirty="0" err="1" smtClean="0"/>
              <a:t>rRNA</a:t>
            </a:r>
            <a:r>
              <a:rPr lang="en-US" dirty="0" smtClean="0"/>
              <a:t> molecules was prepared by the laboratory of C. </a:t>
            </a:r>
            <a:r>
              <a:rPr lang="en-US" dirty="0" err="1" smtClean="0"/>
              <a:t>Woese</a:t>
            </a:r>
            <a:r>
              <a:rPr lang="en-US" dirty="0" smtClean="0"/>
              <a:t> (http://www.cme.msu.edu/RDP.html/inde.html).</a:t>
            </a:r>
            <a:endParaRPr lang="en-IN" dirty="0"/>
          </a:p>
        </p:txBody>
      </p:sp>
    </p:spTree>
    <p:extLst>
      <p:ext uri="{BB962C8B-B14F-4D97-AF65-F5344CB8AC3E}">
        <p14:creationId xmlns:p14="http://schemas.microsoft.com/office/powerpoint/2010/main" val="1206202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984</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Bioinformatics- Introduction</vt:lpstr>
      <vt:lpstr>Introduction</vt:lpstr>
      <vt:lpstr>Bioinformatics</vt:lpstr>
      <vt:lpstr>Reference</vt:lpstr>
      <vt:lpstr>Margaret Dayhoff</vt:lpstr>
      <vt:lpstr>George Bell</vt:lpstr>
      <vt:lpstr>Programs for Biological Databases</vt:lpstr>
      <vt:lpstr>Needleman and Wunsch</vt:lpstr>
      <vt:lpstr>RNA databases</vt:lpstr>
      <vt:lpstr>FASTA and BLAST</vt:lpstr>
      <vt:lpstr>PDB</vt:lpstr>
      <vt:lpstr>Genome Sequencing Projects</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Bioinformatics- Introduction</dc:title>
  <dc:creator>USER</dc:creator>
  <cp:lastModifiedBy>USER</cp:lastModifiedBy>
  <cp:revision>8</cp:revision>
  <dcterms:created xsi:type="dcterms:W3CDTF">2023-02-16T08:39:26Z</dcterms:created>
  <dcterms:modified xsi:type="dcterms:W3CDTF">2023-02-16T08:53:48Z</dcterms:modified>
</cp:coreProperties>
</file>