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3" r:id="rId7"/>
    <p:sldId id="266" r:id="rId8"/>
    <p:sldId id="261" r:id="rId9"/>
    <p:sldId id="262" r:id="rId10"/>
    <p:sldId id="264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1407" y="0"/>
            <a:ext cx="7530846" cy="1550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0354" y="550545"/>
            <a:ext cx="297129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338" y="2440381"/>
            <a:ext cx="11047323" cy="3253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0087-2BF1-8A3D-21A6-C3EBBC5C3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DE9E0-2283-0CAC-BC40-6B3082290B7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0">
            <a:extLst>
              <a:ext uri="{FF2B5EF4-FFF2-40B4-BE49-F238E27FC236}">
                <a16:creationId xmlns:a16="http://schemas.microsoft.com/office/drawing/2014/main" id="{DDC726BB-958B-167E-0E9E-FAD1A767D339}"/>
              </a:ext>
            </a:extLst>
          </p:cNvPr>
          <p:cNvSpPr txBox="1">
            <a:spLocks/>
          </p:cNvSpPr>
          <p:nvPr/>
        </p:nvSpPr>
        <p:spPr>
          <a:xfrm>
            <a:off x="914400" y="2125980"/>
            <a:ext cx="10363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IN" sz="7200" kern="0">
                <a:latin typeface="Algerian" panose="04020705040A02060702" pitchFamily="82" charset="0"/>
              </a:rPr>
              <a:t>CASTOR OIL</a:t>
            </a:r>
            <a:endParaRPr lang="en-IN" sz="7200" kern="0" dirty="0">
              <a:latin typeface="Algerian" panose="04020705040A02060702" pitchFamily="82" charset="0"/>
            </a:endParaRPr>
          </a:p>
        </p:txBody>
      </p:sp>
      <p:sp>
        <p:nvSpPr>
          <p:cNvPr id="5" name="Subtitle 31">
            <a:extLst>
              <a:ext uri="{FF2B5EF4-FFF2-40B4-BE49-F238E27FC236}">
                <a16:creationId xmlns:a16="http://schemas.microsoft.com/office/drawing/2014/main" id="{A0995A5D-8421-128A-E0BE-4B3E69DE0149}"/>
              </a:ext>
            </a:extLst>
          </p:cNvPr>
          <p:cNvSpPr txBox="1">
            <a:spLocks/>
          </p:cNvSpPr>
          <p:nvPr/>
        </p:nvSpPr>
        <p:spPr>
          <a:xfrm>
            <a:off x="1828800" y="4191000"/>
            <a:ext cx="853440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9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kern="0" dirty="0" err="1"/>
              <a:t>Dr.</a:t>
            </a:r>
            <a:r>
              <a:rPr lang="en-IN" kern="0" dirty="0"/>
              <a:t> ANJU SINGH</a:t>
            </a:r>
          </a:p>
          <a:p>
            <a:pPr algn="ctr"/>
            <a:r>
              <a:rPr lang="en-IN" kern="0" dirty="0"/>
              <a:t>Assistant Professor</a:t>
            </a:r>
          </a:p>
          <a:p>
            <a:pPr algn="ctr"/>
            <a:r>
              <a:rPr lang="en-IN" kern="0" dirty="0"/>
              <a:t>SPS, CSJMU</a:t>
            </a:r>
            <a:r>
              <a:rPr lang="en-IN" kern="0"/>
              <a:t>, Kanpur</a:t>
            </a:r>
            <a:endParaRPr lang="en-IN" kern="0" dirty="0"/>
          </a:p>
        </p:txBody>
      </p:sp>
    </p:spTree>
    <p:extLst>
      <p:ext uri="{BB962C8B-B14F-4D97-AF65-F5344CB8AC3E}">
        <p14:creationId xmlns:p14="http://schemas.microsoft.com/office/powerpoint/2010/main" val="36398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8784" y="725423"/>
            <a:ext cx="2942082" cy="1501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9121" y="887729"/>
            <a:ext cx="2083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USES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264" y="1659635"/>
            <a:ext cx="2119122" cy="10287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55270" marR="5080">
              <a:lnSpc>
                <a:spcPct val="90000"/>
              </a:lnSpc>
              <a:spcBef>
                <a:spcPts val="455"/>
              </a:spcBef>
            </a:pPr>
            <a:r>
              <a:rPr spc="-125" dirty="0"/>
              <a:t>Castor </a:t>
            </a:r>
            <a:r>
              <a:rPr spc="-85" dirty="0"/>
              <a:t>oil </a:t>
            </a:r>
            <a:r>
              <a:rPr spc="-25" dirty="0"/>
              <a:t>is </a:t>
            </a:r>
            <a:r>
              <a:rPr spc="-120" dirty="0"/>
              <a:t>mild </a:t>
            </a:r>
            <a:r>
              <a:rPr spc="-150" dirty="0"/>
              <a:t>purgative </a:t>
            </a:r>
            <a:r>
              <a:rPr spc="-114" dirty="0"/>
              <a:t>fungisatic used as </a:t>
            </a:r>
            <a:r>
              <a:rPr spc="-200" dirty="0"/>
              <a:t>an </a:t>
            </a:r>
            <a:r>
              <a:rPr spc="-155" dirty="0"/>
              <a:t>ointment </a:t>
            </a:r>
            <a:r>
              <a:rPr spc="-140" dirty="0"/>
              <a:t>base </a:t>
            </a:r>
            <a:r>
              <a:rPr spc="-120" dirty="0"/>
              <a:t>as </a:t>
            </a:r>
            <a:r>
              <a:rPr spc="-114" dirty="0"/>
              <a:t> </a:t>
            </a:r>
            <a:r>
              <a:rPr spc="-110" dirty="0"/>
              <a:t>plasticizer</a:t>
            </a:r>
            <a:r>
              <a:rPr spc="-145" dirty="0"/>
              <a:t> </a:t>
            </a:r>
            <a:r>
              <a:rPr spc="-160" dirty="0"/>
              <a:t>wetting</a:t>
            </a:r>
            <a:r>
              <a:rPr spc="-125" dirty="0"/>
              <a:t> </a:t>
            </a:r>
            <a:r>
              <a:rPr spc="-145" dirty="0"/>
              <a:t>agents</a:t>
            </a:r>
            <a:r>
              <a:rPr spc="-114" dirty="0"/>
              <a:t> </a:t>
            </a:r>
            <a:r>
              <a:rPr spc="-120" dirty="0"/>
              <a:t>as</a:t>
            </a:r>
            <a:r>
              <a:rPr spc="-100" dirty="0"/>
              <a:t> </a:t>
            </a:r>
            <a:r>
              <a:rPr spc="-225" dirty="0"/>
              <a:t>a</a:t>
            </a:r>
            <a:r>
              <a:rPr spc="-110" dirty="0"/>
              <a:t> </a:t>
            </a:r>
            <a:r>
              <a:rPr spc="-125" dirty="0"/>
              <a:t>lubricating </a:t>
            </a:r>
            <a:r>
              <a:rPr spc="-175" dirty="0"/>
              <a:t>agent</a:t>
            </a:r>
            <a:r>
              <a:rPr spc="-105" dirty="0"/>
              <a:t> </a:t>
            </a:r>
            <a:r>
              <a:rPr spc="-155" dirty="0"/>
              <a:t>.</a:t>
            </a:r>
            <a:r>
              <a:rPr spc="-100" dirty="0"/>
              <a:t> </a:t>
            </a:r>
            <a:r>
              <a:rPr spc="-90" dirty="0"/>
              <a:t>ricinoleic</a:t>
            </a:r>
            <a:r>
              <a:rPr spc="-140" dirty="0"/>
              <a:t> </a:t>
            </a:r>
            <a:r>
              <a:rPr spc="-120" dirty="0"/>
              <a:t>acid </a:t>
            </a:r>
            <a:r>
              <a:rPr spc="-25" dirty="0"/>
              <a:t>is</a:t>
            </a:r>
            <a:r>
              <a:rPr spc="-105" dirty="0"/>
              <a:t> </a:t>
            </a:r>
            <a:r>
              <a:rPr spc="-120" dirty="0"/>
              <a:t>used</a:t>
            </a:r>
            <a:r>
              <a:rPr spc="-114" dirty="0"/>
              <a:t> </a:t>
            </a:r>
            <a:r>
              <a:rPr spc="-120" dirty="0"/>
              <a:t>as </a:t>
            </a:r>
            <a:r>
              <a:rPr spc="-890" dirty="0"/>
              <a:t> </a:t>
            </a:r>
            <a:r>
              <a:rPr spc="-195" dirty="0"/>
              <a:t>an</a:t>
            </a:r>
            <a:r>
              <a:rPr spc="-105" dirty="0"/>
              <a:t> </a:t>
            </a:r>
            <a:r>
              <a:rPr spc="-135" dirty="0"/>
              <a:t>emollient </a:t>
            </a:r>
            <a:r>
              <a:rPr spc="-114" dirty="0"/>
              <a:t>in</a:t>
            </a:r>
            <a:r>
              <a:rPr spc="-105" dirty="0"/>
              <a:t> </a:t>
            </a:r>
            <a:r>
              <a:rPr spc="-170" dirty="0"/>
              <a:t>the</a:t>
            </a:r>
            <a:r>
              <a:rPr spc="-105" dirty="0"/>
              <a:t> </a:t>
            </a:r>
            <a:r>
              <a:rPr spc="-150" dirty="0"/>
              <a:t>prepation</a:t>
            </a:r>
            <a:r>
              <a:rPr spc="-145" dirty="0"/>
              <a:t> </a:t>
            </a:r>
            <a:r>
              <a:rPr spc="-120" dirty="0"/>
              <a:t>of </a:t>
            </a:r>
            <a:r>
              <a:rPr spc="-75" dirty="0"/>
              <a:t>lipsticks</a:t>
            </a:r>
            <a:r>
              <a:rPr spc="-125" dirty="0"/>
              <a:t> </a:t>
            </a:r>
            <a:r>
              <a:rPr spc="-114" dirty="0"/>
              <a:t>in </a:t>
            </a:r>
            <a:r>
              <a:rPr spc="-155" dirty="0"/>
              <a:t>tooth</a:t>
            </a:r>
            <a:r>
              <a:rPr spc="-120" dirty="0"/>
              <a:t> </a:t>
            </a:r>
            <a:r>
              <a:rPr spc="-140" dirty="0"/>
              <a:t>formulation</a:t>
            </a:r>
            <a:r>
              <a:rPr spc="-145" dirty="0"/>
              <a:t> </a:t>
            </a:r>
            <a:r>
              <a:rPr spc="-120" dirty="0"/>
              <a:t>as</a:t>
            </a:r>
            <a:r>
              <a:rPr spc="-105" dirty="0"/>
              <a:t> </a:t>
            </a:r>
            <a:r>
              <a:rPr spc="-200" dirty="0"/>
              <a:t>an </a:t>
            </a:r>
            <a:r>
              <a:rPr spc="-195" dirty="0"/>
              <a:t> </a:t>
            </a:r>
            <a:r>
              <a:rPr spc="-140" dirty="0"/>
              <a:t>ingredient</a:t>
            </a:r>
            <a:r>
              <a:rPr spc="-145" dirty="0"/>
              <a:t> </a:t>
            </a:r>
            <a:r>
              <a:rPr spc="-114" dirty="0"/>
              <a:t>in</a:t>
            </a:r>
            <a:r>
              <a:rPr spc="-120" dirty="0"/>
              <a:t> </a:t>
            </a:r>
            <a:r>
              <a:rPr spc="-140" dirty="0"/>
              <a:t>hair</a:t>
            </a:r>
            <a:r>
              <a:rPr spc="-100" dirty="0"/>
              <a:t> </a:t>
            </a:r>
            <a:r>
              <a:rPr spc="-90" dirty="0"/>
              <a:t>oil</a:t>
            </a:r>
            <a:r>
              <a:rPr spc="-105" dirty="0"/>
              <a:t> </a:t>
            </a:r>
            <a:r>
              <a:rPr spc="-170" dirty="0"/>
              <a:t>the</a:t>
            </a:r>
            <a:r>
              <a:rPr spc="-120" dirty="0"/>
              <a:t> </a:t>
            </a:r>
            <a:r>
              <a:rPr spc="-160" dirty="0"/>
              <a:t>dehydrated</a:t>
            </a:r>
            <a:r>
              <a:rPr spc="-125" dirty="0"/>
              <a:t> </a:t>
            </a:r>
            <a:r>
              <a:rPr spc="-85" dirty="0"/>
              <a:t>oil</a:t>
            </a:r>
            <a:r>
              <a:rPr spc="-120" dirty="0"/>
              <a:t> </a:t>
            </a:r>
            <a:r>
              <a:rPr spc="-25" dirty="0"/>
              <a:t>is</a:t>
            </a:r>
            <a:r>
              <a:rPr spc="-114" dirty="0"/>
              <a:t> </a:t>
            </a:r>
            <a:r>
              <a:rPr spc="-120" dirty="0"/>
              <a:t>used</a:t>
            </a:r>
            <a:r>
              <a:rPr spc="-100" dirty="0"/>
              <a:t> </a:t>
            </a:r>
            <a:r>
              <a:rPr spc="-120" dirty="0"/>
              <a:t>in </a:t>
            </a:r>
            <a:r>
              <a:rPr spc="-170" dirty="0"/>
              <a:t>the</a:t>
            </a:r>
            <a:r>
              <a:rPr spc="-105" dirty="0"/>
              <a:t> </a:t>
            </a:r>
            <a:r>
              <a:rPr spc="-160" dirty="0"/>
              <a:t>manufacture</a:t>
            </a:r>
            <a:r>
              <a:rPr spc="-155" dirty="0"/>
              <a:t> </a:t>
            </a:r>
            <a:r>
              <a:rPr spc="-120" dirty="0"/>
              <a:t>of </a:t>
            </a:r>
            <a:r>
              <a:rPr spc="-114" dirty="0"/>
              <a:t> </a:t>
            </a:r>
            <a:r>
              <a:rPr spc="-125" dirty="0"/>
              <a:t>linoleum</a:t>
            </a:r>
            <a:r>
              <a:rPr spc="-130" dirty="0"/>
              <a:t> </a:t>
            </a:r>
            <a:r>
              <a:rPr spc="-185" dirty="0"/>
              <a:t>and</a:t>
            </a:r>
            <a:r>
              <a:rPr spc="-105" dirty="0"/>
              <a:t> </a:t>
            </a:r>
            <a:r>
              <a:rPr spc="-135" dirty="0"/>
              <a:t>alkyl</a:t>
            </a:r>
            <a:r>
              <a:rPr spc="-110" dirty="0"/>
              <a:t> </a:t>
            </a:r>
            <a:r>
              <a:rPr spc="-100" dirty="0"/>
              <a:t>resin</a:t>
            </a:r>
            <a:r>
              <a:rPr spc="-145" dirty="0"/>
              <a:t> </a:t>
            </a:r>
            <a:r>
              <a:rPr spc="-150" dirty="0"/>
              <a:t>.</a:t>
            </a:r>
            <a:r>
              <a:rPr spc="-110" dirty="0"/>
              <a:t> </a:t>
            </a:r>
            <a:r>
              <a:rPr spc="-170" dirty="0"/>
              <a:t>the</a:t>
            </a:r>
            <a:r>
              <a:rPr spc="-120" dirty="0"/>
              <a:t> </a:t>
            </a:r>
            <a:r>
              <a:rPr spc="-160" dirty="0"/>
              <a:t>main</a:t>
            </a:r>
            <a:r>
              <a:rPr spc="-130" dirty="0"/>
              <a:t> </a:t>
            </a:r>
            <a:r>
              <a:rPr spc="-105" dirty="0"/>
              <a:t>use</a:t>
            </a:r>
            <a:r>
              <a:rPr spc="-125" dirty="0"/>
              <a:t> </a:t>
            </a:r>
            <a:r>
              <a:rPr spc="-120" dirty="0"/>
              <a:t>of </a:t>
            </a:r>
            <a:r>
              <a:rPr spc="-110" dirty="0"/>
              <a:t>castor</a:t>
            </a:r>
            <a:r>
              <a:rPr spc="-120" dirty="0"/>
              <a:t> </a:t>
            </a:r>
            <a:r>
              <a:rPr spc="-85" dirty="0"/>
              <a:t>oil</a:t>
            </a:r>
            <a:r>
              <a:rPr spc="-125" dirty="0"/>
              <a:t> </a:t>
            </a:r>
            <a:r>
              <a:rPr spc="-25" dirty="0"/>
              <a:t>is</a:t>
            </a:r>
            <a:r>
              <a:rPr spc="-114" dirty="0"/>
              <a:t> </a:t>
            </a:r>
            <a:r>
              <a:rPr spc="-170" dirty="0"/>
              <a:t>the</a:t>
            </a:r>
            <a:r>
              <a:rPr spc="-110" dirty="0"/>
              <a:t> </a:t>
            </a:r>
            <a:r>
              <a:rPr spc="-114" dirty="0"/>
              <a:t>industrial </a:t>
            </a:r>
            <a:r>
              <a:rPr spc="-110" dirty="0"/>
              <a:t> </a:t>
            </a:r>
            <a:r>
              <a:rPr spc="-130" dirty="0"/>
              <a:t>production</a:t>
            </a:r>
            <a:r>
              <a:rPr spc="-155" dirty="0"/>
              <a:t> </a:t>
            </a:r>
            <a:r>
              <a:rPr spc="-120" dirty="0"/>
              <a:t>of</a:t>
            </a:r>
            <a:r>
              <a:rPr spc="-105" dirty="0"/>
              <a:t> </a:t>
            </a:r>
            <a:r>
              <a:rPr spc="-120" dirty="0"/>
              <a:t>coatings</a:t>
            </a:r>
            <a:r>
              <a:rPr spc="-140" dirty="0"/>
              <a:t> </a:t>
            </a:r>
            <a:r>
              <a:rPr spc="-105" dirty="0"/>
              <a:t>also </a:t>
            </a:r>
            <a:r>
              <a:rPr spc="-145" dirty="0"/>
              <a:t>employed</a:t>
            </a:r>
            <a:r>
              <a:rPr spc="-130" dirty="0"/>
              <a:t> </a:t>
            </a:r>
            <a:r>
              <a:rPr spc="-150" dirty="0"/>
              <a:t>to</a:t>
            </a:r>
            <a:r>
              <a:rPr spc="-105" dirty="0"/>
              <a:t> </a:t>
            </a:r>
            <a:r>
              <a:rPr spc="-200" dirty="0"/>
              <a:t>make</a:t>
            </a:r>
            <a:r>
              <a:rPr spc="-130" dirty="0"/>
              <a:t> pharmaceuticals</a:t>
            </a:r>
            <a:r>
              <a:rPr spc="-135" dirty="0"/>
              <a:t> </a:t>
            </a:r>
            <a:r>
              <a:rPr spc="-180" dirty="0"/>
              <a:t>and </a:t>
            </a:r>
            <a:r>
              <a:rPr spc="-175" dirty="0"/>
              <a:t> </a:t>
            </a:r>
            <a:r>
              <a:rPr spc="-85" dirty="0"/>
              <a:t>cosmetics</a:t>
            </a:r>
            <a:r>
              <a:rPr spc="-145" dirty="0"/>
              <a:t> </a:t>
            </a:r>
            <a:r>
              <a:rPr spc="-114" dirty="0"/>
              <a:t>in</a:t>
            </a:r>
            <a:r>
              <a:rPr spc="-120" dirty="0"/>
              <a:t> </a:t>
            </a:r>
            <a:r>
              <a:rPr spc="-170" dirty="0"/>
              <a:t>the</a:t>
            </a:r>
            <a:r>
              <a:rPr spc="-110" dirty="0"/>
              <a:t> </a:t>
            </a:r>
            <a:r>
              <a:rPr spc="-135" dirty="0"/>
              <a:t>textile</a:t>
            </a:r>
            <a:r>
              <a:rPr spc="-120" dirty="0"/>
              <a:t> </a:t>
            </a:r>
            <a:r>
              <a:rPr spc="-180" dirty="0"/>
              <a:t>and</a:t>
            </a:r>
            <a:r>
              <a:rPr spc="-125" dirty="0"/>
              <a:t> </a:t>
            </a:r>
            <a:r>
              <a:rPr spc="-150" dirty="0"/>
              <a:t>leather</a:t>
            </a:r>
            <a:r>
              <a:rPr spc="-125" dirty="0"/>
              <a:t> </a:t>
            </a:r>
            <a:r>
              <a:rPr spc="-105" dirty="0"/>
              <a:t>industries</a:t>
            </a:r>
            <a:r>
              <a:rPr spc="-145" dirty="0"/>
              <a:t> </a:t>
            </a:r>
            <a:r>
              <a:rPr spc="-180" dirty="0"/>
              <a:t>and</a:t>
            </a:r>
            <a:r>
              <a:rPr spc="-105" dirty="0"/>
              <a:t> for</a:t>
            </a:r>
            <a:r>
              <a:rPr spc="-135" dirty="0"/>
              <a:t> </a:t>
            </a:r>
            <a:r>
              <a:rPr spc="-150" dirty="0"/>
              <a:t>manufacturing </a:t>
            </a:r>
            <a:r>
              <a:rPr spc="-145" dirty="0"/>
              <a:t> </a:t>
            </a:r>
            <a:r>
              <a:rPr spc="-130" dirty="0"/>
              <a:t>pl</a:t>
            </a:r>
            <a:r>
              <a:rPr spc="-200" dirty="0"/>
              <a:t>a</a:t>
            </a:r>
            <a:r>
              <a:rPr spc="-100" dirty="0"/>
              <a:t>s</a:t>
            </a:r>
            <a:r>
              <a:rPr spc="-65" dirty="0"/>
              <a:t>t</a:t>
            </a:r>
            <a:r>
              <a:rPr spc="-30" dirty="0"/>
              <a:t>ics</a:t>
            </a:r>
            <a:r>
              <a:rPr spc="-135" dirty="0"/>
              <a:t> </a:t>
            </a:r>
            <a:r>
              <a:rPr spc="-180" dirty="0"/>
              <a:t>and</a:t>
            </a:r>
            <a:r>
              <a:rPr spc="-105" dirty="0"/>
              <a:t> f</a:t>
            </a:r>
            <a:r>
              <a:rPr spc="-80" dirty="0"/>
              <a:t>i</a:t>
            </a:r>
            <a:r>
              <a:rPr spc="-140" dirty="0"/>
              <a:t>b</a:t>
            </a:r>
            <a:r>
              <a:rPr spc="-114" dirty="0"/>
              <a:t>r</a:t>
            </a:r>
            <a:r>
              <a:rPr spc="-105" dirty="0"/>
              <a:t>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37783"/>
            <a:ext cx="6570980" cy="989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00" b="1" i="1" spc="-385" dirty="0">
                <a:latin typeface="Times New Roman"/>
                <a:cs typeface="Times New Roman"/>
              </a:rPr>
              <a:t>R</a:t>
            </a:r>
            <a:r>
              <a:rPr sz="6300" b="1" i="1" spc="-490" dirty="0">
                <a:latin typeface="Times New Roman"/>
                <a:cs typeface="Times New Roman"/>
              </a:rPr>
              <a:t>I</a:t>
            </a:r>
            <a:r>
              <a:rPr sz="6300" b="1" i="1" spc="-819" dirty="0">
                <a:latin typeface="Times New Roman"/>
                <a:cs typeface="Times New Roman"/>
              </a:rPr>
              <a:t>C</a:t>
            </a:r>
            <a:r>
              <a:rPr sz="6300" b="1" i="1" spc="-550" dirty="0">
                <a:latin typeface="Times New Roman"/>
                <a:cs typeface="Times New Roman"/>
              </a:rPr>
              <a:t>I</a:t>
            </a:r>
            <a:r>
              <a:rPr sz="6300" b="1" i="1" spc="-1010" dirty="0">
                <a:latin typeface="Times New Roman"/>
                <a:cs typeface="Times New Roman"/>
              </a:rPr>
              <a:t>N</a:t>
            </a:r>
            <a:r>
              <a:rPr sz="6300" b="1" i="1" spc="-919" dirty="0">
                <a:latin typeface="Times New Roman"/>
                <a:cs typeface="Times New Roman"/>
              </a:rPr>
              <a:t>U</a:t>
            </a:r>
            <a:r>
              <a:rPr sz="6300" b="1" i="1" spc="-180" dirty="0">
                <a:latin typeface="Times New Roman"/>
                <a:cs typeface="Times New Roman"/>
              </a:rPr>
              <a:t>S</a:t>
            </a:r>
            <a:r>
              <a:rPr sz="6300" b="1" i="1" spc="-114" dirty="0">
                <a:latin typeface="Times New Roman"/>
                <a:cs typeface="Times New Roman"/>
              </a:rPr>
              <a:t> </a:t>
            </a:r>
            <a:r>
              <a:rPr sz="6300" b="1" i="1" spc="-735" dirty="0">
                <a:latin typeface="Times New Roman"/>
                <a:cs typeface="Times New Roman"/>
              </a:rPr>
              <a:t>C</a:t>
            </a:r>
            <a:r>
              <a:rPr sz="6300" b="1" i="1" spc="-770" dirty="0">
                <a:latin typeface="Times New Roman"/>
                <a:cs typeface="Times New Roman"/>
              </a:rPr>
              <a:t>O</a:t>
            </a:r>
            <a:r>
              <a:rPr sz="6300" b="1" i="1" spc="-1210" dirty="0">
                <a:latin typeface="Times New Roman"/>
                <a:cs typeface="Times New Roman"/>
              </a:rPr>
              <a:t>M</a:t>
            </a:r>
            <a:r>
              <a:rPr sz="6300" b="1" i="1" spc="-1175" dirty="0">
                <a:latin typeface="Times New Roman"/>
                <a:cs typeface="Times New Roman"/>
              </a:rPr>
              <a:t>M</a:t>
            </a:r>
            <a:r>
              <a:rPr sz="6300" b="1" i="1" spc="-930" dirty="0">
                <a:latin typeface="Times New Roman"/>
                <a:cs typeface="Times New Roman"/>
              </a:rPr>
              <a:t>U</a:t>
            </a:r>
            <a:r>
              <a:rPr sz="6300" b="1" i="1" spc="-580" dirty="0">
                <a:latin typeface="Times New Roman"/>
                <a:cs typeface="Times New Roman"/>
              </a:rPr>
              <a:t>NIS</a:t>
            </a:r>
            <a:endParaRPr sz="63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9260" y="931163"/>
            <a:ext cx="8793480" cy="5140960"/>
            <a:chOff x="1699260" y="931163"/>
            <a:chExt cx="8793480" cy="5140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8608" y="931163"/>
              <a:ext cx="6616446" cy="112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60" y="1671827"/>
              <a:ext cx="3345179" cy="4399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260" y="2308860"/>
              <a:ext cx="4165091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7" y="1964435"/>
              <a:ext cx="3728466" cy="13388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7" y="2622804"/>
              <a:ext cx="2835402" cy="13388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87" y="3281171"/>
              <a:ext cx="3009138" cy="13388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087" y="3939540"/>
              <a:ext cx="2969514" cy="13388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087" y="4579620"/>
              <a:ext cx="3396234" cy="133883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68425" y="2130933"/>
            <a:ext cx="6605270" cy="33731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710"/>
              </a:spcBef>
            </a:pPr>
            <a:r>
              <a:rPr sz="4800" b="1" spc="-60" dirty="0">
                <a:latin typeface="Arial"/>
                <a:cs typeface="Arial"/>
              </a:rPr>
              <a:t>Kingdom: </a:t>
            </a:r>
            <a:r>
              <a:rPr sz="4800" spc="-80" dirty="0">
                <a:latin typeface="Arial MT"/>
                <a:cs typeface="Arial MT"/>
              </a:rPr>
              <a:t>Plantae </a:t>
            </a:r>
            <a:r>
              <a:rPr sz="4800" spc="-75" dirty="0">
                <a:latin typeface="Arial MT"/>
                <a:cs typeface="Arial MT"/>
              </a:rPr>
              <a:t> </a:t>
            </a:r>
            <a:r>
              <a:rPr sz="4800" b="1" spc="30" dirty="0">
                <a:latin typeface="Arial"/>
                <a:cs typeface="Arial"/>
              </a:rPr>
              <a:t>Order: </a:t>
            </a:r>
            <a:r>
              <a:rPr sz="4800" spc="-35" dirty="0">
                <a:latin typeface="Arial MT"/>
                <a:cs typeface="Arial MT"/>
              </a:rPr>
              <a:t>Malpighiales </a:t>
            </a:r>
            <a:r>
              <a:rPr sz="4800" spc="-30" dirty="0">
                <a:latin typeface="Arial MT"/>
                <a:cs typeface="Arial MT"/>
              </a:rPr>
              <a:t> </a:t>
            </a:r>
            <a:r>
              <a:rPr sz="4800" b="1" spc="-85" dirty="0">
                <a:latin typeface="Arial"/>
                <a:cs typeface="Arial"/>
              </a:rPr>
              <a:t>Family:</a:t>
            </a:r>
            <a:r>
              <a:rPr sz="4800" b="1" spc="-155" dirty="0">
                <a:latin typeface="Arial"/>
                <a:cs typeface="Arial"/>
              </a:rPr>
              <a:t> </a:t>
            </a:r>
            <a:r>
              <a:rPr sz="4800" spc="-30" dirty="0">
                <a:latin typeface="Arial MT"/>
                <a:cs typeface="Arial MT"/>
              </a:rPr>
              <a:t>Euphorbiaceous </a:t>
            </a:r>
            <a:r>
              <a:rPr sz="4800" spc="-1320" dirty="0">
                <a:latin typeface="Arial MT"/>
                <a:cs typeface="Arial MT"/>
              </a:rPr>
              <a:t> </a:t>
            </a:r>
            <a:r>
              <a:rPr sz="4800" b="1" spc="-105" dirty="0">
                <a:latin typeface="Arial"/>
                <a:cs typeface="Arial"/>
              </a:rPr>
              <a:t>Genus:</a:t>
            </a:r>
            <a:r>
              <a:rPr sz="4800" b="1" dirty="0">
                <a:latin typeface="Arial"/>
                <a:cs typeface="Arial"/>
              </a:rPr>
              <a:t> </a:t>
            </a:r>
            <a:r>
              <a:rPr sz="4800" spc="-50" dirty="0">
                <a:latin typeface="Arial MT"/>
                <a:cs typeface="Arial MT"/>
              </a:rPr>
              <a:t>Ricinus </a:t>
            </a:r>
            <a:r>
              <a:rPr sz="4800" spc="-45" dirty="0">
                <a:latin typeface="Arial MT"/>
                <a:cs typeface="Arial MT"/>
              </a:rPr>
              <a:t> </a:t>
            </a:r>
            <a:r>
              <a:rPr sz="4800" b="1" spc="-60" dirty="0">
                <a:latin typeface="Arial"/>
                <a:cs typeface="Arial"/>
              </a:rPr>
              <a:t>Species:</a:t>
            </a:r>
            <a:r>
              <a:rPr sz="4800" b="1" spc="-125" dirty="0">
                <a:latin typeface="Arial"/>
                <a:cs typeface="Arial"/>
              </a:rPr>
              <a:t> </a:t>
            </a:r>
            <a:r>
              <a:rPr sz="4800" spc="-250" dirty="0">
                <a:latin typeface="Arial MT"/>
                <a:cs typeface="Arial MT"/>
              </a:rPr>
              <a:t>R.</a:t>
            </a:r>
            <a:r>
              <a:rPr sz="4800" spc="-20" dirty="0">
                <a:latin typeface="Arial MT"/>
                <a:cs typeface="Arial MT"/>
              </a:rPr>
              <a:t> Communis</a:t>
            </a:r>
            <a:endParaRPr sz="48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6164" y="12191"/>
            <a:ext cx="6153149" cy="133883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0145" y="135687"/>
            <a:ext cx="5382260" cy="796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50" b="1" i="1" spc="-160" dirty="0">
                <a:latin typeface="Times New Roman"/>
                <a:cs typeface="Times New Roman"/>
              </a:rPr>
              <a:t>C</a:t>
            </a:r>
            <a:r>
              <a:rPr sz="5050" b="1" i="1" spc="-135" dirty="0">
                <a:latin typeface="Times New Roman"/>
                <a:cs typeface="Times New Roman"/>
              </a:rPr>
              <a:t>A</a:t>
            </a:r>
            <a:r>
              <a:rPr sz="5050" b="1" i="1" spc="-220" dirty="0">
                <a:latin typeface="Times New Roman"/>
                <a:cs typeface="Times New Roman"/>
              </a:rPr>
              <a:t>S</a:t>
            </a:r>
            <a:r>
              <a:rPr sz="5050" b="1" i="1" spc="-229" dirty="0">
                <a:latin typeface="Times New Roman"/>
                <a:cs typeface="Times New Roman"/>
              </a:rPr>
              <a:t>T</a:t>
            </a:r>
            <a:r>
              <a:rPr sz="5050" b="1" i="1" spc="-660" dirty="0">
                <a:latin typeface="Times New Roman"/>
                <a:cs typeface="Times New Roman"/>
              </a:rPr>
              <a:t>O</a:t>
            </a:r>
            <a:r>
              <a:rPr sz="5050" b="1" i="1" spc="-320" dirty="0">
                <a:latin typeface="Times New Roman"/>
                <a:cs typeface="Times New Roman"/>
              </a:rPr>
              <a:t>R</a:t>
            </a:r>
            <a:r>
              <a:rPr sz="5050" b="1" i="1" spc="-100" dirty="0">
                <a:latin typeface="Times New Roman"/>
                <a:cs typeface="Times New Roman"/>
              </a:rPr>
              <a:t> </a:t>
            </a:r>
            <a:r>
              <a:rPr sz="5050" b="1" i="1" spc="-650" dirty="0">
                <a:latin typeface="Times New Roman"/>
                <a:cs typeface="Times New Roman"/>
              </a:rPr>
              <a:t>O</a:t>
            </a:r>
            <a:r>
              <a:rPr sz="5050" b="1" i="1" spc="-500" dirty="0">
                <a:latin typeface="Times New Roman"/>
                <a:cs typeface="Times New Roman"/>
              </a:rPr>
              <a:t>I</a:t>
            </a:r>
            <a:r>
              <a:rPr sz="5050" b="1" i="1" spc="-459" dirty="0">
                <a:latin typeface="Times New Roman"/>
                <a:cs typeface="Times New Roman"/>
              </a:rPr>
              <a:t>L</a:t>
            </a:r>
            <a:r>
              <a:rPr sz="5050" b="1" i="1" spc="-85" dirty="0">
                <a:latin typeface="Times New Roman"/>
                <a:cs typeface="Times New Roman"/>
              </a:rPr>
              <a:t> </a:t>
            </a:r>
            <a:r>
              <a:rPr sz="5050" b="1" i="1" spc="-240" dirty="0">
                <a:latin typeface="Times New Roman"/>
                <a:cs typeface="Times New Roman"/>
              </a:rPr>
              <a:t>P</a:t>
            </a:r>
            <a:r>
              <a:rPr sz="5050" b="1" i="1" spc="-455" dirty="0">
                <a:latin typeface="Times New Roman"/>
                <a:cs typeface="Times New Roman"/>
              </a:rPr>
              <a:t>L</a:t>
            </a:r>
            <a:r>
              <a:rPr sz="5050" b="1" i="1" spc="-270" dirty="0">
                <a:latin typeface="Times New Roman"/>
                <a:cs typeface="Times New Roman"/>
              </a:rPr>
              <a:t>ANT</a:t>
            </a:r>
            <a:endParaRPr sz="505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01923" y="851916"/>
            <a:ext cx="5421630" cy="93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0352" y="446531"/>
            <a:ext cx="3541013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SYNONYMS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28900" y="1069803"/>
            <a:ext cx="6962775" cy="4251325"/>
            <a:chOff x="2628900" y="1069803"/>
            <a:chExt cx="6962775" cy="4251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4672" y="1069803"/>
              <a:ext cx="2992374" cy="739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0672" y="2449068"/>
              <a:ext cx="6192774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4991" y="3072339"/>
              <a:ext cx="5491734" cy="739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8900" y="4314444"/>
              <a:ext cx="6962394" cy="10066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3220" y="4937715"/>
              <a:ext cx="6413754" cy="7395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3390" y="1273159"/>
            <a:ext cx="11789410" cy="48920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4460" algn="ctr">
              <a:lnSpc>
                <a:spcPct val="100000"/>
              </a:lnSpc>
              <a:spcBef>
                <a:spcPts val="560"/>
              </a:spcBef>
              <a:tabLst>
                <a:tab pos="2520950" algn="l"/>
              </a:tabLst>
            </a:pPr>
            <a:r>
              <a:rPr sz="2800" spc="-125" dirty="0">
                <a:latin typeface="Tahoma"/>
                <a:cs typeface="Tahoma"/>
              </a:rPr>
              <a:t>Castor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75" dirty="0">
                <a:latin typeface="Tahoma"/>
                <a:cs typeface="Tahoma"/>
              </a:rPr>
              <a:t>bean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5" dirty="0">
                <a:latin typeface="Tahoma"/>
                <a:cs typeface="Tahoma"/>
              </a:rPr>
              <a:t>oil,	castor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85" dirty="0">
                <a:latin typeface="Tahoma"/>
                <a:cs typeface="Tahoma"/>
              </a:rPr>
              <a:t>oil</a:t>
            </a:r>
            <a:r>
              <a:rPr sz="2800" spc="-120" dirty="0">
                <a:latin typeface="Tahoma"/>
                <a:cs typeface="Tahoma"/>
              </a:rPr>
              <a:t> seed</a:t>
            </a:r>
            <a:r>
              <a:rPr sz="2800" spc="-150" dirty="0">
                <a:latin typeface="Tahoma"/>
                <a:cs typeface="Tahoma"/>
              </a:rPr>
              <a:t>,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40" dirty="0">
                <a:latin typeface="Tahoma"/>
                <a:cs typeface="Tahoma"/>
              </a:rPr>
              <a:t>oleum</a:t>
            </a:r>
            <a:r>
              <a:rPr sz="2800" spc="-90" dirty="0">
                <a:latin typeface="Tahoma"/>
                <a:cs typeface="Tahoma"/>
              </a:rPr>
              <a:t> ricini,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spc="-80" dirty="0">
                <a:latin typeface="Tahoma"/>
                <a:cs typeface="Tahoma"/>
              </a:rPr>
              <a:t>ricinus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5" dirty="0">
                <a:latin typeface="Tahoma"/>
                <a:cs typeface="Tahoma"/>
              </a:rPr>
              <a:t>oil,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85" dirty="0">
                <a:latin typeface="Tahoma"/>
                <a:cs typeface="Tahoma"/>
              </a:rPr>
              <a:t>oil</a:t>
            </a:r>
            <a:r>
              <a:rPr sz="2800" spc="-114" dirty="0">
                <a:latin typeface="Tahoma"/>
                <a:cs typeface="Tahoma"/>
              </a:rPr>
              <a:t> of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70" dirty="0">
                <a:latin typeface="Tahoma"/>
                <a:cs typeface="Tahoma"/>
              </a:rPr>
              <a:t>palma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95" dirty="0">
                <a:latin typeface="Tahoma"/>
                <a:cs typeface="Tahoma"/>
              </a:rPr>
              <a:t>christi, </a:t>
            </a:r>
            <a:r>
              <a:rPr sz="2800" spc="-75" dirty="0">
                <a:latin typeface="Tahoma"/>
                <a:cs typeface="Tahoma"/>
              </a:rPr>
              <a:t>cold-</a:t>
            </a:r>
            <a:endParaRPr sz="2800" dirty="0">
              <a:latin typeface="Tahoma"/>
              <a:cs typeface="Tahoma"/>
            </a:endParaRPr>
          </a:p>
          <a:p>
            <a:pPr marR="94615" algn="ctr">
              <a:lnSpc>
                <a:spcPct val="100000"/>
              </a:lnSpc>
              <a:spcBef>
                <a:spcPts val="459"/>
              </a:spcBef>
            </a:pPr>
            <a:r>
              <a:rPr sz="2800" spc="-140" dirty="0">
                <a:latin typeface="Tahoma"/>
                <a:cs typeface="Tahoma"/>
              </a:rPr>
              <a:t>d</a:t>
            </a:r>
            <a:r>
              <a:rPr sz="2800" spc="-130" dirty="0">
                <a:latin typeface="Tahoma"/>
                <a:cs typeface="Tahoma"/>
              </a:rPr>
              <a:t>r</a:t>
            </a:r>
            <a:r>
              <a:rPr sz="2800" spc="-200" dirty="0">
                <a:latin typeface="Tahoma"/>
                <a:cs typeface="Tahoma"/>
              </a:rPr>
              <a:t>awn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c</a:t>
            </a:r>
            <a:r>
              <a:rPr sz="2800" spc="-240" dirty="0">
                <a:latin typeface="Tahoma"/>
                <a:cs typeface="Tahoma"/>
              </a:rPr>
              <a:t>a</a:t>
            </a:r>
            <a:r>
              <a:rPr sz="2800" spc="-90" dirty="0">
                <a:latin typeface="Tahoma"/>
                <a:cs typeface="Tahoma"/>
              </a:rPr>
              <a:t>st</a:t>
            </a:r>
            <a:r>
              <a:rPr sz="2800" spc="-114" dirty="0">
                <a:latin typeface="Tahoma"/>
                <a:cs typeface="Tahoma"/>
              </a:rPr>
              <a:t>o</a:t>
            </a:r>
            <a:r>
              <a:rPr sz="2800" spc="-80" dirty="0">
                <a:latin typeface="Tahoma"/>
                <a:cs typeface="Tahoma"/>
              </a:rPr>
              <a:t>r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0" dirty="0">
                <a:latin typeface="Tahoma"/>
                <a:cs typeface="Tahoma"/>
              </a:rPr>
              <a:t>oi</a:t>
            </a:r>
            <a:r>
              <a:rPr sz="2800" spc="-75" dirty="0">
                <a:latin typeface="Tahoma"/>
                <a:cs typeface="Tahoma"/>
              </a:rPr>
              <a:t>l</a:t>
            </a:r>
            <a:r>
              <a:rPr sz="2800" spc="-15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R="94615" algn="ctr">
              <a:lnSpc>
                <a:spcPct val="100000"/>
              </a:lnSpc>
              <a:spcBef>
                <a:spcPts val="2440"/>
              </a:spcBef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BIOLOGICAL</a:t>
            </a:r>
            <a:r>
              <a:rPr sz="3600" u="heavy" spc="-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SOURCE</a:t>
            </a:r>
            <a:endParaRPr sz="3600" dirty="0">
              <a:latin typeface="Arial Black"/>
              <a:cs typeface="Arial Black"/>
            </a:endParaRPr>
          </a:p>
          <a:p>
            <a:pPr marL="472440" marR="577215" algn="ctr">
              <a:lnSpc>
                <a:spcPts val="3020"/>
              </a:lnSpc>
              <a:spcBef>
                <a:spcPts val="3225"/>
              </a:spcBef>
            </a:pPr>
            <a:r>
              <a:rPr sz="2800" spc="-120" dirty="0">
                <a:latin typeface="Tahoma"/>
                <a:cs typeface="Tahoma"/>
              </a:rPr>
              <a:t>Castor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85" dirty="0">
                <a:latin typeface="Tahoma"/>
                <a:cs typeface="Tahoma"/>
              </a:rPr>
              <a:t>oil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is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65" dirty="0">
                <a:latin typeface="Tahoma"/>
                <a:cs typeface="Tahoma"/>
              </a:rPr>
              <a:t>the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35" dirty="0">
                <a:latin typeface="Tahoma"/>
                <a:cs typeface="Tahoma"/>
              </a:rPr>
              <a:t>fixed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80" dirty="0">
                <a:latin typeface="Tahoma"/>
                <a:cs typeface="Tahoma"/>
              </a:rPr>
              <a:t>oil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55" dirty="0">
                <a:latin typeface="Tahoma"/>
                <a:cs typeface="Tahoma"/>
              </a:rPr>
              <a:t>obtained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50" dirty="0">
                <a:latin typeface="Tahoma"/>
                <a:cs typeface="Tahoma"/>
              </a:rPr>
              <a:t>by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95" dirty="0">
                <a:latin typeface="Tahoma"/>
                <a:cs typeface="Tahoma"/>
              </a:rPr>
              <a:t>cold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5" dirty="0">
                <a:latin typeface="Tahoma"/>
                <a:cs typeface="Tahoma"/>
              </a:rPr>
              <a:t>expression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20" dirty="0">
                <a:latin typeface="Tahoma"/>
                <a:cs typeface="Tahoma"/>
              </a:rPr>
              <a:t>of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65" dirty="0">
                <a:latin typeface="Tahoma"/>
                <a:cs typeface="Tahoma"/>
              </a:rPr>
              <a:t>the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95" dirty="0">
                <a:latin typeface="Tahoma"/>
                <a:cs typeface="Tahoma"/>
              </a:rPr>
              <a:t>seeds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114" dirty="0">
                <a:latin typeface="Tahoma"/>
                <a:cs typeface="Tahoma"/>
              </a:rPr>
              <a:t>of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lang="en-IN" sz="2800" i="1" spc="-80" dirty="0">
                <a:latin typeface="Tahoma"/>
                <a:cs typeface="Tahoma"/>
              </a:rPr>
              <a:t>R</a:t>
            </a:r>
            <a:r>
              <a:rPr sz="2800" i="1" spc="-80" dirty="0" err="1">
                <a:latin typeface="Tahoma"/>
                <a:cs typeface="Tahoma"/>
              </a:rPr>
              <a:t>icinus</a:t>
            </a:r>
            <a:r>
              <a:rPr sz="2800" i="1" spc="-80" dirty="0">
                <a:latin typeface="Tahoma"/>
                <a:cs typeface="Tahoma"/>
              </a:rPr>
              <a:t> </a:t>
            </a:r>
            <a:r>
              <a:rPr sz="2800" i="1" spc="-860" dirty="0">
                <a:latin typeface="Tahoma"/>
                <a:cs typeface="Tahoma"/>
              </a:rPr>
              <a:t> </a:t>
            </a:r>
            <a:r>
              <a:rPr sz="2800" i="1" spc="-114" dirty="0">
                <a:latin typeface="Tahoma"/>
                <a:cs typeface="Tahoma"/>
              </a:rPr>
              <a:t>communis</a:t>
            </a:r>
            <a:r>
              <a:rPr sz="2800" i="1" spc="-105" dirty="0">
                <a:latin typeface="Tahoma"/>
                <a:cs typeface="Tahoma"/>
              </a:rPr>
              <a:t> </a:t>
            </a:r>
            <a:r>
              <a:rPr sz="2800" i="1" spc="-150" dirty="0">
                <a:latin typeface="Tahoma"/>
                <a:cs typeface="Tahoma"/>
              </a:rPr>
              <a:t>linn</a:t>
            </a:r>
            <a:r>
              <a:rPr sz="2800" spc="-150" dirty="0">
                <a:latin typeface="Tahoma"/>
                <a:cs typeface="Tahoma"/>
              </a:rPr>
              <a:t>;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35" dirty="0">
                <a:latin typeface="Tahoma"/>
                <a:cs typeface="Tahoma"/>
              </a:rPr>
              <a:t>belonging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50" dirty="0">
                <a:latin typeface="Tahoma"/>
                <a:cs typeface="Tahoma"/>
              </a:rPr>
              <a:t>to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40" dirty="0">
                <a:latin typeface="Tahoma"/>
                <a:cs typeface="Tahoma"/>
              </a:rPr>
              <a:t>family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i="1" spc="-145" dirty="0">
                <a:latin typeface="Tahoma"/>
                <a:cs typeface="Tahoma"/>
              </a:rPr>
              <a:t>euporbiaceae</a:t>
            </a:r>
            <a:r>
              <a:rPr sz="2800" spc="-14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R="96520" algn="ctr">
              <a:lnSpc>
                <a:spcPct val="100000"/>
              </a:lnSpc>
              <a:spcBef>
                <a:spcPts val="1105"/>
              </a:spcBef>
            </a:pP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GEOGRAPHICAL</a:t>
            </a:r>
            <a:r>
              <a:rPr sz="3600" u="heavy" spc="-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SOURCE</a:t>
            </a:r>
            <a:endParaRPr sz="3600" dirty="0">
              <a:latin typeface="Arial Black"/>
              <a:cs typeface="Arial Black"/>
            </a:endParaRPr>
          </a:p>
          <a:p>
            <a:pPr marL="12700" marR="109855" algn="ctr">
              <a:lnSpc>
                <a:spcPts val="3020"/>
              </a:lnSpc>
              <a:spcBef>
                <a:spcPts val="3225"/>
              </a:spcBef>
            </a:pPr>
            <a:r>
              <a:rPr sz="2800" spc="-265" dirty="0">
                <a:latin typeface="Tahoma"/>
                <a:cs typeface="Tahoma"/>
              </a:rPr>
              <a:t>It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is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145" dirty="0">
                <a:latin typeface="Tahoma"/>
                <a:cs typeface="Tahoma"/>
              </a:rPr>
              <a:t>mainly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45" dirty="0">
                <a:latin typeface="Tahoma"/>
                <a:cs typeface="Tahoma"/>
              </a:rPr>
              <a:t>found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14" dirty="0">
                <a:latin typeface="Tahoma"/>
                <a:cs typeface="Tahoma"/>
              </a:rPr>
              <a:t>in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85" dirty="0">
                <a:latin typeface="Tahoma"/>
                <a:cs typeface="Tahoma"/>
              </a:rPr>
              <a:t>India,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30" dirty="0">
                <a:latin typeface="Tahoma"/>
                <a:cs typeface="Tahoma"/>
              </a:rPr>
              <a:t>Brazil,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30" dirty="0">
                <a:latin typeface="Tahoma"/>
                <a:cs typeface="Tahoma"/>
              </a:rPr>
              <a:t>America,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45" dirty="0">
                <a:latin typeface="Tahoma"/>
                <a:cs typeface="Tahoma"/>
              </a:rPr>
              <a:t>China,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60" dirty="0">
                <a:latin typeface="Tahoma"/>
                <a:cs typeface="Tahoma"/>
              </a:rPr>
              <a:t>Thai</a:t>
            </a:r>
            <a:r>
              <a:rPr lang="en-IN" sz="2800" spc="-160" dirty="0">
                <a:latin typeface="Tahoma"/>
                <a:cs typeface="Tahoma"/>
              </a:rPr>
              <a:t>l</a:t>
            </a:r>
            <a:r>
              <a:rPr sz="2800" spc="-140" dirty="0">
                <a:latin typeface="Tahoma"/>
                <a:cs typeface="Tahoma"/>
              </a:rPr>
              <a:t>and</a:t>
            </a:r>
            <a:r>
              <a:rPr lang="en-IN" sz="2800" spc="-140" dirty="0">
                <a:latin typeface="Tahoma"/>
                <a:cs typeface="Tahoma"/>
              </a:rPr>
              <a:t>.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lang="en-IN" sz="2800" spc="-114" dirty="0">
                <a:latin typeface="Tahoma"/>
                <a:cs typeface="Tahoma"/>
              </a:rPr>
              <a:t>I</a:t>
            </a:r>
            <a:r>
              <a:rPr sz="2800" spc="-114" dirty="0">
                <a:latin typeface="Tahoma"/>
                <a:cs typeface="Tahoma"/>
              </a:rPr>
              <a:t>n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95" dirty="0">
                <a:latin typeface="Tahoma"/>
                <a:cs typeface="Tahoma"/>
              </a:rPr>
              <a:t>India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14" dirty="0">
                <a:latin typeface="Tahoma"/>
                <a:cs typeface="Tahoma"/>
              </a:rPr>
              <a:t>it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is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40" dirty="0">
                <a:latin typeface="Tahoma"/>
                <a:cs typeface="Tahoma"/>
              </a:rPr>
              <a:t>cultivated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14" dirty="0">
                <a:latin typeface="Tahoma"/>
                <a:cs typeface="Tahoma"/>
              </a:rPr>
              <a:t>in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75" dirty="0">
                <a:latin typeface="Tahoma"/>
                <a:cs typeface="Tahoma"/>
              </a:rPr>
              <a:t>Gujarat,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60" dirty="0">
                <a:latin typeface="Tahoma"/>
                <a:cs typeface="Tahoma"/>
              </a:rPr>
              <a:t>Andhra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20" dirty="0">
                <a:latin typeface="Tahoma"/>
                <a:cs typeface="Tahoma"/>
              </a:rPr>
              <a:t>Pradesh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50" dirty="0">
                <a:latin typeface="Tahoma"/>
                <a:cs typeface="Tahoma"/>
              </a:rPr>
              <a:t>And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75" dirty="0">
                <a:latin typeface="Tahoma"/>
                <a:cs typeface="Tahoma"/>
              </a:rPr>
              <a:t>Karnataka.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23" y="240791"/>
            <a:ext cx="6304026" cy="1501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571" y="402463"/>
            <a:ext cx="54438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80" dirty="0"/>
              <a:t>PREPARATION</a:t>
            </a:r>
            <a:endParaRPr sz="54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8603" y="1175003"/>
            <a:ext cx="5481065" cy="1028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400" y="1821306"/>
            <a:ext cx="11277600" cy="452611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9900" marR="5080" indent="-45720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2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sz="28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ined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spc="-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IN"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en-IN"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coat.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spc="-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coats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crushing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seeds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grooved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rollers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subjected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testas. </a:t>
            </a:r>
            <a:r>
              <a:rPr sz="2800" spc="-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spc="-8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2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kernels</a:t>
            </a:r>
            <a:r>
              <a:rPr lang="en-IN"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expellers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till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spc="-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IN"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8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</a:t>
            </a:r>
            <a:r>
              <a:rPr lang="en-IN"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ricin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lipase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filtered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acidity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5800" y="1981200"/>
            <a:ext cx="11048999" cy="20681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z="3600" spc="-204" dirty="0">
                <a:latin typeface="Tahoma"/>
                <a:cs typeface="Tahoma"/>
              </a:rPr>
              <a:t>Abo</a:t>
            </a:r>
            <a:r>
              <a:rPr sz="3600" spc="-200" dirty="0">
                <a:latin typeface="Tahoma"/>
                <a:cs typeface="Tahoma"/>
              </a:rPr>
              <a:t>u</a:t>
            </a:r>
            <a:r>
              <a:rPr sz="3600" spc="-240" dirty="0">
                <a:latin typeface="Tahoma"/>
                <a:cs typeface="Tahoma"/>
              </a:rPr>
              <a:t>t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190" dirty="0">
                <a:latin typeface="Tahoma"/>
                <a:cs typeface="Tahoma"/>
              </a:rPr>
              <a:t>5</a:t>
            </a:r>
            <a:r>
              <a:rPr sz="3600" spc="-140" dirty="0">
                <a:latin typeface="Tahoma"/>
                <a:cs typeface="Tahoma"/>
              </a:rPr>
              <a:t> </a:t>
            </a:r>
            <a:r>
              <a:rPr sz="3600" spc="-280" dirty="0">
                <a:latin typeface="Tahoma"/>
                <a:cs typeface="Tahoma"/>
              </a:rPr>
              <a:t>m</a:t>
            </a:r>
            <a:r>
              <a:rPr sz="3600" spc="-75" dirty="0">
                <a:latin typeface="Tahoma"/>
                <a:cs typeface="Tahoma"/>
              </a:rPr>
              <a:t>l</a:t>
            </a:r>
            <a:r>
              <a:rPr sz="3600" spc="-165" dirty="0">
                <a:latin typeface="Tahoma"/>
                <a:cs typeface="Tahoma"/>
              </a:rPr>
              <a:t> </a:t>
            </a:r>
            <a:r>
              <a:rPr sz="3600" spc="-210" dirty="0">
                <a:latin typeface="Tahoma"/>
                <a:cs typeface="Tahoma"/>
              </a:rPr>
              <a:t>o</a:t>
            </a:r>
            <a:r>
              <a:rPr sz="3600" spc="-120" dirty="0">
                <a:latin typeface="Tahoma"/>
                <a:cs typeface="Tahoma"/>
              </a:rPr>
              <a:t>f</a:t>
            </a:r>
            <a:r>
              <a:rPr sz="3600" spc="-140" dirty="0">
                <a:latin typeface="Tahoma"/>
                <a:cs typeface="Tahoma"/>
              </a:rPr>
              <a:t> </a:t>
            </a:r>
            <a:r>
              <a:rPr sz="3600" spc="-100" dirty="0">
                <a:latin typeface="Tahoma"/>
                <a:cs typeface="Tahoma"/>
              </a:rPr>
              <a:t>l</a:t>
            </a:r>
            <a:r>
              <a:rPr sz="3600" spc="-195" dirty="0">
                <a:latin typeface="Tahoma"/>
                <a:cs typeface="Tahoma"/>
              </a:rPr>
              <a:t>ight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260" dirty="0">
                <a:latin typeface="Tahoma"/>
                <a:cs typeface="Tahoma"/>
              </a:rPr>
              <a:t>pe</a:t>
            </a:r>
            <a:r>
              <a:rPr sz="3600" spc="-155" dirty="0">
                <a:latin typeface="Tahoma"/>
                <a:cs typeface="Tahoma"/>
              </a:rPr>
              <a:t>t</a:t>
            </a:r>
            <a:r>
              <a:rPr sz="3600" spc="-150" dirty="0">
                <a:latin typeface="Tahoma"/>
                <a:cs typeface="Tahoma"/>
              </a:rPr>
              <a:t>r</a:t>
            </a:r>
            <a:r>
              <a:rPr sz="3600" spc="-175" dirty="0">
                <a:latin typeface="Tahoma"/>
                <a:cs typeface="Tahoma"/>
              </a:rPr>
              <a:t>ole</a:t>
            </a:r>
            <a:r>
              <a:rPr sz="3600" spc="-210" dirty="0">
                <a:latin typeface="Tahoma"/>
                <a:cs typeface="Tahoma"/>
              </a:rPr>
              <a:t>u</a:t>
            </a:r>
            <a:r>
              <a:rPr sz="3600" spc="-265" dirty="0">
                <a:latin typeface="Tahoma"/>
                <a:cs typeface="Tahoma"/>
              </a:rPr>
              <a:t>m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185" dirty="0">
                <a:latin typeface="Tahoma"/>
                <a:cs typeface="Tahoma"/>
              </a:rPr>
              <a:t>(5</a:t>
            </a:r>
            <a:r>
              <a:rPr sz="3600" spc="-215" dirty="0">
                <a:latin typeface="Tahoma"/>
                <a:cs typeface="Tahoma"/>
              </a:rPr>
              <a:t>0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229" dirty="0">
                <a:latin typeface="Tahoma"/>
                <a:cs typeface="Tahoma"/>
              </a:rPr>
              <a:t>t</a:t>
            </a:r>
            <a:r>
              <a:rPr sz="3600" spc="-175" dirty="0">
                <a:latin typeface="Tahoma"/>
                <a:cs typeface="Tahoma"/>
              </a:rPr>
              <a:t>o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190" dirty="0">
                <a:latin typeface="Tahoma"/>
                <a:cs typeface="Tahoma"/>
              </a:rPr>
              <a:t>6</a:t>
            </a:r>
            <a:r>
              <a:rPr sz="3600" spc="-180" dirty="0">
                <a:latin typeface="Tahoma"/>
                <a:cs typeface="Tahoma"/>
              </a:rPr>
              <a:t>0</a:t>
            </a:r>
            <a:r>
              <a:rPr lang="en-IN" sz="3600" spc="-180" dirty="0">
                <a:latin typeface="Tahoma"/>
                <a:cs typeface="Tahoma"/>
              </a:rPr>
              <a:t>%</a:t>
            </a:r>
            <a:r>
              <a:rPr sz="3600" spc="-200" dirty="0">
                <a:latin typeface="Tahoma"/>
                <a:cs typeface="Tahoma"/>
              </a:rPr>
              <a:t>)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215" dirty="0">
                <a:latin typeface="Tahoma"/>
                <a:cs typeface="Tahoma"/>
              </a:rPr>
              <a:t>when  </a:t>
            </a:r>
            <a:r>
              <a:rPr sz="3600" spc="-190" dirty="0">
                <a:latin typeface="Tahoma"/>
                <a:cs typeface="Tahoma"/>
              </a:rPr>
              <a:t>mi</a:t>
            </a:r>
            <a:r>
              <a:rPr sz="3600" spc="-225" dirty="0">
                <a:latin typeface="Tahoma"/>
                <a:cs typeface="Tahoma"/>
              </a:rPr>
              <a:t>x</a:t>
            </a:r>
            <a:r>
              <a:rPr sz="3600" spc="-220" dirty="0">
                <a:latin typeface="Tahoma"/>
                <a:cs typeface="Tahoma"/>
              </a:rPr>
              <a:t>e</a:t>
            </a:r>
            <a:r>
              <a:rPr sz="3600" spc="-225" dirty="0">
                <a:latin typeface="Tahoma"/>
                <a:cs typeface="Tahoma"/>
              </a:rPr>
              <a:t>d</a:t>
            </a:r>
            <a:r>
              <a:rPr sz="3600" spc="-140" dirty="0">
                <a:latin typeface="Tahoma"/>
                <a:cs typeface="Tahoma"/>
              </a:rPr>
              <a:t> </a:t>
            </a:r>
            <a:r>
              <a:rPr sz="3600" spc="-204" dirty="0">
                <a:latin typeface="Tahoma"/>
                <a:cs typeface="Tahoma"/>
              </a:rPr>
              <a:t>wit</a:t>
            </a:r>
            <a:r>
              <a:rPr sz="3600" spc="-260" dirty="0">
                <a:latin typeface="Tahoma"/>
                <a:cs typeface="Tahoma"/>
              </a:rPr>
              <a:t>h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190" dirty="0">
                <a:latin typeface="Tahoma"/>
                <a:cs typeface="Tahoma"/>
              </a:rPr>
              <a:t>10</a:t>
            </a:r>
            <a:r>
              <a:rPr sz="3600" spc="-150" dirty="0">
                <a:latin typeface="Tahoma"/>
                <a:cs typeface="Tahoma"/>
              </a:rPr>
              <a:t> </a:t>
            </a:r>
            <a:r>
              <a:rPr sz="3600" spc="-280" dirty="0">
                <a:latin typeface="Tahoma"/>
                <a:cs typeface="Tahoma"/>
              </a:rPr>
              <a:t>m</a:t>
            </a:r>
            <a:r>
              <a:rPr sz="3600" spc="-75" dirty="0">
                <a:latin typeface="Tahoma"/>
                <a:cs typeface="Tahoma"/>
              </a:rPr>
              <a:t>l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210" dirty="0">
                <a:latin typeface="Tahoma"/>
                <a:cs typeface="Tahoma"/>
              </a:rPr>
              <a:t>o</a:t>
            </a:r>
            <a:r>
              <a:rPr sz="3600" spc="-120" dirty="0">
                <a:latin typeface="Tahoma"/>
                <a:cs typeface="Tahoma"/>
              </a:rPr>
              <a:t>f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35" dirty="0">
                <a:latin typeface="Tahoma"/>
                <a:cs typeface="Tahoma"/>
              </a:rPr>
              <a:t>c</a:t>
            </a:r>
            <a:r>
              <a:rPr sz="3600" spc="-340" dirty="0">
                <a:latin typeface="Tahoma"/>
                <a:cs typeface="Tahoma"/>
              </a:rPr>
              <a:t>a</a:t>
            </a:r>
            <a:r>
              <a:rPr sz="3600" spc="-135" dirty="0">
                <a:latin typeface="Tahoma"/>
                <a:cs typeface="Tahoma"/>
              </a:rPr>
              <a:t>s</a:t>
            </a:r>
            <a:r>
              <a:rPr sz="3600" spc="-95" dirty="0">
                <a:latin typeface="Tahoma"/>
                <a:cs typeface="Tahoma"/>
              </a:rPr>
              <a:t>t</a:t>
            </a:r>
            <a:r>
              <a:rPr sz="3600" spc="-175" dirty="0">
                <a:latin typeface="Tahoma"/>
                <a:cs typeface="Tahoma"/>
              </a:rPr>
              <a:t>o</a:t>
            </a:r>
            <a:r>
              <a:rPr sz="3600" spc="-114" dirty="0">
                <a:latin typeface="Tahoma"/>
                <a:cs typeface="Tahoma"/>
              </a:rPr>
              <a:t>r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165" dirty="0">
                <a:latin typeface="Tahoma"/>
                <a:cs typeface="Tahoma"/>
              </a:rPr>
              <a:t>o</a:t>
            </a:r>
            <a:r>
              <a:rPr sz="3600" spc="-85" dirty="0">
                <a:latin typeface="Tahoma"/>
                <a:cs typeface="Tahoma"/>
              </a:rPr>
              <a:t>il</a:t>
            </a:r>
            <a:r>
              <a:rPr sz="3600" spc="-140" dirty="0">
                <a:latin typeface="Tahoma"/>
                <a:cs typeface="Tahoma"/>
              </a:rPr>
              <a:t> </a:t>
            </a:r>
            <a:r>
              <a:rPr sz="3600" spc="-135" dirty="0">
                <a:latin typeface="Tahoma"/>
                <a:cs typeface="Tahoma"/>
              </a:rPr>
              <a:t>sh</a:t>
            </a:r>
            <a:r>
              <a:rPr sz="3600" spc="-130" dirty="0">
                <a:latin typeface="Tahoma"/>
                <a:cs typeface="Tahoma"/>
              </a:rPr>
              <a:t>o</a:t>
            </a:r>
            <a:r>
              <a:rPr sz="3600" spc="-190" dirty="0">
                <a:latin typeface="Tahoma"/>
                <a:cs typeface="Tahoma"/>
              </a:rPr>
              <a:t>w</a:t>
            </a:r>
            <a:r>
              <a:rPr sz="3600" spc="-110" dirty="0">
                <a:latin typeface="Tahoma"/>
                <a:cs typeface="Tahoma"/>
              </a:rPr>
              <a:t>s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229" dirty="0">
                <a:latin typeface="Tahoma"/>
                <a:cs typeface="Tahoma"/>
              </a:rPr>
              <a:t>a </a:t>
            </a:r>
            <a:r>
              <a:rPr sz="3600" spc="-165" dirty="0">
                <a:latin typeface="Tahoma"/>
                <a:cs typeface="Tahoma"/>
              </a:rPr>
              <a:t>clea</a:t>
            </a:r>
            <a:r>
              <a:rPr sz="3600" spc="-135" dirty="0">
                <a:latin typeface="Tahoma"/>
                <a:cs typeface="Tahoma"/>
              </a:rPr>
              <a:t>r</a:t>
            </a:r>
            <a:r>
              <a:rPr sz="3600" spc="-150" dirty="0">
                <a:latin typeface="Tahoma"/>
                <a:cs typeface="Tahoma"/>
              </a:rPr>
              <a:t> </a:t>
            </a:r>
            <a:r>
              <a:rPr sz="3600" spc="-80" dirty="0">
                <a:latin typeface="Tahoma"/>
                <a:cs typeface="Tahoma"/>
              </a:rPr>
              <a:t>s</a:t>
            </a:r>
            <a:r>
              <a:rPr sz="3600" spc="-85" dirty="0">
                <a:latin typeface="Tahoma"/>
                <a:cs typeface="Tahoma"/>
              </a:rPr>
              <a:t>o</a:t>
            </a:r>
            <a:r>
              <a:rPr sz="3600" spc="-125" dirty="0">
                <a:latin typeface="Tahoma"/>
                <a:cs typeface="Tahoma"/>
              </a:rPr>
              <a:t>l</a:t>
            </a:r>
            <a:r>
              <a:rPr sz="3600" spc="-190" dirty="0">
                <a:latin typeface="Tahoma"/>
                <a:cs typeface="Tahoma"/>
              </a:rPr>
              <a:t>ution</a:t>
            </a:r>
            <a:r>
              <a:rPr sz="3600" spc="-160" dirty="0">
                <a:latin typeface="Tahoma"/>
                <a:cs typeface="Tahoma"/>
              </a:rPr>
              <a:t> </a:t>
            </a:r>
            <a:r>
              <a:rPr sz="3600" spc="-229" dirty="0">
                <a:latin typeface="Tahoma"/>
                <a:cs typeface="Tahoma"/>
              </a:rPr>
              <a:t>but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100" dirty="0">
                <a:latin typeface="Tahoma"/>
                <a:cs typeface="Tahoma"/>
              </a:rPr>
              <a:t>i</a:t>
            </a:r>
            <a:r>
              <a:rPr sz="3600" spc="-150" dirty="0">
                <a:latin typeface="Tahoma"/>
                <a:cs typeface="Tahoma"/>
              </a:rPr>
              <a:t>f </a:t>
            </a:r>
            <a:r>
              <a:rPr sz="3600" spc="-180" dirty="0">
                <a:latin typeface="Tahoma"/>
                <a:cs typeface="Tahoma"/>
              </a:rPr>
              <a:t>t</a:t>
            </a:r>
            <a:r>
              <a:rPr sz="3600" spc="-285" dirty="0">
                <a:latin typeface="Tahoma"/>
                <a:cs typeface="Tahoma"/>
              </a:rPr>
              <a:t>h</a:t>
            </a:r>
            <a:r>
              <a:rPr sz="3600" spc="-225" dirty="0">
                <a:latin typeface="Tahoma"/>
                <a:cs typeface="Tahoma"/>
              </a:rPr>
              <a:t>e</a:t>
            </a:r>
            <a:r>
              <a:rPr sz="3600" spc="-150" dirty="0">
                <a:latin typeface="Tahoma"/>
                <a:cs typeface="Tahoma"/>
              </a:rPr>
              <a:t> </a:t>
            </a:r>
            <a:r>
              <a:rPr sz="3600" spc="-240" dirty="0">
                <a:latin typeface="Tahoma"/>
                <a:cs typeface="Tahoma"/>
              </a:rPr>
              <a:t>amount</a:t>
            </a:r>
            <a:r>
              <a:rPr sz="3600" spc="-165" dirty="0">
                <a:latin typeface="Tahoma"/>
                <a:cs typeface="Tahoma"/>
              </a:rPr>
              <a:t> </a:t>
            </a:r>
            <a:r>
              <a:rPr sz="3600" spc="-210" dirty="0">
                <a:latin typeface="Tahoma"/>
                <a:cs typeface="Tahoma"/>
              </a:rPr>
              <a:t>o</a:t>
            </a:r>
            <a:r>
              <a:rPr sz="3600" spc="-120" dirty="0">
                <a:latin typeface="Tahoma"/>
                <a:cs typeface="Tahoma"/>
              </a:rPr>
              <a:t>f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90" dirty="0">
                <a:latin typeface="Tahoma"/>
                <a:cs typeface="Tahoma"/>
              </a:rPr>
              <a:t>li</a:t>
            </a:r>
            <a:r>
              <a:rPr sz="3600" spc="-225" dirty="0">
                <a:latin typeface="Tahoma"/>
                <a:cs typeface="Tahoma"/>
              </a:rPr>
              <a:t>g</a:t>
            </a:r>
            <a:r>
              <a:rPr sz="3600" spc="-300" dirty="0">
                <a:latin typeface="Tahoma"/>
                <a:cs typeface="Tahoma"/>
              </a:rPr>
              <a:t>h</a:t>
            </a:r>
            <a:r>
              <a:rPr sz="3600" spc="-175" dirty="0">
                <a:latin typeface="Tahoma"/>
                <a:cs typeface="Tahoma"/>
              </a:rPr>
              <a:t>t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260" dirty="0">
                <a:latin typeface="Tahoma"/>
                <a:cs typeface="Tahoma"/>
              </a:rPr>
              <a:t>pe</a:t>
            </a:r>
            <a:r>
              <a:rPr sz="3600" spc="-150" dirty="0">
                <a:latin typeface="Tahoma"/>
                <a:cs typeface="Tahoma"/>
              </a:rPr>
              <a:t>tr</a:t>
            </a:r>
            <a:r>
              <a:rPr sz="3600" spc="-175" dirty="0">
                <a:latin typeface="Tahoma"/>
                <a:cs typeface="Tahoma"/>
              </a:rPr>
              <a:t>oleum </a:t>
            </a:r>
            <a:r>
              <a:rPr sz="3600" spc="-40" dirty="0">
                <a:latin typeface="Tahoma"/>
                <a:cs typeface="Tahoma"/>
              </a:rPr>
              <a:t>is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170" dirty="0">
                <a:latin typeface="Tahoma"/>
                <a:cs typeface="Tahoma"/>
              </a:rPr>
              <a:t>increased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200" dirty="0">
                <a:latin typeface="Tahoma"/>
                <a:cs typeface="Tahoma"/>
              </a:rPr>
              <a:t>to</a:t>
            </a:r>
            <a:r>
              <a:rPr sz="3600" spc="-150" dirty="0">
                <a:latin typeface="Tahoma"/>
                <a:cs typeface="Tahoma"/>
              </a:rPr>
              <a:t> </a:t>
            </a:r>
            <a:r>
              <a:rPr sz="3600" spc="-180" dirty="0">
                <a:latin typeface="Tahoma"/>
                <a:cs typeface="Tahoma"/>
              </a:rPr>
              <a:t>15ml</a:t>
            </a:r>
            <a:r>
              <a:rPr sz="3600" spc="-160" dirty="0">
                <a:latin typeface="Tahoma"/>
                <a:cs typeface="Tahoma"/>
              </a:rPr>
              <a:t> </a:t>
            </a:r>
            <a:r>
              <a:rPr sz="3600" spc="-210" dirty="0">
                <a:latin typeface="Tahoma"/>
                <a:cs typeface="Tahoma"/>
              </a:rPr>
              <a:t>,</a:t>
            </a:r>
            <a:r>
              <a:rPr sz="3600" spc="-150" dirty="0">
                <a:latin typeface="Tahoma"/>
                <a:cs typeface="Tahoma"/>
              </a:rPr>
              <a:t> </a:t>
            </a:r>
            <a:r>
              <a:rPr sz="3600" spc="-235" dirty="0">
                <a:latin typeface="Tahoma"/>
                <a:cs typeface="Tahoma"/>
              </a:rPr>
              <a:t>the</a:t>
            </a:r>
            <a:r>
              <a:rPr sz="3600" spc="-135" dirty="0">
                <a:latin typeface="Tahoma"/>
                <a:cs typeface="Tahoma"/>
              </a:rPr>
              <a:t> </a:t>
            </a:r>
            <a:r>
              <a:rPr sz="3600" spc="-200" dirty="0">
                <a:latin typeface="Tahoma"/>
                <a:cs typeface="Tahoma"/>
              </a:rPr>
              <a:t>mixture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165" dirty="0">
                <a:latin typeface="Tahoma"/>
                <a:cs typeface="Tahoma"/>
              </a:rPr>
              <a:t>becomes</a:t>
            </a:r>
            <a:r>
              <a:rPr sz="3600" spc="-135" dirty="0">
                <a:latin typeface="Tahoma"/>
                <a:cs typeface="Tahoma"/>
              </a:rPr>
              <a:t> </a:t>
            </a:r>
            <a:r>
              <a:rPr sz="3600" spc="-195" dirty="0">
                <a:latin typeface="Tahoma"/>
                <a:cs typeface="Tahoma"/>
              </a:rPr>
              <a:t>turbid. </a:t>
            </a:r>
            <a:r>
              <a:rPr sz="3600" spc="-1235" dirty="0">
                <a:latin typeface="Tahoma"/>
                <a:cs typeface="Tahoma"/>
              </a:rPr>
              <a:t> </a:t>
            </a:r>
            <a:r>
              <a:rPr sz="3600" spc="-395" dirty="0">
                <a:latin typeface="Tahoma"/>
                <a:cs typeface="Tahoma"/>
              </a:rPr>
              <a:t>T</a:t>
            </a:r>
            <a:r>
              <a:rPr sz="3600" spc="-105" dirty="0">
                <a:latin typeface="Tahoma"/>
                <a:cs typeface="Tahoma"/>
              </a:rPr>
              <a:t>hi</a:t>
            </a:r>
            <a:r>
              <a:rPr sz="3600" spc="-114" dirty="0">
                <a:latin typeface="Tahoma"/>
                <a:cs typeface="Tahoma"/>
              </a:rPr>
              <a:t>s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190" dirty="0">
                <a:latin typeface="Tahoma"/>
                <a:cs typeface="Tahoma"/>
              </a:rPr>
              <a:t>tes</a:t>
            </a:r>
            <a:r>
              <a:rPr sz="3600" spc="-145" dirty="0">
                <a:latin typeface="Tahoma"/>
                <a:cs typeface="Tahoma"/>
              </a:rPr>
              <a:t>t</a:t>
            </a:r>
            <a:r>
              <a:rPr sz="3600" spc="-155" dirty="0">
                <a:latin typeface="Tahoma"/>
                <a:cs typeface="Tahoma"/>
              </a:rPr>
              <a:t> </a:t>
            </a:r>
            <a:r>
              <a:rPr sz="3600" spc="-40" dirty="0">
                <a:latin typeface="Tahoma"/>
                <a:cs typeface="Tahoma"/>
              </a:rPr>
              <a:t>is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204" dirty="0">
                <a:latin typeface="Tahoma"/>
                <a:cs typeface="Tahoma"/>
              </a:rPr>
              <a:t>n</a:t>
            </a:r>
            <a:r>
              <a:rPr sz="3600" spc="-185" dirty="0">
                <a:latin typeface="Tahoma"/>
                <a:cs typeface="Tahoma"/>
              </a:rPr>
              <a:t>o</a:t>
            </a:r>
            <a:r>
              <a:rPr sz="3600" spc="-240" dirty="0">
                <a:latin typeface="Tahoma"/>
                <a:cs typeface="Tahoma"/>
              </a:rPr>
              <a:t>t</a:t>
            </a:r>
            <a:r>
              <a:rPr sz="3600" spc="-170" dirty="0">
                <a:latin typeface="Tahoma"/>
                <a:cs typeface="Tahoma"/>
              </a:rPr>
              <a:t> </a:t>
            </a:r>
            <a:r>
              <a:rPr sz="3600" spc="-105" dirty="0">
                <a:latin typeface="Tahoma"/>
                <a:cs typeface="Tahoma"/>
              </a:rPr>
              <a:t>s</a:t>
            </a:r>
            <a:r>
              <a:rPr sz="3600" spc="-114" dirty="0">
                <a:latin typeface="Tahoma"/>
                <a:cs typeface="Tahoma"/>
              </a:rPr>
              <a:t>h</a:t>
            </a:r>
            <a:r>
              <a:rPr sz="3600" spc="-250" dirty="0">
                <a:latin typeface="Tahoma"/>
                <a:cs typeface="Tahoma"/>
              </a:rPr>
              <a:t>ow</a:t>
            </a:r>
            <a:r>
              <a:rPr sz="3600" spc="-215" dirty="0">
                <a:latin typeface="Tahoma"/>
                <a:cs typeface="Tahoma"/>
              </a:rPr>
              <a:t>n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210" dirty="0">
                <a:latin typeface="Tahoma"/>
                <a:cs typeface="Tahoma"/>
              </a:rPr>
              <a:t>by</a:t>
            </a:r>
            <a:r>
              <a:rPr sz="3600" spc="-145" dirty="0">
                <a:latin typeface="Tahoma"/>
                <a:cs typeface="Tahoma"/>
              </a:rPr>
              <a:t> </a:t>
            </a:r>
            <a:r>
              <a:rPr sz="3600" spc="-260" dirty="0">
                <a:latin typeface="Tahoma"/>
                <a:cs typeface="Tahoma"/>
              </a:rPr>
              <a:t>o</a:t>
            </a:r>
            <a:r>
              <a:rPr sz="3600" spc="-155" dirty="0">
                <a:latin typeface="Tahoma"/>
                <a:cs typeface="Tahoma"/>
              </a:rPr>
              <a:t>t</a:t>
            </a:r>
            <a:r>
              <a:rPr sz="3600" spc="-240" dirty="0">
                <a:latin typeface="Tahoma"/>
                <a:cs typeface="Tahoma"/>
              </a:rPr>
              <a:t>h</a:t>
            </a:r>
            <a:r>
              <a:rPr sz="3600" spc="-215" dirty="0">
                <a:latin typeface="Tahoma"/>
                <a:cs typeface="Tahoma"/>
              </a:rPr>
              <a:t>e</a:t>
            </a:r>
            <a:r>
              <a:rPr sz="3600" spc="-110" dirty="0">
                <a:latin typeface="Tahoma"/>
                <a:cs typeface="Tahoma"/>
              </a:rPr>
              <a:t>r</a:t>
            </a:r>
            <a:r>
              <a:rPr sz="3600" spc="-150" dirty="0">
                <a:latin typeface="Tahoma"/>
                <a:cs typeface="Tahoma"/>
              </a:rPr>
              <a:t> </a:t>
            </a:r>
            <a:r>
              <a:rPr sz="3600" spc="-114" dirty="0">
                <a:latin typeface="Tahoma"/>
                <a:cs typeface="Tahoma"/>
              </a:rPr>
              <a:t>oils.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4198F-9C61-AAAE-5BE8-E983110020CA}"/>
              </a:ext>
            </a:extLst>
          </p:cNvPr>
          <p:cNvSpPr txBox="1"/>
          <p:nvPr/>
        </p:nvSpPr>
        <p:spPr>
          <a:xfrm>
            <a:off x="1600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latin typeface="Arial Black" panose="020B0A04020102020204" pitchFamily="34" charset="0"/>
              </a:rPr>
              <a:t>EVALUATION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A913-62E8-2A35-6BBC-0D0040217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04800"/>
            <a:ext cx="11430000" cy="838200"/>
          </a:xfrm>
        </p:spPr>
        <p:txBody>
          <a:bodyPr/>
          <a:lstStyle/>
          <a:p>
            <a:pPr algn="ctr"/>
            <a:r>
              <a:rPr lang="en-IN" sz="4800" dirty="0"/>
              <a:t>PRESERVATION AND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43CA8-BCE4-50A7-2137-31230BC62803}"/>
              </a:ext>
            </a:extLst>
          </p:cNvPr>
          <p:cNvSpPr txBox="1"/>
          <p:nvPr/>
        </p:nvSpPr>
        <p:spPr>
          <a:xfrm>
            <a:off x="685800" y="1295400"/>
            <a:ext cx="1066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Castor oil is stored in cool and dry place, away from sunlight. Direct exposure to sunlight can degrade the oil.</a:t>
            </a:r>
          </a:p>
          <a:p>
            <a:endParaRPr lang="en-IN" sz="3600" dirty="0"/>
          </a:p>
          <a:p>
            <a:r>
              <a:rPr lang="en-IN" sz="3600" dirty="0"/>
              <a:t>The normal shelf-life of castor oil is around 1-5 years.</a:t>
            </a:r>
          </a:p>
        </p:txBody>
      </p:sp>
      <p:pic>
        <p:nvPicPr>
          <p:cNvPr id="1026" name="Picture 2" descr="Castor Oil: Magic or Myth (Part 1) – Naturopathic Doctor News and Review">
            <a:extLst>
              <a:ext uri="{FF2B5EF4-FFF2-40B4-BE49-F238E27FC236}">
                <a16:creationId xmlns:a16="http://schemas.microsoft.com/office/drawing/2014/main" id="{D3C79960-9338-D7E9-8B96-36D7146C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9649"/>
            <a:ext cx="3671888" cy="24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1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559308"/>
            <a:ext cx="6861809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0877" y="688339"/>
            <a:ext cx="5980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CHA</a:t>
            </a:r>
            <a:r>
              <a:rPr sz="4400" spc="-20" dirty="0"/>
              <a:t>R</a:t>
            </a:r>
            <a:r>
              <a:rPr sz="4400" spc="-95" dirty="0"/>
              <a:t>A</a:t>
            </a:r>
            <a:r>
              <a:rPr sz="4400" dirty="0"/>
              <a:t>CTERISTICS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2655" y="1319783"/>
            <a:ext cx="6006846" cy="891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1932178"/>
            <a:ext cx="10556875" cy="355853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435609" algn="just">
              <a:lnSpc>
                <a:spcPts val="3890"/>
              </a:lnSpc>
              <a:spcBef>
                <a:spcPts val="585"/>
              </a:spcBef>
            </a:pP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or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6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 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pressed 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castor </a:t>
            </a:r>
            <a:r>
              <a:rPr sz="36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</a:t>
            </a:r>
            <a:r>
              <a:rPr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3600" spc="-1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colourl</a:t>
            </a:r>
            <a:r>
              <a:rPr sz="36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</a:t>
            </a:r>
            <a:r>
              <a:rPr sz="3600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sz="36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6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sz="3600" b="1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6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</a:t>
            </a:r>
            <a:r>
              <a:rPr lang="en-IN" sz="3600" b="1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ous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 </a:t>
            </a:r>
            <a:r>
              <a:rPr sz="36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</a:t>
            </a:r>
            <a:r>
              <a:rPr sz="36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6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</a:t>
            </a:r>
            <a:r>
              <a:rPr sz="36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odou</a:t>
            </a:r>
            <a:r>
              <a:rPr sz="36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</a:t>
            </a:r>
            <a:r>
              <a:rPr sz="36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</a:t>
            </a:r>
            <a:r>
              <a:rPr sz="36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6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b="1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36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610"/>
              </a:lnSpc>
            </a:pPr>
            <a:r>
              <a:rPr sz="36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</a:t>
            </a:r>
            <a:r>
              <a:rPr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uble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</a:t>
            </a:r>
            <a:r>
              <a:rPr sz="36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</a:t>
            </a:r>
            <a:r>
              <a:rPr sz="3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</a:t>
            </a:r>
            <a:r>
              <a:rPr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90000"/>
              </a:lnSpc>
              <a:spcBef>
                <a:spcPts val="220"/>
              </a:spcBef>
            </a:pPr>
            <a:r>
              <a:rPr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</a:t>
            </a:r>
            <a:r>
              <a:rPr sz="36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sz="36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sz="36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0.958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0.969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36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sz="36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IN"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1.4695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1.473</a:t>
            </a:r>
            <a:r>
              <a:rPr sz="36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36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saponi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6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ation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sz="36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yl</a:t>
            </a:r>
            <a:r>
              <a:rPr sz="36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sz="36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6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bout </a:t>
            </a:r>
            <a:r>
              <a:rPr sz="36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8196" y="813816"/>
            <a:ext cx="8928354" cy="1200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045" y="939799"/>
            <a:ext cx="82454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CHEMICAL</a:t>
            </a:r>
            <a:r>
              <a:rPr sz="4300" spc="10" dirty="0"/>
              <a:t> </a:t>
            </a:r>
            <a:r>
              <a:rPr sz="4300" spc="-5" dirty="0"/>
              <a:t>CONSTITUENTS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855" y="1557567"/>
            <a:ext cx="8273033" cy="860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959" y="2310130"/>
            <a:ext cx="10578465" cy="31476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0" marR="30480">
              <a:lnSpc>
                <a:spcPct val="90000"/>
              </a:lnSpc>
              <a:spcBef>
                <a:spcPts val="484"/>
              </a:spcBef>
            </a:pPr>
            <a:r>
              <a:rPr sz="3200" spc="-135" dirty="0">
                <a:latin typeface="Tahoma"/>
                <a:cs typeface="Tahoma"/>
              </a:rPr>
              <a:t>Castor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oil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80" dirty="0">
                <a:latin typeface="Tahoma"/>
                <a:cs typeface="Tahoma"/>
              </a:rPr>
              <a:t>consists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30" dirty="0">
                <a:latin typeface="Tahoma"/>
                <a:cs typeface="Tahoma"/>
              </a:rPr>
              <a:t>of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25" dirty="0">
                <a:latin typeface="Tahoma"/>
                <a:cs typeface="Tahoma"/>
              </a:rPr>
              <a:t>glyceride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spc="-130" dirty="0">
                <a:latin typeface="Tahoma"/>
                <a:cs typeface="Tahoma"/>
              </a:rPr>
              <a:t>of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ricinoleic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35" dirty="0">
                <a:latin typeface="Tahoma"/>
                <a:cs typeface="Tahoma"/>
              </a:rPr>
              <a:t>acid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70" dirty="0">
                <a:latin typeface="Tahoma"/>
                <a:cs typeface="Tahoma"/>
              </a:rPr>
              <a:t>,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isoricinoleic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170" dirty="0">
                <a:latin typeface="Tahoma"/>
                <a:cs typeface="Tahoma"/>
              </a:rPr>
              <a:t>, 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114" dirty="0">
                <a:latin typeface="Tahoma"/>
                <a:cs typeface="Tahoma"/>
              </a:rPr>
              <a:t>stearic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200" dirty="0">
                <a:latin typeface="Tahoma"/>
                <a:cs typeface="Tahoma"/>
              </a:rPr>
              <a:t>and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45" dirty="0">
                <a:latin typeface="Tahoma"/>
                <a:cs typeface="Tahoma"/>
              </a:rPr>
              <a:t>dihydroxy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114" dirty="0">
                <a:latin typeface="Tahoma"/>
                <a:cs typeface="Tahoma"/>
              </a:rPr>
              <a:t>stearic</a:t>
            </a:r>
            <a:r>
              <a:rPr sz="3200" spc="-105" dirty="0">
                <a:latin typeface="Tahoma"/>
                <a:cs typeface="Tahoma"/>
              </a:rPr>
              <a:t> acids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170" dirty="0">
                <a:latin typeface="Tahoma"/>
                <a:cs typeface="Tahoma"/>
              </a:rPr>
              <a:t>.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ricinoleic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30" dirty="0">
                <a:latin typeface="Tahoma"/>
                <a:cs typeface="Tahoma"/>
              </a:rPr>
              <a:t>acid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40" dirty="0">
                <a:latin typeface="Tahoma"/>
                <a:cs typeface="Tahoma"/>
              </a:rPr>
              <a:t>is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114" dirty="0">
                <a:latin typeface="Tahoma"/>
                <a:cs typeface="Tahoma"/>
              </a:rPr>
              <a:t>responsible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114" dirty="0">
                <a:latin typeface="Tahoma"/>
                <a:cs typeface="Tahoma"/>
              </a:rPr>
              <a:t>for </a:t>
            </a:r>
            <a:r>
              <a:rPr sz="3200" spc="-160" dirty="0">
                <a:latin typeface="Tahoma"/>
                <a:cs typeface="Tahoma"/>
              </a:rPr>
              <a:t>laxative </a:t>
            </a:r>
            <a:r>
              <a:rPr sz="3200" spc="-135" dirty="0">
                <a:latin typeface="Tahoma"/>
                <a:cs typeface="Tahoma"/>
              </a:rPr>
              <a:t>property </a:t>
            </a:r>
            <a:r>
              <a:rPr sz="3200" spc="-170" dirty="0">
                <a:latin typeface="Tahoma"/>
                <a:cs typeface="Tahoma"/>
              </a:rPr>
              <a:t>. </a:t>
            </a:r>
            <a:r>
              <a:rPr sz="3200" spc="-114" dirty="0">
                <a:latin typeface="Tahoma"/>
                <a:cs typeface="Tahoma"/>
              </a:rPr>
              <a:t>castor </a:t>
            </a:r>
            <a:r>
              <a:rPr sz="3200" spc="-95" dirty="0">
                <a:latin typeface="Tahoma"/>
                <a:cs typeface="Tahoma"/>
              </a:rPr>
              <a:t>oil </a:t>
            </a:r>
            <a:r>
              <a:rPr sz="3200" spc="-110" dirty="0">
                <a:latin typeface="Tahoma"/>
                <a:cs typeface="Tahoma"/>
              </a:rPr>
              <a:t>also </a:t>
            </a:r>
            <a:r>
              <a:rPr sz="3200" spc="-130" dirty="0">
                <a:latin typeface="Tahoma"/>
                <a:cs typeface="Tahoma"/>
              </a:rPr>
              <a:t>contains </a:t>
            </a:r>
            <a:r>
              <a:rPr sz="3200" spc="-165" dirty="0">
                <a:latin typeface="Tahoma"/>
                <a:cs typeface="Tahoma"/>
              </a:rPr>
              <a:t>vitamin </a:t>
            </a:r>
            <a:r>
              <a:rPr sz="3200" spc="-145" dirty="0">
                <a:latin typeface="Tahoma"/>
                <a:cs typeface="Tahoma"/>
              </a:rPr>
              <a:t>f. </a:t>
            </a:r>
            <a:r>
              <a:rPr sz="3200" spc="-385" dirty="0">
                <a:latin typeface="Tahoma"/>
                <a:cs typeface="Tahoma"/>
              </a:rPr>
              <a:t>90%</a:t>
            </a:r>
            <a:r>
              <a:rPr sz="3200" spc="-380" dirty="0">
                <a:latin typeface="Tahoma"/>
                <a:cs typeface="Tahoma"/>
              </a:rPr>
              <a:t> </a:t>
            </a:r>
            <a:r>
              <a:rPr sz="3200" spc="-135" dirty="0">
                <a:latin typeface="Tahoma"/>
                <a:cs typeface="Tahoma"/>
              </a:rPr>
              <a:t>of 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185" dirty="0">
                <a:latin typeface="Tahoma"/>
                <a:cs typeface="Tahoma"/>
              </a:rPr>
              <a:t>the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75" dirty="0">
                <a:latin typeface="Tahoma"/>
                <a:cs typeface="Tahoma"/>
              </a:rPr>
              <a:t>fatty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135" dirty="0">
                <a:latin typeface="Tahoma"/>
                <a:cs typeface="Tahoma"/>
              </a:rPr>
              <a:t>acid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160" dirty="0">
                <a:latin typeface="Tahoma"/>
                <a:cs typeface="Tahoma"/>
              </a:rPr>
              <a:t>content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30" dirty="0">
                <a:latin typeface="Tahoma"/>
                <a:cs typeface="Tahoma"/>
              </a:rPr>
              <a:t>is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ricinoleic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145" dirty="0">
                <a:latin typeface="Tahoma"/>
                <a:cs typeface="Tahoma"/>
              </a:rPr>
              <a:t>acid.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29" dirty="0">
                <a:latin typeface="Tahoma"/>
                <a:cs typeface="Tahoma"/>
              </a:rPr>
              <a:t>The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95" dirty="0">
                <a:latin typeface="Tahoma"/>
                <a:cs typeface="Tahoma"/>
              </a:rPr>
              <a:t>ricinoleic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35" dirty="0">
                <a:latin typeface="Tahoma"/>
                <a:cs typeface="Tahoma"/>
              </a:rPr>
              <a:t>acid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35" dirty="0">
                <a:latin typeface="Tahoma"/>
                <a:cs typeface="Tahoma"/>
              </a:rPr>
              <a:t>is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15" dirty="0">
                <a:latin typeface="Tahoma"/>
                <a:cs typeface="Tahoma"/>
              </a:rPr>
              <a:t>an </a:t>
            </a:r>
            <a:r>
              <a:rPr sz="3200" spc="-210" dirty="0">
                <a:latin typeface="Tahoma"/>
                <a:cs typeface="Tahoma"/>
              </a:rPr>
              <a:t> </a:t>
            </a:r>
            <a:r>
              <a:rPr sz="3200" spc="-125" dirty="0">
                <a:latin typeface="Tahoma"/>
                <a:cs typeface="Tahoma"/>
              </a:rPr>
              <a:t>18-</a:t>
            </a:r>
            <a:r>
              <a:rPr sz="3200" spc="-140" dirty="0">
                <a:latin typeface="Tahoma"/>
                <a:cs typeface="Tahoma"/>
              </a:rPr>
              <a:t> carbon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30" dirty="0">
                <a:latin typeface="Tahoma"/>
                <a:cs typeface="Tahoma"/>
              </a:rPr>
              <a:t>acid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75" dirty="0">
                <a:latin typeface="Tahoma"/>
                <a:cs typeface="Tahoma"/>
              </a:rPr>
              <a:t>having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250" dirty="0">
                <a:latin typeface="Tahoma"/>
                <a:cs typeface="Tahoma"/>
              </a:rPr>
              <a:t>a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50" dirty="0">
                <a:latin typeface="Tahoma"/>
                <a:cs typeface="Tahoma"/>
              </a:rPr>
              <a:t>double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70" dirty="0">
                <a:latin typeface="Tahoma"/>
                <a:cs typeface="Tahoma"/>
              </a:rPr>
              <a:t>bond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25" dirty="0">
                <a:latin typeface="Tahoma"/>
                <a:cs typeface="Tahoma"/>
              </a:rPr>
              <a:t>in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85" dirty="0">
                <a:latin typeface="Tahoma"/>
                <a:cs typeface="Tahoma"/>
              </a:rPr>
              <a:t>the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10" dirty="0">
                <a:latin typeface="Tahoma"/>
                <a:cs typeface="Tahoma"/>
              </a:rPr>
              <a:t>9-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45" dirty="0">
                <a:latin typeface="Tahoma"/>
                <a:cs typeface="Tahoma"/>
              </a:rPr>
              <a:t>10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120" dirty="0">
                <a:latin typeface="Tahoma"/>
                <a:cs typeface="Tahoma"/>
              </a:rPr>
              <a:t>position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200" dirty="0">
                <a:latin typeface="Tahoma"/>
                <a:cs typeface="Tahoma"/>
              </a:rPr>
              <a:t>and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250" dirty="0">
                <a:latin typeface="Tahoma"/>
                <a:cs typeface="Tahoma"/>
              </a:rPr>
              <a:t>a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185" dirty="0">
                <a:latin typeface="Tahoma"/>
                <a:cs typeface="Tahoma"/>
              </a:rPr>
              <a:t>h</a:t>
            </a:r>
            <a:r>
              <a:rPr sz="3200" spc="-165" dirty="0">
                <a:latin typeface="Tahoma"/>
                <a:cs typeface="Tahoma"/>
              </a:rPr>
              <a:t>y</a:t>
            </a:r>
            <a:r>
              <a:rPr sz="3200" spc="-155" dirty="0">
                <a:latin typeface="Tahoma"/>
                <a:cs typeface="Tahoma"/>
              </a:rPr>
              <a:t>d</a:t>
            </a:r>
            <a:r>
              <a:rPr sz="3200" spc="-135" dirty="0">
                <a:latin typeface="Tahoma"/>
                <a:cs typeface="Tahoma"/>
              </a:rPr>
              <a:t>r</a:t>
            </a:r>
            <a:r>
              <a:rPr sz="3200" spc="-170" dirty="0">
                <a:latin typeface="Tahoma"/>
                <a:cs typeface="Tahoma"/>
              </a:rPr>
              <a:t>o</a:t>
            </a:r>
            <a:r>
              <a:rPr sz="3200" spc="-105" dirty="0">
                <a:latin typeface="Tahoma"/>
                <a:cs typeface="Tahoma"/>
              </a:rPr>
              <a:t>x</a:t>
            </a:r>
            <a:r>
              <a:rPr sz="3200" spc="-114" dirty="0">
                <a:latin typeface="Tahoma"/>
                <a:cs typeface="Tahoma"/>
              </a:rPr>
              <a:t>yl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155" dirty="0">
                <a:latin typeface="Tahoma"/>
                <a:cs typeface="Tahoma"/>
              </a:rPr>
              <a:t>g</a:t>
            </a:r>
            <a:r>
              <a:rPr sz="3200" spc="-145" dirty="0">
                <a:latin typeface="Tahoma"/>
                <a:cs typeface="Tahoma"/>
              </a:rPr>
              <a:t>r</a:t>
            </a:r>
            <a:r>
              <a:rPr sz="3200" spc="-165" dirty="0">
                <a:latin typeface="Tahoma"/>
                <a:cs typeface="Tahoma"/>
              </a:rPr>
              <a:t>oup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60" dirty="0">
                <a:latin typeface="Tahoma"/>
                <a:cs typeface="Tahoma"/>
              </a:rPr>
              <a:t>on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-145" dirty="0">
                <a:latin typeface="Tahoma"/>
                <a:cs typeface="Tahoma"/>
              </a:rPr>
              <a:t>t</a:t>
            </a:r>
            <a:r>
              <a:rPr sz="3200" spc="-229" dirty="0">
                <a:latin typeface="Tahoma"/>
                <a:cs typeface="Tahoma"/>
              </a:rPr>
              <a:t>h</a:t>
            </a:r>
            <a:r>
              <a:rPr sz="3200" spc="-175" dirty="0">
                <a:latin typeface="Tahoma"/>
                <a:cs typeface="Tahoma"/>
              </a:rPr>
              <a:t>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40" dirty="0">
                <a:latin typeface="Tahoma"/>
                <a:cs typeface="Tahoma"/>
              </a:rPr>
              <a:t>1</a:t>
            </a:r>
            <a:r>
              <a:rPr sz="3200" spc="-114" dirty="0">
                <a:latin typeface="Tahoma"/>
                <a:cs typeface="Tahoma"/>
              </a:rPr>
              <a:t>2</a:t>
            </a:r>
            <a:r>
              <a:rPr sz="3150" spc="-135" baseline="25132" dirty="0">
                <a:latin typeface="Tahoma"/>
                <a:cs typeface="Tahoma"/>
              </a:rPr>
              <a:t>t</a:t>
            </a:r>
            <a:r>
              <a:rPr sz="3150" spc="-209" baseline="25132" dirty="0">
                <a:latin typeface="Tahoma"/>
                <a:cs typeface="Tahoma"/>
              </a:rPr>
              <a:t>h</a:t>
            </a:r>
            <a:r>
              <a:rPr sz="3150" spc="307" baseline="25132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c</a:t>
            </a:r>
            <a:r>
              <a:rPr sz="3200" spc="-165" dirty="0">
                <a:latin typeface="Tahoma"/>
                <a:cs typeface="Tahoma"/>
              </a:rPr>
              <a:t>arbon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70" dirty="0">
                <a:latin typeface="Tahoma"/>
                <a:cs typeface="Tahoma"/>
              </a:rPr>
              <a:t>.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10" dirty="0">
                <a:latin typeface="Tahoma"/>
                <a:cs typeface="Tahoma"/>
              </a:rPr>
              <a:t>thi</a:t>
            </a:r>
            <a:r>
              <a:rPr sz="3200" spc="-125" dirty="0">
                <a:latin typeface="Tahoma"/>
                <a:cs typeface="Tahoma"/>
              </a:rPr>
              <a:t>s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c</a:t>
            </a:r>
            <a:r>
              <a:rPr sz="3200" spc="-185" dirty="0">
                <a:latin typeface="Tahoma"/>
                <a:cs typeface="Tahoma"/>
              </a:rPr>
              <a:t>ombina</a:t>
            </a:r>
            <a:r>
              <a:rPr sz="3200" spc="-114" dirty="0">
                <a:latin typeface="Tahoma"/>
                <a:cs typeface="Tahoma"/>
              </a:rPr>
              <a:t>t</a:t>
            </a:r>
            <a:r>
              <a:rPr sz="3200" spc="-130" dirty="0">
                <a:latin typeface="Tahoma"/>
                <a:cs typeface="Tahoma"/>
              </a:rPr>
              <a:t>ion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65" dirty="0">
                <a:latin typeface="Tahoma"/>
                <a:cs typeface="Tahoma"/>
              </a:rPr>
              <a:t>o</a:t>
            </a:r>
            <a:r>
              <a:rPr sz="3200" spc="-95" dirty="0">
                <a:latin typeface="Tahoma"/>
                <a:cs typeface="Tahoma"/>
              </a:rPr>
              <a:t>f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75" dirty="0">
                <a:latin typeface="Tahoma"/>
                <a:cs typeface="Tahoma"/>
              </a:rPr>
              <a:t>h</a:t>
            </a:r>
            <a:r>
              <a:rPr sz="3200" spc="-155" dirty="0">
                <a:latin typeface="Tahoma"/>
                <a:cs typeface="Tahoma"/>
              </a:rPr>
              <a:t>y</a:t>
            </a:r>
            <a:r>
              <a:rPr sz="3200" spc="-170" dirty="0">
                <a:latin typeface="Tahoma"/>
                <a:cs typeface="Tahoma"/>
              </a:rPr>
              <a:t>d</a:t>
            </a:r>
            <a:r>
              <a:rPr sz="3200" spc="-125" dirty="0">
                <a:latin typeface="Tahoma"/>
                <a:cs typeface="Tahoma"/>
              </a:rPr>
              <a:t>r</a:t>
            </a:r>
            <a:r>
              <a:rPr sz="3200" spc="-170" dirty="0">
                <a:latin typeface="Tahoma"/>
                <a:cs typeface="Tahoma"/>
              </a:rPr>
              <a:t>o</a:t>
            </a:r>
            <a:r>
              <a:rPr sz="3200" spc="-105" dirty="0">
                <a:latin typeface="Tahoma"/>
                <a:cs typeface="Tahoma"/>
              </a:rPr>
              <a:t>xyl  </a:t>
            </a:r>
            <a:r>
              <a:rPr sz="3200" spc="-155" dirty="0">
                <a:latin typeface="Tahoma"/>
                <a:cs typeface="Tahoma"/>
              </a:rPr>
              <a:t>g</a:t>
            </a:r>
            <a:r>
              <a:rPr sz="3200" spc="-145" dirty="0">
                <a:latin typeface="Tahoma"/>
                <a:cs typeface="Tahoma"/>
              </a:rPr>
              <a:t>r</a:t>
            </a:r>
            <a:r>
              <a:rPr sz="3200" spc="-165" dirty="0">
                <a:latin typeface="Tahoma"/>
                <a:cs typeface="Tahoma"/>
              </a:rPr>
              <a:t>ou</a:t>
            </a:r>
            <a:r>
              <a:rPr sz="3200" spc="-160" dirty="0">
                <a:latin typeface="Tahoma"/>
                <a:cs typeface="Tahoma"/>
              </a:rPr>
              <a:t>p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00" dirty="0">
                <a:latin typeface="Tahoma"/>
                <a:cs typeface="Tahoma"/>
              </a:rPr>
              <a:t>and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55" dirty="0">
                <a:latin typeface="Tahoma"/>
                <a:cs typeface="Tahoma"/>
              </a:rPr>
              <a:t>unsatu</a:t>
            </a:r>
            <a:r>
              <a:rPr sz="3200" spc="-35" dirty="0">
                <a:latin typeface="Tahoma"/>
                <a:cs typeface="Tahoma"/>
              </a:rPr>
              <a:t>r</a:t>
            </a:r>
            <a:r>
              <a:rPr sz="3200" spc="-130" dirty="0">
                <a:latin typeface="Tahoma"/>
                <a:cs typeface="Tahoma"/>
              </a:rPr>
              <a:t>tio</a:t>
            </a:r>
            <a:r>
              <a:rPr sz="3200" spc="-190" dirty="0">
                <a:latin typeface="Tahoma"/>
                <a:cs typeface="Tahoma"/>
              </a:rPr>
              <a:t>n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85" dirty="0">
                <a:latin typeface="Tahoma"/>
                <a:cs typeface="Tahoma"/>
              </a:rPr>
              <a:t>occur</a:t>
            </a:r>
            <a:r>
              <a:rPr sz="3200" spc="-75" dirty="0">
                <a:latin typeface="Tahoma"/>
                <a:cs typeface="Tahoma"/>
              </a:rPr>
              <a:t>s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-125" dirty="0">
                <a:latin typeface="Tahoma"/>
                <a:cs typeface="Tahoma"/>
              </a:rPr>
              <a:t>in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c</a:t>
            </a:r>
            <a:r>
              <a:rPr sz="3200" spc="-265" dirty="0">
                <a:latin typeface="Tahoma"/>
                <a:cs typeface="Tahoma"/>
              </a:rPr>
              <a:t>a</a:t>
            </a:r>
            <a:r>
              <a:rPr sz="3200" spc="-100" dirty="0">
                <a:latin typeface="Tahoma"/>
                <a:cs typeface="Tahoma"/>
              </a:rPr>
              <a:t>st</a:t>
            </a:r>
            <a:r>
              <a:rPr sz="3200" spc="-125" dirty="0">
                <a:latin typeface="Tahoma"/>
                <a:cs typeface="Tahoma"/>
              </a:rPr>
              <a:t>o</a:t>
            </a:r>
            <a:r>
              <a:rPr sz="3200" spc="-85" dirty="0">
                <a:latin typeface="Tahoma"/>
                <a:cs typeface="Tahoma"/>
              </a:rPr>
              <a:t>r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110" dirty="0">
                <a:latin typeface="Tahoma"/>
                <a:cs typeface="Tahoma"/>
              </a:rPr>
              <a:t>oi</a:t>
            </a:r>
            <a:r>
              <a:rPr sz="3200" spc="-100" dirty="0">
                <a:latin typeface="Tahoma"/>
                <a:cs typeface="Tahoma"/>
              </a:rPr>
              <a:t>l</a:t>
            </a:r>
            <a:r>
              <a:rPr sz="3200" spc="-170" dirty="0"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605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Arial Black</vt:lpstr>
      <vt:lpstr>Arial MT</vt:lpstr>
      <vt:lpstr>Calibri</vt:lpstr>
      <vt:lpstr>Tahoma</vt:lpstr>
      <vt:lpstr>Times New Roman</vt:lpstr>
      <vt:lpstr>Office Theme</vt:lpstr>
      <vt:lpstr>PowerPoint Presentation</vt:lpstr>
      <vt:lpstr>RICINUS COMMUNIS</vt:lpstr>
      <vt:lpstr>CASTOR OIL PLANT</vt:lpstr>
      <vt:lpstr>SYNONYMS</vt:lpstr>
      <vt:lpstr>PREPARATION</vt:lpstr>
      <vt:lpstr>PowerPoint Presentation</vt:lpstr>
      <vt:lpstr>PRESERVATION AND STORAGE</vt:lpstr>
      <vt:lpstr>CHARACTERISTICS</vt:lpstr>
      <vt:lpstr>CHEMICAL CONSTITUENTS</vt:lpstr>
      <vt:lpstr>USES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Castor Oil</dc:title>
  <dc:creator>Microsoft account</dc:creator>
  <cp:lastModifiedBy>sudhanshu sahu</cp:lastModifiedBy>
  <cp:revision>13</cp:revision>
  <dcterms:created xsi:type="dcterms:W3CDTF">2022-06-04T01:00:43Z</dcterms:created>
  <dcterms:modified xsi:type="dcterms:W3CDTF">2022-06-04T03:00:44Z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2022-06-04T00:00:00Z</vt:filetime>
  </property>
</Properties>
</file>