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handoutMasterIdLst>
    <p:handoutMasterId r:id="rId50"/>
  </p:handoutMasterIdLst>
  <p:sldIdLst>
    <p:sldId id="256" r:id="rId2"/>
    <p:sldId id="258" r:id="rId3"/>
    <p:sldId id="257" r:id="rId4"/>
    <p:sldId id="282" r:id="rId5"/>
    <p:sldId id="259" r:id="rId6"/>
    <p:sldId id="283" r:id="rId7"/>
    <p:sldId id="260" r:id="rId8"/>
    <p:sldId id="284" r:id="rId9"/>
    <p:sldId id="261" r:id="rId10"/>
    <p:sldId id="262" r:id="rId11"/>
    <p:sldId id="263" r:id="rId12"/>
    <p:sldId id="264" r:id="rId13"/>
    <p:sldId id="286" r:id="rId14"/>
    <p:sldId id="265" r:id="rId15"/>
    <p:sldId id="266" r:id="rId16"/>
    <p:sldId id="287" r:id="rId17"/>
    <p:sldId id="267" r:id="rId18"/>
    <p:sldId id="288" r:id="rId19"/>
    <p:sldId id="268" r:id="rId20"/>
    <p:sldId id="269" r:id="rId21"/>
    <p:sldId id="289" r:id="rId22"/>
    <p:sldId id="270" r:id="rId23"/>
    <p:sldId id="290" r:id="rId24"/>
    <p:sldId id="291" r:id="rId25"/>
    <p:sldId id="271" r:id="rId26"/>
    <p:sldId id="292" r:id="rId27"/>
    <p:sldId id="272" r:id="rId28"/>
    <p:sldId id="273" r:id="rId29"/>
    <p:sldId id="293" r:id="rId30"/>
    <p:sldId id="274" r:id="rId31"/>
    <p:sldId id="275" r:id="rId32"/>
    <p:sldId id="276" r:id="rId33"/>
    <p:sldId id="277" r:id="rId34"/>
    <p:sldId id="278" r:id="rId35"/>
    <p:sldId id="279" r:id="rId36"/>
    <p:sldId id="294" r:id="rId37"/>
    <p:sldId id="280" r:id="rId38"/>
    <p:sldId id="281" r:id="rId39"/>
    <p:sldId id="295" r:id="rId40"/>
    <p:sldId id="296" r:id="rId41"/>
    <p:sldId id="297" r:id="rId42"/>
    <p:sldId id="299" r:id="rId43"/>
    <p:sldId id="306" r:id="rId44"/>
    <p:sldId id="300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2A6"/>
    <a:srgbClr val="564D9B"/>
    <a:srgbClr val="87B741"/>
    <a:srgbClr val="80A850"/>
    <a:srgbClr val="7FA565"/>
    <a:srgbClr val="40A800"/>
    <a:srgbClr val="FFFF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920" y="-534"/>
      </p:cViewPr>
      <p:guideLst>
        <p:guide orient="horz" pos="2112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 New Roman" charset="0"/>
              </a:defRPr>
            </a:lvl1pPr>
          </a:lstStyle>
          <a:p>
            <a:fld id="{59C9C77D-C661-4A9F-93C0-1CFC0A9A91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ADA91-C91F-44A9-9902-859C73A7C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A445-B1C4-411F-8C05-86AED02C4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18EA6-8EA7-4CD2-BCF0-64C59B7BA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A41D55-1F25-482F-96F7-B50070CD8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E015C7-2077-4F82-83BE-D777FCCEF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718B-A8ED-4091-91DA-DFFFEF725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19393-5E7F-4B0D-A5A5-0748F671E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FD915-384A-4CBE-85A1-D5DFEDEEC5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93945-B09C-4C84-8EF0-2C954A95F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645F1-9C75-4C8A-A6A7-8BD86A000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27716-6A4D-42EF-B77F-08250F503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A8EF-AB69-43CF-BE95-EB041E0F1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31E70-32B6-4650-BFA2-0DBC160F4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4ACB15-31EE-46FA-A5D1-79261799388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6263" name="Group 7"/>
          <p:cNvGrpSpPr>
            <a:grpSpLocks/>
          </p:cNvGrpSpPr>
          <p:nvPr userDrawn="1"/>
        </p:nvGrpSpPr>
        <p:grpSpPr bwMode="auto">
          <a:xfrm>
            <a:off x="0" y="0"/>
            <a:ext cx="609600" cy="6858000"/>
            <a:chOff x="0" y="0"/>
            <a:chExt cx="384" cy="4320"/>
          </a:xfrm>
        </p:grpSpPr>
        <p:sp>
          <p:nvSpPr>
            <p:cNvPr id="96264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384" cy="336"/>
            </a:xfrm>
            <a:prstGeom prst="rect">
              <a:avLst/>
            </a:prstGeom>
            <a:solidFill>
              <a:srgbClr val="87B74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265" name="Rectangle 9"/>
            <p:cNvSpPr>
              <a:spLocks noChangeArrowheads="1"/>
            </p:cNvSpPr>
            <p:nvPr userDrawn="1"/>
          </p:nvSpPr>
          <p:spPr bwMode="auto">
            <a:xfrm>
              <a:off x="0" y="336"/>
              <a:ext cx="384" cy="1728"/>
            </a:xfrm>
            <a:prstGeom prst="rect">
              <a:avLst/>
            </a:prstGeom>
            <a:solidFill>
              <a:srgbClr val="564D9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266" name="Rectangle 10"/>
            <p:cNvSpPr>
              <a:spLocks noChangeArrowheads="1"/>
            </p:cNvSpPr>
            <p:nvPr userDrawn="1"/>
          </p:nvSpPr>
          <p:spPr bwMode="auto">
            <a:xfrm>
              <a:off x="0" y="2064"/>
              <a:ext cx="384" cy="67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267" name="Rectangle 11"/>
            <p:cNvSpPr>
              <a:spLocks noChangeArrowheads="1"/>
            </p:cNvSpPr>
            <p:nvPr userDrawn="1"/>
          </p:nvSpPr>
          <p:spPr bwMode="auto">
            <a:xfrm>
              <a:off x="0" y="2736"/>
              <a:ext cx="384" cy="648"/>
            </a:xfrm>
            <a:prstGeom prst="rect">
              <a:avLst/>
            </a:prstGeom>
            <a:solidFill>
              <a:srgbClr val="CC342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268" name="Rectangle 12"/>
            <p:cNvSpPr>
              <a:spLocks noChangeArrowheads="1"/>
            </p:cNvSpPr>
            <p:nvPr userDrawn="1"/>
          </p:nvSpPr>
          <p:spPr bwMode="auto">
            <a:xfrm>
              <a:off x="0" y="3384"/>
              <a:ext cx="384" cy="936"/>
            </a:xfrm>
            <a:prstGeom prst="rect">
              <a:avLst/>
            </a:prstGeom>
            <a:solidFill>
              <a:srgbClr val="84AF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96269" name="Text Box 13"/>
          <p:cNvSpPr txBox="1">
            <a:spLocks noChangeArrowheads="1"/>
          </p:cNvSpPr>
          <p:nvPr userDrawn="1"/>
        </p:nvSpPr>
        <p:spPr bwMode="auto">
          <a:xfrm>
            <a:off x="0" y="652145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Times New Roman" charset="0"/>
              </a:rPr>
              <a:t>1-</a:t>
            </a:r>
            <a:fld id="{CDF6330B-1B7D-4A17-95D1-FAB683BDA8EC}" type="slidenum">
              <a:rPr lang="en-US" sz="1600" b="1">
                <a:solidFill>
                  <a:schemeClr val="bg1"/>
                </a:solidFill>
                <a:latin typeface="Times New Roman" charset="0"/>
              </a:rPr>
              <a:pPr>
                <a:spcBef>
                  <a:spcPct val="50000"/>
                </a:spcBef>
              </a:pPr>
              <a:t>‹#›</a:t>
            </a:fld>
            <a:endParaRPr lang="en-US" sz="1600" b="1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96270" name="Group 14"/>
          <p:cNvGrpSpPr>
            <a:grpSpLocks/>
          </p:cNvGrpSpPr>
          <p:nvPr userDrawn="1"/>
        </p:nvGrpSpPr>
        <p:grpSpPr bwMode="auto">
          <a:xfrm>
            <a:off x="609600" y="990600"/>
            <a:ext cx="8534400" cy="228600"/>
            <a:chOff x="0" y="0"/>
            <a:chExt cx="384" cy="4320"/>
          </a:xfrm>
        </p:grpSpPr>
        <p:sp>
          <p:nvSpPr>
            <p:cNvPr id="96271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384" cy="336"/>
            </a:xfrm>
            <a:prstGeom prst="rect">
              <a:avLst/>
            </a:prstGeom>
            <a:solidFill>
              <a:srgbClr val="87B74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272" name="Rectangle 16"/>
            <p:cNvSpPr>
              <a:spLocks noChangeArrowheads="1"/>
            </p:cNvSpPr>
            <p:nvPr userDrawn="1"/>
          </p:nvSpPr>
          <p:spPr bwMode="auto">
            <a:xfrm>
              <a:off x="0" y="336"/>
              <a:ext cx="384" cy="1728"/>
            </a:xfrm>
            <a:prstGeom prst="rect">
              <a:avLst/>
            </a:prstGeom>
            <a:solidFill>
              <a:srgbClr val="564D9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273" name="Rectangle 17"/>
            <p:cNvSpPr>
              <a:spLocks noChangeArrowheads="1"/>
            </p:cNvSpPr>
            <p:nvPr userDrawn="1"/>
          </p:nvSpPr>
          <p:spPr bwMode="auto">
            <a:xfrm>
              <a:off x="0" y="2064"/>
              <a:ext cx="384" cy="67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274" name="Rectangle 18"/>
            <p:cNvSpPr>
              <a:spLocks noChangeArrowheads="1"/>
            </p:cNvSpPr>
            <p:nvPr userDrawn="1"/>
          </p:nvSpPr>
          <p:spPr bwMode="auto">
            <a:xfrm>
              <a:off x="0" y="2736"/>
              <a:ext cx="384" cy="648"/>
            </a:xfrm>
            <a:prstGeom prst="rect">
              <a:avLst/>
            </a:prstGeom>
            <a:solidFill>
              <a:srgbClr val="CC342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275" name="Rectangle 19"/>
            <p:cNvSpPr>
              <a:spLocks noChangeArrowheads="1"/>
            </p:cNvSpPr>
            <p:nvPr userDrawn="1"/>
          </p:nvSpPr>
          <p:spPr bwMode="auto">
            <a:xfrm>
              <a:off x="0" y="3384"/>
              <a:ext cx="384" cy="936"/>
            </a:xfrm>
            <a:prstGeom prst="rect">
              <a:avLst/>
            </a:prstGeom>
            <a:solidFill>
              <a:srgbClr val="84AF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0072539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9445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Understanding E-Customers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6925" y="1447800"/>
            <a:ext cx="5908675" cy="4724400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609600" indent="-609600"/>
            <a:r>
              <a:rPr lang="en-US" sz="2400"/>
              <a:t>The 10 Most Important Website Attributes: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200"/>
              <a:t>Product representation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200"/>
              <a:t>Product prices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200"/>
              <a:t>Product selection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200"/>
              <a:t>On time delivery 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200"/>
              <a:t>Ease of ordering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200"/>
              <a:t>Product information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200"/>
              <a:t>Level and quality of consumer support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200"/>
              <a:t>Product shopping and handling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200"/>
              <a:t>Posted privacy policy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200"/>
              <a:t>Site navigation and appearance</a:t>
            </a:r>
          </a:p>
          <a:p>
            <a:pPr marL="609600" indent="-609600">
              <a:buFont typeface="Wingdings" pitchFamily="2" charset="2"/>
              <a:buAutoNum type="arabicPeriod" startAt="6"/>
            </a:pPr>
            <a:endParaRPr lang="en-US" sz="2400"/>
          </a:p>
          <a:p>
            <a:pPr marL="908050" lvl="1" indent="-450850">
              <a:buFont typeface="Wingdings" pitchFamily="2" charset="2"/>
              <a:buAutoNum type="arabicPeriod"/>
            </a:pPr>
            <a:endParaRPr lang="en-US" sz="2200"/>
          </a:p>
        </p:txBody>
      </p:sp>
      <p:pic>
        <p:nvPicPr>
          <p:cNvPr id="11268" name="Picture 4" descr="j0234774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97650" y="3962400"/>
            <a:ext cx="2393950" cy="2514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077200" cy="8382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Consumer Decision Making</a:t>
            </a:r>
          </a:p>
        </p:txBody>
      </p:sp>
      <p:pic>
        <p:nvPicPr>
          <p:cNvPr id="12293" name="Picture 5" descr="ex04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477000" cy="478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8305800" cy="868362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3700">
                <a:solidFill>
                  <a:schemeClr val="tx1"/>
                </a:solidFill>
              </a:rPr>
              <a:t>High- and Low-Involvement Decisions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752600"/>
            <a:ext cx="3881437" cy="4449763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3200" b="1"/>
              <a:t>Involvement:</a:t>
            </a:r>
          </a:p>
          <a:p>
            <a:pPr lvl="1"/>
            <a:r>
              <a:rPr lang="en-US" sz="2900" i="1"/>
              <a:t>The level of importance or interest generated by a product or a decision.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4088" y="1752600"/>
            <a:ext cx="4227512" cy="4449763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3200" b="1"/>
              <a:t>Consumer Information Processing:</a:t>
            </a:r>
          </a:p>
          <a:p>
            <a:pPr lvl="1"/>
            <a:r>
              <a:rPr lang="en-US" sz="2900" i="1"/>
              <a:t>The cognitive processes by which consumers interpret and integrate information from the environment.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305800" cy="8382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3700">
                <a:solidFill>
                  <a:schemeClr val="tx1"/>
                </a:solidFill>
              </a:rPr>
              <a:t>High-and Low-Involvement Decisions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7081838" cy="2362200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High-involvement Decisions:</a:t>
            </a:r>
          </a:p>
          <a:p>
            <a:pPr lvl="1">
              <a:lnSpc>
                <a:spcPct val="90000"/>
              </a:lnSpc>
            </a:pPr>
            <a:r>
              <a:rPr lang="en-US" i="1"/>
              <a:t>Characterized by high levels of importance thorough information processing, and substantial differences between alternatives.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3124200"/>
            <a:ext cx="3429000" cy="3276600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Low-involvement Decisions:</a:t>
            </a:r>
          </a:p>
          <a:p>
            <a:pPr lvl="1">
              <a:lnSpc>
                <a:spcPct val="90000"/>
              </a:lnSpc>
            </a:pPr>
            <a:r>
              <a:rPr lang="en-US" i="1"/>
              <a:t>Occur when relatively little personal interest, relevance, or importance is associated with a purchase.</a:t>
            </a:r>
          </a:p>
          <a:p>
            <a:pPr>
              <a:lnSpc>
                <a:spcPct val="90000"/>
              </a:lnSpc>
            </a:pPr>
            <a:endParaRPr lang="en-US" sz="2000" i="1"/>
          </a:p>
        </p:txBody>
      </p:sp>
      <p:pic>
        <p:nvPicPr>
          <p:cNvPr id="35845" name="Picture 5" descr="j028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505200"/>
            <a:ext cx="2476500" cy="2355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05800" cy="8683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Types of Consumer Choices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417638"/>
            <a:ext cx="7956550" cy="4754562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609600" indent="-609600"/>
            <a:r>
              <a:rPr lang="en-US"/>
              <a:t>Six Generic Consumer Behavior Choices: 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/>
              <a:t>Product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/>
              <a:t>Brand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/>
              <a:t>Shopping area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/>
              <a:t>Store type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/>
              <a:t>Store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/>
              <a:t>Nonstore source (catalogs, PC, &amp; TV shopping)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4138"/>
            <a:ext cx="8229600" cy="982662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Attitudes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05238" cy="4906963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Consumer Attitudes:</a:t>
            </a:r>
          </a:p>
          <a:p>
            <a:pPr lvl="1">
              <a:lnSpc>
                <a:spcPct val="90000"/>
              </a:lnSpc>
            </a:pPr>
            <a:r>
              <a:rPr lang="en-US" sz="2500" i="1"/>
              <a:t>Learned predispositions to respond favorably or unfavorably to a product or brand.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524000"/>
            <a:ext cx="4227512" cy="4906963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Attitudes have </a:t>
            </a:r>
            <a:r>
              <a:rPr lang="en-US" b="1">
                <a:solidFill>
                  <a:srgbClr val="FFFF00"/>
                </a:solidFill>
              </a:rPr>
              <a:t>valence;</a:t>
            </a:r>
            <a:r>
              <a:rPr lang="en-US"/>
              <a:t> they can be positive, negative, or neutral.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Strong attitudes are resistant to change.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Attitudes can erode over time if not reinforce.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15365" name="Picture 5" descr="j02544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97388"/>
            <a:ext cx="2895600" cy="177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305800" cy="9445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Attitudes – Marketing Implications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4088" y="1524000"/>
            <a:ext cx="5370512" cy="4876800"/>
          </a:xfrm>
          <a:solidFill>
            <a:schemeClr val="bg1"/>
          </a:solidFill>
          <a:ln w="5715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endParaRPr lang="en-US" sz="260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600"/>
              <a:t>Attitudes are based on beliefs consumers hold about the attributes or features (price, level of services, quality) of the products they are evaluating.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60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600"/>
              <a:t>Attitudes are primary causes of behavior causing consumers to buy or not buy products</a:t>
            </a:r>
          </a:p>
          <a:p>
            <a:pPr marL="457200" indent="-457200"/>
            <a:endParaRPr lang="en-US" sz="2600"/>
          </a:p>
        </p:txBody>
      </p:sp>
      <p:pic>
        <p:nvPicPr>
          <p:cNvPr id="36868" name="Picture 4" descr="j028700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91338" y="2840038"/>
            <a:ext cx="1679575" cy="3070225"/>
          </a:xfrm>
          <a:noFill/>
          <a:ln w="57150">
            <a:solidFill>
              <a:schemeClr val="hlink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Experiential Choices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8063" y="1600200"/>
            <a:ext cx="3490912" cy="4525963"/>
          </a:xfrm>
          <a:solidFill>
            <a:schemeClr val="bg1"/>
          </a:solidFill>
          <a:ln>
            <a:solidFill>
              <a:schemeClr val="hlink"/>
            </a:solidFill>
          </a:ln>
        </p:spPr>
        <p:txBody>
          <a:bodyPr/>
          <a:lstStyle/>
          <a:p>
            <a:r>
              <a:rPr lang="en-US"/>
              <a:t>Consumers frequently make choices based on their emotions and feelings.</a:t>
            </a:r>
          </a:p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525963"/>
          </a:xfrm>
          <a:solidFill>
            <a:schemeClr val="bg1"/>
          </a:solidFill>
          <a:ln>
            <a:solidFill>
              <a:schemeClr val="hlink"/>
            </a:solidFill>
          </a:ln>
        </p:spPr>
        <p:txBody>
          <a:bodyPr/>
          <a:lstStyle/>
          <a:p>
            <a:r>
              <a:rPr lang="en-US" b="1"/>
              <a:t>Affect Referral:</a:t>
            </a:r>
            <a:endParaRPr lang="en-US"/>
          </a:p>
          <a:p>
            <a:pPr lvl="1"/>
            <a:r>
              <a:rPr lang="en-US" i="1"/>
              <a:t>Consumers elicit from memory their overall evaluations of products and choose the alternative for which they have the most positive feelings.</a:t>
            </a:r>
          </a:p>
        </p:txBody>
      </p:sp>
      <p:pic>
        <p:nvPicPr>
          <p:cNvPr id="16389" name="Picture 5" descr="j0195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191000"/>
            <a:ext cx="2155825" cy="2362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9144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Experiential Choices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3652838" cy="4906963"/>
          </a:xfrm>
          <a:solidFill>
            <a:schemeClr val="bg1"/>
          </a:solidFill>
          <a:ln>
            <a:solidFill>
              <a:schemeClr val="hlink"/>
            </a:solidFill>
          </a:ln>
        </p:spPr>
        <p:txBody>
          <a:bodyPr/>
          <a:lstStyle/>
          <a:p>
            <a:r>
              <a:rPr lang="en-US" b="1"/>
              <a:t>Impulse Purchases:</a:t>
            </a:r>
          </a:p>
          <a:p>
            <a:pPr lvl="1"/>
            <a:r>
              <a:rPr lang="en-US" i="1"/>
              <a:t>Choices made on the spur of the moment, often without prior problem recognition.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4088" y="3200400"/>
            <a:ext cx="4227512" cy="3230563"/>
          </a:xfrm>
          <a:solidFill>
            <a:schemeClr val="bg1"/>
          </a:solidFill>
          <a:ln>
            <a:solidFill>
              <a:schemeClr val="hlink"/>
            </a:solidFill>
          </a:ln>
        </p:spPr>
        <p:txBody>
          <a:bodyPr/>
          <a:lstStyle/>
          <a:p>
            <a:r>
              <a:rPr lang="en-US" b="1"/>
              <a:t>Time-inconsistent Choices:</a:t>
            </a:r>
          </a:p>
          <a:p>
            <a:pPr lvl="1"/>
            <a:r>
              <a:rPr lang="en-US" i="1"/>
              <a:t>Choices consumers make which act against their own better judgment and engage in behavior they would normally reject.</a:t>
            </a:r>
          </a:p>
          <a:p>
            <a:endParaRPr lang="en-US" i="1"/>
          </a:p>
          <a:p>
            <a:endParaRPr lang="en-US" i="1"/>
          </a:p>
        </p:txBody>
      </p:sp>
      <p:pic>
        <p:nvPicPr>
          <p:cNvPr id="37894" name="Picture 6" descr="j0199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563" y="4419600"/>
            <a:ext cx="1620837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997825" cy="7620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3700">
                <a:solidFill>
                  <a:schemeClr val="tx1"/>
                </a:solidFill>
              </a:rPr>
              <a:t>Influence of the Social Environment</a:t>
            </a:r>
          </a:p>
        </p:txBody>
      </p:sp>
      <p:pic>
        <p:nvPicPr>
          <p:cNvPr id="17413" name="Picture 5" descr="ex04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934200" cy="521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7B7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111" name="Text Box 1039"/>
          <p:cNvSpPr txBox="1">
            <a:spLocks noChangeArrowheads="1"/>
          </p:cNvSpPr>
          <p:nvPr/>
        </p:nvSpPr>
        <p:spPr bwMode="auto">
          <a:xfrm>
            <a:off x="152400" y="6577013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solidFill>
                  <a:srgbClr val="000099"/>
                </a:solidFill>
                <a:latin typeface="Times New Roman" charset="0"/>
              </a:rPr>
              <a:t>McGraw-Hill/Irwin</a:t>
            </a:r>
          </a:p>
        </p:txBody>
      </p:sp>
      <p:sp>
        <p:nvSpPr>
          <p:cNvPr id="4112" name="Text Box 1040"/>
          <p:cNvSpPr txBox="1">
            <a:spLocks noChangeArrowheads="1"/>
          </p:cNvSpPr>
          <p:nvPr/>
        </p:nvSpPr>
        <p:spPr bwMode="auto">
          <a:xfrm>
            <a:off x="4572000" y="6588125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000" i="1">
                <a:solidFill>
                  <a:srgbClr val="000099"/>
                </a:solidFill>
                <a:latin typeface="Times New Roman" charset="0"/>
              </a:rPr>
              <a:t>Copyright © 2004 by The McGraw-Hill Companies, Inc.  All rights reserved.</a:t>
            </a:r>
          </a:p>
        </p:txBody>
      </p:sp>
      <p:sp>
        <p:nvSpPr>
          <p:cNvPr id="4108" name="Rectangle 1036"/>
          <p:cNvSpPr>
            <a:spLocks noChangeArrowheads="1"/>
          </p:cNvSpPr>
          <p:nvPr/>
        </p:nvSpPr>
        <p:spPr bwMode="auto">
          <a:xfrm>
            <a:off x="4876800" y="2438400"/>
            <a:ext cx="1981200" cy="2514600"/>
          </a:xfrm>
          <a:prstGeom prst="rect">
            <a:avLst/>
          </a:prstGeom>
          <a:solidFill>
            <a:srgbClr val="CC3428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CC3428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IN"/>
          </a:p>
        </p:txBody>
      </p:sp>
      <p:sp>
        <p:nvSpPr>
          <p:cNvPr id="4110" name="Rectangle 1038"/>
          <p:cNvSpPr>
            <a:spLocks noChangeArrowheads="1"/>
          </p:cNvSpPr>
          <p:nvPr/>
        </p:nvSpPr>
        <p:spPr bwMode="auto">
          <a:xfrm>
            <a:off x="4572000" y="304800"/>
            <a:ext cx="1981200" cy="2514600"/>
          </a:xfrm>
          <a:prstGeom prst="rect">
            <a:avLst/>
          </a:prstGeom>
          <a:solidFill>
            <a:srgbClr val="5C52A6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5C52A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7" name="Rectangle 1035"/>
          <p:cNvSpPr>
            <a:spLocks noChangeArrowheads="1"/>
          </p:cNvSpPr>
          <p:nvPr/>
        </p:nvSpPr>
        <p:spPr bwMode="auto">
          <a:xfrm>
            <a:off x="3124200" y="2286000"/>
            <a:ext cx="1981200" cy="25146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99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9" name="Rectangle 1037"/>
          <p:cNvSpPr>
            <a:spLocks noChangeArrowheads="1"/>
          </p:cNvSpPr>
          <p:nvPr/>
        </p:nvSpPr>
        <p:spPr bwMode="auto">
          <a:xfrm>
            <a:off x="2657475" y="685800"/>
            <a:ext cx="1981200" cy="2514600"/>
          </a:xfrm>
          <a:prstGeom prst="rect">
            <a:avLst/>
          </a:prstGeom>
          <a:solidFill>
            <a:srgbClr val="40A800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40A8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IN"/>
          </a:p>
        </p:txBody>
      </p:sp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95600" y="488950"/>
            <a:ext cx="4953000" cy="1143000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sz="6700">
                <a:solidFill>
                  <a:schemeClr val="bg1"/>
                </a:solidFill>
              </a:rPr>
              <a:t>Chapter 4</a:t>
            </a:r>
            <a:endParaRPr lang="en-US" sz="7200">
              <a:solidFill>
                <a:schemeClr val="bg1"/>
              </a:solidFill>
            </a:endParaRPr>
          </a:p>
        </p:txBody>
      </p:sp>
      <p:pic>
        <p:nvPicPr>
          <p:cNvPr id="4102" name="Picture 1030" descr="0072539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1963738" cy="2514600"/>
          </a:xfrm>
          <a:prstGeom prst="rect">
            <a:avLst/>
          </a:prstGeom>
          <a:noFill/>
          <a:effectLst>
            <a:outerShdw dist="107763" dir="2700000" algn="ctr" rotWithShape="0">
              <a:schemeClr val="tx1"/>
            </a:outerShdw>
          </a:effectLst>
        </p:spPr>
      </p:pic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4953000"/>
            <a:ext cx="9144000" cy="1143000"/>
          </a:xfrm>
          <a:solidFill>
            <a:srgbClr val="84AFEE"/>
          </a:solidFill>
          <a:ln/>
          <a:effectLst>
            <a:prstShdw prst="shdw17" dist="17961" dir="2700000">
              <a:srgbClr val="84AFEE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b="1">
              <a:solidFill>
                <a:schemeClr val="hlink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Consumer Buying Behavior and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8153400" cy="792162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Cultural Influences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3652838" cy="3810000"/>
          </a:xfrm>
          <a:solidFill>
            <a:schemeClr val="bg1"/>
          </a:solidFill>
          <a:ln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b="1"/>
              <a:t>Culture:</a:t>
            </a:r>
            <a:endParaRPr lang="en-US"/>
          </a:p>
          <a:p>
            <a:pPr lvl="1"/>
            <a:r>
              <a:rPr lang="en-US" i="1"/>
              <a:t>The values, ideas, attitudes, and symbols that people adopt to communicate, interpret, and interact as members of society.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4088" y="1752600"/>
            <a:ext cx="4227512" cy="4678363"/>
          </a:xfrm>
          <a:solidFill>
            <a:schemeClr val="bg1"/>
          </a:solidFill>
          <a:ln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/>
              <a:t>Culture is learned and transmitted from one generation to the next.</a:t>
            </a:r>
          </a:p>
          <a:p>
            <a:pPr>
              <a:buFontTx/>
              <a:buNone/>
            </a:pPr>
            <a:endParaRPr lang="en-US" b="1"/>
          </a:p>
          <a:p>
            <a:endParaRPr lang="en-US"/>
          </a:p>
        </p:txBody>
      </p:sp>
      <p:pic>
        <p:nvPicPr>
          <p:cNvPr id="18437" name="Picture 5" descr="j0157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0025" y="3517900"/>
            <a:ext cx="2289175" cy="280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05800" cy="8683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Cultural Influences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2963" y="1493838"/>
            <a:ext cx="3652837" cy="4830762"/>
          </a:xfrm>
          <a:solidFill>
            <a:schemeClr val="bg1"/>
          </a:solidFill>
          <a:ln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b="1"/>
              <a:t>Socialization:</a:t>
            </a:r>
          </a:p>
          <a:p>
            <a:pPr lvl="1"/>
            <a:r>
              <a:rPr lang="en-US" i="1"/>
              <a:t>The process of absorbing a culture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0" y="1493838"/>
            <a:ext cx="4070350" cy="4830762"/>
          </a:xfrm>
          <a:solidFill>
            <a:schemeClr val="bg1"/>
          </a:solidFill>
          <a:ln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b="1"/>
              <a:t>Consumer Socialization:</a:t>
            </a:r>
            <a:endParaRPr lang="en-US"/>
          </a:p>
          <a:p>
            <a:pPr lvl="1"/>
            <a:r>
              <a:rPr lang="en-US" i="1"/>
              <a:t>When socialization is applied to marketing and consumer behavior. </a:t>
            </a:r>
          </a:p>
          <a:p>
            <a:endParaRPr lang="en-US"/>
          </a:p>
        </p:txBody>
      </p:sp>
      <p:pic>
        <p:nvPicPr>
          <p:cNvPr id="38917" name="Picture 5" descr="j0150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438" y="3732213"/>
            <a:ext cx="2849562" cy="213518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8918" name="Picture 6" descr="j01496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886200"/>
            <a:ext cx="1733550" cy="22177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845425" cy="8382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727950" cy="4449763"/>
          </a:xfrm>
          <a:solidFill>
            <a:schemeClr val="bg1"/>
          </a:solidFill>
          <a:ln>
            <a:solidFill>
              <a:schemeClr val="hlink"/>
            </a:solidFill>
          </a:ln>
        </p:spPr>
        <p:txBody>
          <a:bodyPr/>
          <a:lstStyle/>
          <a:p>
            <a:r>
              <a:rPr lang="en-US" b="1"/>
              <a:t>Values:</a:t>
            </a:r>
          </a:p>
          <a:p>
            <a:pPr lvl="1"/>
            <a:r>
              <a:rPr lang="en-US" i="1"/>
              <a:t>Shared beliefs or cultural norms about what is important or right.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133600" y="4267200"/>
            <a:ext cx="6324600" cy="1752600"/>
          </a:xfrm>
          <a:prstGeom prst="rect">
            <a:avLst/>
          </a:prstGeom>
          <a:solidFill>
            <a:schemeClr val="accent1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endParaRPr lang="en-US" sz="2400"/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/>
              <a:t>Cultural values directly influence how </a:t>
            </a:r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/>
              <a:t>Consumers view and use individual </a:t>
            </a:r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/>
              <a:t>products, brands, and services.</a:t>
            </a:r>
          </a:p>
          <a:p>
            <a:pPr algn="ctr" eaLnBrk="0" hangingPunct="0"/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077200" cy="7620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47800"/>
            <a:ext cx="8001000" cy="4953000"/>
          </a:xfrm>
          <a:solidFill>
            <a:schemeClr val="bg1"/>
          </a:solidFill>
          <a:ln w="5715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609600" indent="-609600"/>
            <a:r>
              <a:rPr lang="en-US" sz="2800"/>
              <a:t>The List of Values (LOV):</a:t>
            </a:r>
          </a:p>
          <a:p>
            <a:pPr marL="1282700" lvl="2" indent="-368300">
              <a:buFontTx/>
              <a:buNone/>
            </a:pPr>
            <a:r>
              <a:rPr lang="en-US" sz="2000">
                <a:cs typeface="Times New Roman" charset="0"/>
              </a:rPr>
              <a:t>• </a:t>
            </a:r>
            <a:r>
              <a:rPr lang="en-US" sz="2700">
                <a:cs typeface="Times New Roman" charset="0"/>
              </a:rPr>
              <a:t>Self-respect  </a:t>
            </a:r>
          </a:p>
          <a:p>
            <a:pPr marL="1282700" lvl="2" indent="-368300">
              <a:buFontTx/>
              <a:buNone/>
            </a:pPr>
            <a:r>
              <a:rPr lang="en-US" sz="2700">
                <a:cs typeface="Times New Roman" charset="0"/>
              </a:rPr>
              <a:t>• Warm relationships</a:t>
            </a:r>
          </a:p>
          <a:p>
            <a:pPr marL="1282700" lvl="2" indent="-368300">
              <a:buFontTx/>
              <a:buNone/>
            </a:pPr>
            <a:r>
              <a:rPr lang="en-US" sz="2700">
                <a:cs typeface="Times New Roman" charset="0"/>
              </a:rPr>
              <a:t>• Self-fulfillment </a:t>
            </a:r>
          </a:p>
          <a:p>
            <a:pPr marL="1282700" lvl="2" indent="-368300">
              <a:buFontTx/>
              <a:buNone/>
            </a:pPr>
            <a:r>
              <a:rPr lang="en-US" sz="2700">
                <a:cs typeface="Times New Roman" charset="0"/>
              </a:rPr>
              <a:t>• Sense of belonging</a:t>
            </a:r>
          </a:p>
          <a:p>
            <a:pPr marL="1282700" lvl="2" indent="-368300">
              <a:buFontTx/>
              <a:buNone/>
            </a:pPr>
            <a:r>
              <a:rPr lang="en-US" sz="2700">
                <a:cs typeface="Times New Roman" charset="0"/>
              </a:rPr>
              <a:t>• Respect from others</a:t>
            </a:r>
          </a:p>
          <a:p>
            <a:pPr marL="1282700" lvl="2" indent="-368300">
              <a:buFontTx/>
              <a:buNone/>
            </a:pPr>
            <a:r>
              <a:rPr lang="en-US" sz="2700">
                <a:cs typeface="Times New Roman" charset="0"/>
              </a:rPr>
              <a:t>• Excitement </a:t>
            </a:r>
          </a:p>
          <a:p>
            <a:pPr marL="1282700" lvl="2" indent="-368300">
              <a:buFontTx/>
              <a:buNone/>
            </a:pPr>
            <a:r>
              <a:rPr lang="en-US" sz="2700">
                <a:cs typeface="Times New Roman" charset="0"/>
              </a:rPr>
              <a:t>• Security</a:t>
            </a:r>
          </a:p>
          <a:p>
            <a:pPr marL="1282700" lvl="2" indent="-368300">
              <a:buFontTx/>
              <a:buNone/>
            </a:pPr>
            <a:r>
              <a:rPr lang="en-US" sz="2700">
                <a:cs typeface="Times New Roman" charset="0"/>
              </a:rPr>
              <a:t>• Sense of accomplishment</a:t>
            </a:r>
          </a:p>
          <a:p>
            <a:pPr marL="1282700" lvl="2" indent="-368300">
              <a:buFontTx/>
              <a:buNone/>
            </a:pPr>
            <a:r>
              <a:rPr lang="en-US" sz="2700">
                <a:cs typeface="Times New Roman" charset="0"/>
              </a:rPr>
              <a:t>• Fun and enjoyment in life</a:t>
            </a:r>
          </a:p>
          <a:p>
            <a:pPr marL="908050" lvl="1" indent="-450850">
              <a:buFontTx/>
              <a:buNone/>
            </a:pPr>
            <a:endParaRPr lang="en-US" sz="2400"/>
          </a:p>
        </p:txBody>
      </p:sp>
      <p:pic>
        <p:nvPicPr>
          <p:cNvPr id="39940" name="Picture 4" descr="j009020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61063" y="3925888"/>
            <a:ext cx="2586037" cy="1973262"/>
          </a:xfrm>
          <a:noFill/>
          <a:ln>
            <a:solidFill>
              <a:schemeClr val="hlink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921625" cy="8683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8077200" cy="4449763"/>
          </a:xfrm>
          <a:solidFill>
            <a:schemeClr val="bg1"/>
          </a:solidFill>
          <a:ln>
            <a:solidFill>
              <a:schemeClr val="hlink"/>
            </a:solidFill>
          </a:ln>
        </p:spPr>
        <p:txBody>
          <a:bodyPr/>
          <a:lstStyle/>
          <a:p>
            <a:pPr marL="609600" indent="-609600"/>
            <a:r>
              <a:rPr lang="en-US" sz="2800" b="1"/>
              <a:t>Values and Lifestyles (VALS):</a:t>
            </a:r>
          </a:p>
          <a:p>
            <a:pPr marL="908050" lvl="1" indent="-450850"/>
            <a:r>
              <a:rPr lang="en-US" sz="2900" i="1"/>
              <a:t>Identifies eight market segments that share similar end values.</a:t>
            </a:r>
          </a:p>
        </p:txBody>
      </p:sp>
      <p:pic>
        <p:nvPicPr>
          <p:cNvPr id="40966" name="Picture 6" descr="j0303453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378450" y="3227388"/>
            <a:ext cx="3113088" cy="2271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997825" cy="7921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Subcultures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4088" y="1600200"/>
            <a:ext cx="7885112" cy="4449763"/>
          </a:xfrm>
          <a:solidFill>
            <a:schemeClr val="bg1"/>
          </a:solidFill>
          <a:ln>
            <a:solidFill>
              <a:schemeClr val="hlink"/>
            </a:solidFill>
          </a:ln>
        </p:spPr>
        <p:txBody>
          <a:bodyPr/>
          <a:lstStyle/>
          <a:p>
            <a:r>
              <a:rPr lang="en-US" sz="2800" b="1"/>
              <a:t>Ethnic Patterns:</a:t>
            </a:r>
          </a:p>
          <a:p>
            <a:pPr lvl="1"/>
            <a:r>
              <a:rPr lang="en-US" sz="2400" i="1"/>
              <a:t>The norms and values of specific groups or subcultures within a society. </a:t>
            </a:r>
          </a:p>
        </p:txBody>
      </p:sp>
      <p:pic>
        <p:nvPicPr>
          <p:cNvPr id="20484" name="Picture 4" descr="j0297000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8550" y="3459163"/>
            <a:ext cx="2222500" cy="2076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2238"/>
            <a:ext cx="8077200" cy="715962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Subcultures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5638800" cy="4724400"/>
          </a:xfrm>
          <a:solidFill>
            <a:schemeClr val="bg1"/>
          </a:solidFill>
          <a:ln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Demographic characteristics used to identify subcultures:</a:t>
            </a:r>
          </a:p>
          <a:p>
            <a:pPr lvl="1">
              <a:lnSpc>
                <a:spcPct val="90000"/>
              </a:lnSpc>
            </a:pPr>
            <a:r>
              <a:rPr lang="en-US" sz="2200">
                <a:solidFill>
                  <a:srgbClr val="FFFF00"/>
                </a:solidFill>
              </a:rPr>
              <a:t>Nationality</a:t>
            </a:r>
            <a:r>
              <a:rPr lang="en-US" sz="2200"/>
              <a:t> - Hispanics, Italians</a:t>
            </a:r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>
                <a:solidFill>
                  <a:srgbClr val="FFFF00"/>
                </a:solidFill>
              </a:rPr>
              <a:t>Race</a:t>
            </a:r>
            <a:r>
              <a:rPr lang="en-US" sz="2200"/>
              <a:t> - African-American, American Indian, Asian</a:t>
            </a:r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>
                <a:solidFill>
                  <a:srgbClr val="FFFF00"/>
                </a:solidFill>
              </a:rPr>
              <a:t>Region</a:t>
            </a:r>
            <a:r>
              <a:rPr lang="en-US" sz="2200"/>
              <a:t> - New England, the South</a:t>
            </a:r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>
                <a:solidFill>
                  <a:srgbClr val="FFFF00"/>
                </a:solidFill>
              </a:rPr>
              <a:t>Age </a:t>
            </a:r>
            <a:r>
              <a:rPr lang="en-US" sz="2200"/>
              <a:t>- Elderly, teenager</a:t>
            </a:r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>
                <a:solidFill>
                  <a:srgbClr val="FFFF00"/>
                </a:solidFill>
              </a:rPr>
              <a:t>Religion</a:t>
            </a:r>
            <a:r>
              <a:rPr lang="en-US" sz="2200"/>
              <a:t> - Catholic, Jewish, fundamentalist</a:t>
            </a:r>
          </a:p>
          <a:p>
            <a:pPr lvl="3">
              <a:lnSpc>
                <a:spcPct val="90000"/>
              </a:lnSpc>
            </a:pPr>
            <a:endParaRPr lang="en-US" sz="1600"/>
          </a:p>
        </p:txBody>
      </p:sp>
      <p:pic>
        <p:nvPicPr>
          <p:cNvPr id="41988" name="Picture 4" descr="j0283223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34200" y="4114800"/>
            <a:ext cx="1949450" cy="2105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921625" cy="8683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Social Class Influences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1600200"/>
            <a:ext cx="5683250" cy="3178175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 sz="2800" b="1"/>
          </a:p>
          <a:p>
            <a:r>
              <a:rPr lang="en-US" sz="2800" b="1"/>
              <a:t>Social Classes:</a:t>
            </a:r>
          </a:p>
          <a:p>
            <a:pPr lvl="1"/>
            <a:r>
              <a:rPr lang="en-US" sz="2400" i="1"/>
              <a:t>Relatively homogeneous divisions within a society that contain people with similar values, needs, lifestyles, and behavior.</a:t>
            </a:r>
          </a:p>
          <a:p>
            <a:endParaRPr lang="en-US" sz="2800"/>
          </a:p>
        </p:txBody>
      </p:sp>
      <p:pic>
        <p:nvPicPr>
          <p:cNvPr id="21508" name="Picture 4" descr="j018866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73838" y="3810000"/>
            <a:ext cx="2341562" cy="2590800"/>
          </a:xfrm>
          <a:noFill/>
          <a:ln w="38100">
            <a:solidFill>
              <a:schemeClr val="hlink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921625" cy="8683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3000">
                <a:solidFill>
                  <a:schemeClr val="tx1"/>
                </a:solidFill>
              </a:rPr>
              <a:t>Family Influences and the Family Life Cycle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5088" y="1570038"/>
            <a:ext cx="4760912" cy="3611562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2800"/>
              <a:t>Family influences play two important roles in: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The socialization of people.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Affecting individual purchase decisions.</a:t>
            </a:r>
          </a:p>
        </p:txBody>
      </p:sp>
      <p:pic>
        <p:nvPicPr>
          <p:cNvPr id="22532" name="Picture 4" descr="j022903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61138" y="2995613"/>
            <a:ext cx="1949450" cy="3022600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800600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3600" b="1"/>
              <a:t>Family Life Cycle:</a:t>
            </a:r>
          </a:p>
          <a:p>
            <a:pPr lvl="1"/>
            <a:r>
              <a:rPr lang="en-US" i="1"/>
              <a:t>The sequence of steps a family goes through:</a:t>
            </a:r>
          </a:p>
          <a:p>
            <a:pPr lvl="2"/>
            <a:r>
              <a:rPr lang="en-US"/>
              <a:t>From young, to</a:t>
            </a:r>
          </a:p>
          <a:p>
            <a:pPr lvl="2"/>
            <a:endParaRPr lang="en-US"/>
          </a:p>
          <a:p>
            <a:pPr lvl="2"/>
            <a:r>
              <a:rPr lang="en-US"/>
              <a:t>Single adults, to</a:t>
            </a:r>
          </a:p>
          <a:p>
            <a:pPr lvl="2"/>
            <a:endParaRPr lang="en-US"/>
          </a:p>
          <a:p>
            <a:pPr lvl="2"/>
            <a:r>
              <a:rPr lang="en-US"/>
              <a:t>Married couples whose children have left home, to</a:t>
            </a:r>
          </a:p>
          <a:p>
            <a:pPr lvl="2"/>
            <a:endParaRPr lang="en-US"/>
          </a:p>
          <a:p>
            <a:pPr lvl="2"/>
            <a:r>
              <a:rPr lang="en-US"/>
              <a:t>The retired survivor</a:t>
            </a:r>
          </a:p>
          <a:p>
            <a:pPr lvl="2"/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62000" y="122238"/>
            <a:ext cx="8305800" cy="7921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sz="3300"/>
              <a:t>Family Influences and the Family Life Cycle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914400" y="2971800"/>
            <a:ext cx="581025" cy="909638"/>
          </a:xfrm>
          <a:prstGeom prst="curvedRightArrow">
            <a:avLst>
              <a:gd name="adj1" fmla="val 31311"/>
              <a:gd name="adj2" fmla="val 6262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914400" y="3886200"/>
            <a:ext cx="581025" cy="909638"/>
          </a:xfrm>
          <a:prstGeom prst="curvedRightArrow">
            <a:avLst>
              <a:gd name="adj1" fmla="val 31311"/>
              <a:gd name="adj2" fmla="val 6262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838200" y="4881563"/>
            <a:ext cx="581025" cy="909637"/>
          </a:xfrm>
          <a:prstGeom prst="curvedRightArrow">
            <a:avLst>
              <a:gd name="adj1" fmla="val 31311"/>
              <a:gd name="adj2" fmla="val 6262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7" grpId="0" animBg="1"/>
      <p:bldP spid="430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4138"/>
            <a:ext cx="8226425" cy="1516062"/>
          </a:xfrm>
          <a:solidFill>
            <a:srgbClr val="40A800"/>
          </a:solidFill>
          <a:ln w="28575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>
                <a:solidFill>
                  <a:srgbClr val="FFFF00"/>
                </a:solidFill>
              </a:rPr>
              <a:t>After studying this chapter, you should be able to:</a:t>
            </a:r>
            <a:br>
              <a:rPr lang="en-US" sz="4000">
                <a:solidFill>
                  <a:srgbClr val="FFFF00"/>
                </a:solidFill>
              </a:rPr>
            </a:b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063" y="1600200"/>
            <a:ext cx="7678737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Discuss the importance of consumer behavior.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Understand consumer decision making and some of the important influences on those decisions.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Distinguish between low-involvement and high-involvement consumer behavior.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Understand how attitudes influence consumer purchases.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845425" cy="792163"/>
          </a:xfrm>
          <a:solidFill>
            <a:schemeClr val="hlink"/>
          </a:solidFill>
          <a:ln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Interpersonal Influences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0"/>
            <a:ext cx="6934200" cy="4449763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b="1"/>
              <a:t>Reference Groups:</a:t>
            </a:r>
          </a:p>
          <a:p>
            <a:pPr lvl="1"/>
            <a:r>
              <a:rPr lang="en-US" sz="2900" i="1"/>
              <a:t>Those others look to for help and guidance including friends, co-workers, and others.</a:t>
            </a:r>
          </a:p>
        </p:txBody>
      </p:sp>
      <p:pic>
        <p:nvPicPr>
          <p:cNvPr id="23556" name="Picture 4" descr="j020028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95938" y="3848100"/>
            <a:ext cx="2468562" cy="1628775"/>
          </a:xfrm>
          <a:noFill/>
          <a:ln w="38100">
            <a:solidFill>
              <a:schemeClr val="hlink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8382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Interpersonal Influence Processes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449763"/>
          </a:xfrm>
          <a:solidFill>
            <a:schemeClr val="hlink"/>
          </a:solidFill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2800"/>
              <a:t>Three Types of Interpersonal Processes:</a:t>
            </a:r>
          </a:p>
          <a:p>
            <a:pPr marL="831850" lvl="1" indent="-3746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500" b="1">
                <a:solidFill>
                  <a:srgbClr val="FFFF00"/>
                </a:solidFill>
              </a:rPr>
              <a:t>Informational influence</a:t>
            </a:r>
            <a:r>
              <a:rPr lang="en-US" sz="2500"/>
              <a:t> is based on the consumer’s desire to make informed choices and reduce uncertainty.</a:t>
            </a:r>
          </a:p>
          <a:p>
            <a:pPr marL="831850" lvl="1" indent="-37465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500"/>
          </a:p>
          <a:p>
            <a:pPr marL="831850" lvl="1" indent="-3746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500" b="1">
                <a:solidFill>
                  <a:srgbClr val="FFFF00"/>
                </a:solidFill>
              </a:rPr>
              <a:t>Utilitarian influence</a:t>
            </a:r>
            <a:r>
              <a:rPr lang="en-US" sz="2500"/>
              <a:t> is reflected in compliance with the expectations, real or imagined, of others – referred to as </a:t>
            </a:r>
            <a:r>
              <a:rPr lang="en-US" sz="2500" i="1"/>
              <a:t>norms</a:t>
            </a:r>
            <a:r>
              <a:rPr lang="en-US" sz="2500"/>
              <a:t>.</a:t>
            </a:r>
          </a:p>
          <a:p>
            <a:pPr marL="831850" lvl="1" indent="-374650">
              <a:lnSpc>
                <a:spcPct val="90000"/>
              </a:lnSpc>
              <a:buFont typeface="Wingdings" pitchFamily="2" charset="2"/>
              <a:buAutoNum type="arabicPeriod"/>
            </a:pPr>
            <a:endParaRPr lang="en-US" i="1"/>
          </a:p>
          <a:p>
            <a:pPr marL="831850" lvl="1" indent="-3746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500" b="1">
                <a:solidFill>
                  <a:srgbClr val="FFFF00"/>
                </a:solidFill>
              </a:rPr>
              <a:t>Value-expressive influence</a:t>
            </a:r>
            <a:r>
              <a:rPr lang="en-US" sz="2500"/>
              <a:t> stems from a desire to enhance self-concept through identification with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69225" cy="838200"/>
          </a:xfrm>
          <a:solidFill>
            <a:schemeClr val="hlink"/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435" tIns="45718" rIns="91435" bIns="45718"/>
          <a:lstStyle/>
          <a:p>
            <a:r>
              <a:rPr lang="en-US" sz="4000"/>
              <a:t>Interpersonal Influence Processes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8077200" cy="4449763"/>
          </a:xfrm>
          <a:solidFill>
            <a:srgbClr val="7FA565"/>
          </a:solidFill>
          <a:ln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r>
              <a:rPr lang="en-US" b="1"/>
              <a:t>Normative Influence:</a:t>
            </a:r>
          </a:p>
          <a:p>
            <a:pPr lvl="1"/>
            <a:r>
              <a:rPr lang="en-US" sz="2900" i="1"/>
              <a:t>A combination of </a:t>
            </a:r>
            <a:r>
              <a:rPr lang="en-US" sz="2900" i="1">
                <a:solidFill>
                  <a:srgbClr val="FFFF00"/>
                </a:solidFill>
              </a:rPr>
              <a:t>Utilitarian </a:t>
            </a:r>
            <a:r>
              <a:rPr lang="en-US" sz="2900" i="1"/>
              <a:t>and </a:t>
            </a:r>
            <a:r>
              <a:rPr lang="en-US" sz="2900" i="1">
                <a:solidFill>
                  <a:srgbClr val="FFFF00"/>
                </a:solidFill>
              </a:rPr>
              <a:t>Value-Expressive Influence</a:t>
            </a:r>
            <a:r>
              <a:rPr lang="en-US" sz="2900" i="1"/>
              <a:t>.</a:t>
            </a:r>
          </a:p>
        </p:txBody>
      </p:sp>
      <p:pic>
        <p:nvPicPr>
          <p:cNvPr id="25606" name="Picture 6" descr="j019860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8550" y="3538538"/>
            <a:ext cx="2270125" cy="2165350"/>
          </a:xfrm>
          <a:noFill/>
          <a:ln w="38100">
            <a:solidFill>
              <a:schemeClr val="hlink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93025" cy="6397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Individual Differences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93838"/>
            <a:ext cx="4379913" cy="4906962"/>
          </a:xfrm>
          <a:solidFill>
            <a:schemeClr val="folHlink"/>
          </a:solidFill>
          <a:ln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pPr marL="609600" indent="-609600"/>
            <a:r>
              <a:rPr lang="en-US" sz="2800"/>
              <a:t>Sources of Individual Differences Influencing Consumer Behavior: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400"/>
              <a:t>Word-of-mouth communications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400"/>
              <a:t>Personality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400"/>
              <a:t>Lifestyles and psychographics</a:t>
            </a:r>
          </a:p>
          <a:p>
            <a:pPr marL="908050" lvl="1" indent="-450850">
              <a:buFont typeface="Wingdings" pitchFamily="2" charset="2"/>
              <a:buAutoNum type="arabicPeriod"/>
            </a:pPr>
            <a:r>
              <a:rPr lang="en-US" sz="2400"/>
              <a:t>Motivation</a:t>
            </a:r>
          </a:p>
        </p:txBody>
      </p:sp>
      <p:pic>
        <p:nvPicPr>
          <p:cNvPr id="26640" name="Picture 16" descr="j0240913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67463" y="3692525"/>
            <a:ext cx="1935162" cy="2278063"/>
          </a:xfrm>
          <a:noFill/>
          <a:ln w="3810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305800" cy="8683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Word-of-Mouth Communications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90600" y="1828800"/>
            <a:ext cx="7772400" cy="1600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400" b="1">
              <a:latin typeface="Times New Roman" charset="0"/>
            </a:endParaRPr>
          </a:p>
          <a:p>
            <a:pPr algn="ctr" eaLnBrk="0" hangingPunct="0"/>
            <a:r>
              <a:rPr lang="en-US" sz="2400" b="1"/>
              <a:t>Opinion Leaders:</a:t>
            </a:r>
          </a:p>
          <a:p>
            <a:pPr lvl="1" algn="ctr" eaLnBrk="0" hangingPunct="0"/>
            <a:r>
              <a:rPr lang="en-US" sz="2400" i="1"/>
              <a:t>Influence consumer behavior through </a:t>
            </a:r>
          </a:p>
          <a:p>
            <a:pPr lvl="1" algn="ctr" eaLnBrk="0" hangingPunct="0"/>
            <a:r>
              <a:rPr lang="en-US" sz="2400" i="1"/>
              <a:t>word-of-mouth communications.</a:t>
            </a:r>
          </a:p>
          <a:p>
            <a:pPr algn="ctr" eaLnBrk="0" hangingPunct="0"/>
            <a:endParaRPr lang="en-US" sz="2400" b="1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90600" y="3962400"/>
            <a:ext cx="7772400" cy="1600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400" b="1">
              <a:latin typeface="Times New Roman" charset="0"/>
            </a:endParaRPr>
          </a:p>
          <a:p>
            <a:pPr algn="ctr" eaLnBrk="0" hangingPunct="0"/>
            <a:r>
              <a:rPr lang="en-US" sz="2400" b="1"/>
              <a:t>Market Mavens:</a:t>
            </a:r>
          </a:p>
          <a:p>
            <a:pPr lvl="1" algn="ctr" eaLnBrk="0" hangingPunct="0"/>
            <a:r>
              <a:rPr lang="en-US" sz="2400" i="1"/>
              <a:t>Consumers who know about many kinds of products, </a:t>
            </a:r>
          </a:p>
          <a:p>
            <a:pPr lvl="1" algn="ctr" eaLnBrk="0" hangingPunct="0"/>
            <a:r>
              <a:rPr lang="en-US" sz="2400" i="1"/>
              <a:t>places to shop, and other facts of the market, and they </a:t>
            </a:r>
          </a:p>
          <a:p>
            <a:pPr lvl="1" algn="ctr" eaLnBrk="0" hangingPunct="0"/>
            <a:r>
              <a:rPr lang="en-US" sz="2400" i="1"/>
              <a:t>like to share this information with other consumers.</a:t>
            </a:r>
          </a:p>
          <a:p>
            <a:pPr algn="ctr" eaLnBrk="0" hangingPunct="0"/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2" grpId="1" animBg="1"/>
      <p:bldP spid="276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921625" cy="8382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Personality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17638"/>
            <a:ext cx="3729038" cy="4449762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b="1" i="1"/>
              <a:t>Personality:</a:t>
            </a:r>
            <a:endParaRPr lang="en-US"/>
          </a:p>
          <a:p>
            <a:pPr lvl="1"/>
            <a:r>
              <a:rPr lang="en-US" i="1"/>
              <a:t>Reflects a person’s consistent response to his or her environment.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5050" y="2560638"/>
            <a:ext cx="4070350" cy="3763962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/>
              <a:t>Personality traits related to consumer behavior:</a:t>
            </a:r>
          </a:p>
          <a:p>
            <a:pPr lvl="1"/>
            <a:r>
              <a:rPr lang="en-US"/>
              <a:t>Extroversion</a:t>
            </a:r>
          </a:p>
          <a:p>
            <a:pPr lvl="1"/>
            <a:r>
              <a:rPr lang="en-US"/>
              <a:t>self-esteem</a:t>
            </a:r>
          </a:p>
          <a:p>
            <a:pPr lvl="1"/>
            <a:r>
              <a:rPr lang="en-US"/>
              <a:t>dogmatism (closed-mindedness)</a:t>
            </a:r>
          </a:p>
          <a:p>
            <a:pPr lvl="1"/>
            <a:r>
              <a:rPr lang="en-US"/>
              <a:t>aggressiveness</a:t>
            </a:r>
          </a:p>
          <a:p>
            <a:endParaRPr lang="en-US"/>
          </a:p>
        </p:txBody>
      </p:sp>
      <p:pic>
        <p:nvPicPr>
          <p:cNvPr id="28677" name="Picture 5" descr="j0186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113" y="4114800"/>
            <a:ext cx="1506537" cy="21145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7159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Personality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7772400" cy="4449763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2800" b="1"/>
              <a:t>Self-Concept:</a:t>
            </a:r>
          </a:p>
          <a:p>
            <a:pPr lvl="1"/>
            <a:r>
              <a:rPr lang="en-US" sz="2400" i="1"/>
              <a:t>The overall perception and feeling that one has about herself or himself.</a:t>
            </a:r>
          </a:p>
        </p:txBody>
      </p:sp>
      <p:pic>
        <p:nvPicPr>
          <p:cNvPr id="46084" name="Picture 4" descr="j0236495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61088" y="3227388"/>
            <a:ext cx="2349500" cy="2346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76200"/>
            <a:ext cx="8074025" cy="8382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Lifestyles and Psychographics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805238" cy="3048000"/>
          </a:xfrm>
          <a:solidFill>
            <a:schemeClr val="bg1"/>
          </a:solidFill>
          <a:ln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r>
              <a:rPr lang="en-US" b="1"/>
              <a:t>Lifestyle:</a:t>
            </a:r>
          </a:p>
          <a:p>
            <a:pPr lvl="1"/>
            <a:r>
              <a:rPr lang="en-US" i="1"/>
              <a:t>Describes a person’s pattern of living as expressed in activities, interests, and opinions (AIO statements).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2452688"/>
            <a:ext cx="4041775" cy="3517900"/>
          </a:xfrm>
          <a:solidFill>
            <a:schemeClr val="bg1"/>
          </a:solidFill>
          <a:ln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r>
              <a:rPr lang="en-US" b="1"/>
              <a:t>Psychographics:</a:t>
            </a:r>
          </a:p>
          <a:p>
            <a:pPr lvl="1"/>
            <a:r>
              <a:rPr lang="en-US" i="1"/>
              <a:t>Divide a market into lifestyle segments on the basis of consumer interests, values, opinions, personality characteristics, attitudes, and demographics.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153400" cy="7620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5486400" cy="1828800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Motivation:</a:t>
            </a:r>
            <a:br>
              <a:rPr lang="en-US" sz="2400" b="1"/>
            </a:br>
            <a:endParaRPr lang="en-US" sz="2400" b="1"/>
          </a:p>
          <a:p>
            <a:pPr lvl="1">
              <a:lnSpc>
                <a:spcPct val="90000"/>
              </a:lnSpc>
            </a:pPr>
            <a:r>
              <a:rPr lang="en-US" sz="2100" i="1"/>
              <a:t>Refers to a state or condition within a person that prompts goal-directed behavior.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3382963"/>
            <a:ext cx="7315200" cy="2743200"/>
          </a:xfrm>
          <a:solidFill>
            <a:schemeClr val="bg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Maslow’s Hierarchy: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FFFF00"/>
                </a:solidFill>
              </a:rPr>
              <a:t>Self-actualization Needs</a:t>
            </a:r>
            <a:r>
              <a:rPr lang="en-US" sz="2100"/>
              <a:t> - Art, books, recreation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FFFF00"/>
                </a:solidFill>
              </a:rPr>
              <a:t>Esteem Needs</a:t>
            </a:r>
            <a:r>
              <a:rPr lang="en-US" sz="2100"/>
              <a:t> - Clothing, home furnishings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FFFF00"/>
                </a:solidFill>
              </a:rPr>
              <a:t>Love and Belonging Needs</a:t>
            </a:r>
            <a:r>
              <a:rPr lang="en-US" sz="2100"/>
              <a:t> - Mementos, gifts, photos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FFFF00"/>
                </a:solidFill>
              </a:rPr>
              <a:t>Safety Needs</a:t>
            </a:r>
            <a:r>
              <a:rPr lang="en-US" sz="2100"/>
              <a:t> - Burglar alarms, seat belts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rgbClr val="FFFF00"/>
                </a:solidFill>
              </a:rPr>
              <a:t>Physiological Needs</a:t>
            </a:r>
            <a:r>
              <a:rPr lang="en-US" sz="2100"/>
              <a:t> - Food, heat, shelter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8382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Situational Factors</a:t>
            </a:r>
          </a:p>
        </p:txBody>
      </p:sp>
      <p:sp>
        <p:nvSpPr>
          <p:cNvPr id="47109" name="Rectangle 1029"/>
          <p:cNvSpPr>
            <a:spLocks noChangeArrowheads="1"/>
          </p:cNvSpPr>
          <p:nvPr/>
        </p:nvSpPr>
        <p:spPr bwMode="auto">
          <a:xfrm>
            <a:off x="990600" y="1524000"/>
            <a:ext cx="5410200" cy="1371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endParaRPr lang="en-US" sz="2400">
              <a:latin typeface="Times New Roman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/>
              <a:t>Consumers purchase goods </a:t>
            </a:r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/>
              <a:t>for use in certain situations.</a:t>
            </a:r>
          </a:p>
          <a:p>
            <a:pPr algn="ctr" eaLnBrk="0" hangingPunct="0"/>
            <a:endParaRPr lang="en-US" sz="2400" b="1"/>
          </a:p>
        </p:txBody>
      </p:sp>
      <p:sp>
        <p:nvSpPr>
          <p:cNvPr id="47110" name="Rectangle 1030"/>
          <p:cNvSpPr>
            <a:spLocks noChangeArrowheads="1"/>
          </p:cNvSpPr>
          <p:nvPr/>
        </p:nvSpPr>
        <p:spPr bwMode="auto">
          <a:xfrm>
            <a:off x="1066800" y="5029200"/>
            <a:ext cx="5410200" cy="1371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400">
              <a:latin typeface="Times New Roman" charset="0"/>
            </a:endParaRPr>
          </a:p>
          <a:p>
            <a:pPr algn="ctr" eaLnBrk="0" hangingPunct="0"/>
            <a:endParaRPr lang="en-US" sz="2400">
              <a:latin typeface="Times New Roman" charset="0"/>
            </a:endParaRPr>
          </a:p>
          <a:p>
            <a:pPr algn="ctr" eaLnBrk="0" hangingPunct="0"/>
            <a:r>
              <a:rPr lang="en-US" sz="2400"/>
              <a:t>Situational factors can  </a:t>
            </a:r>
          </a:p>
          <a:p>
            <a:pPr algn="ctr" eaLnBrk="0" hangingPunct="0"/>
            <a:r>
              <a:rPr lang="en-US" sz="2400"/>
              <a:t>inhibit as well as motivate. </a:t>
            </a:r>
          </a:p>
          <a:p>
            <a:pPr algn="ctr" eaLnBrk="0" hangingPunct="0"/>
            <a:endParaRPr lang="en-US" sz="2400"/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47112" name="Rectangle 1032"/>
          <p:cNvSpPr>
            <a:spLocks noChangeArrowheads="1"/>
          </p:cNvSpPr>
          <p:nvPr/>
        </p:nvSpPr>
        <p:spPr bwMode="auto">
          <a:xfrm>
            <a:off x="3352800" y="3276600"/>
            <a:ext cx="5410200" cy="1371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400"/>
          </a:p>
          <a:p>
            <a:pPr algn="ctr" eaLnBrk="0" hangingPunct="0"/>
            <a:endParaRPr lang="en-US" sz="2400"/>
          </a:p>
          <a:p>
            <a:pPr algn="ctr" eaLnBrk="0" hangingPunct="0"/>
            <a:r>
              <a:rPr lang="en-US" sz="2400"/>
              <a:t>The anticipated use </a:t>
            </a:r>
          </a:p>
          <a:p>
            <a:pPr algn="ctr" eaLnBrk="0" hangingPunct="0"/>
            <a:r>
              <a:rPr lang="en-US" sz="2400"/>
              <a:t>influences choice. </a:t>
            </a:r>
          </a:p>
          <a:p>
            <a:pPr algn="ctr" eaLnBrk="0" hangingPunct="0"/>
            <a:endParaRPr lang="en-US" sz="2400"/>
          </a:p>
          <a:p>
            <a:pPr algn="ctr" eaLnBrk="0" hangingPunct="0"/>
            <a:endParaRPr lang="en-US" sz="2400" b="1"/>
          </a:p>
        </p:txBody>
      </p:sp>
      <p:sp>
        <p:nvSpPr>
          <p:cNvPr id="47113" name="Line 1033"/>
          <p:cNvSpPr>
            <a:spLocks noChangeShapeType="1"/>
          </p:cNvSpPr>
          <p:nvPr/>
        </p:nvSpPr>
        <p:spPr bwMode="auto">
          <a:xfrm>
            <a:off x="6477000" y="20574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7114" name="Line 1034"/>
          <p:cNvSpPr>
            <a:spLocks noChangeShapeType="1"/>
          </p:cNvSpPr>
          <p:nvPr/>
        </p:nvSpPr>
        <p:spPr bwMode="auto">
          <a:xfrm>
            <a:off x="6477000" y="55626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7115" name="Line 1035"/>
          <p:cNvSpPr>
            <a:spLocks noChangeShapeType="1"/>
          </p:cNvSpPr>
          <p:nvPr/>
        </p:nvSpPr>
        <p:spPr bwMode="auto">
          <a:xfrm>
            <a:off x="8077200" y="20574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7116" name="Line 1036"/>
          <p:cNvSpPr>
            <a:spLocks noChangeShapeType="1"/>
          </p:cNvSpPr>
          <p:nvPr/>
        </p:nvSpPr>
        <p:spPr bwMode="auto">
          <a:xfrm>
            <a:off x="8077200" y="46482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2" grpId="0" animBg="1"/>
      <p:bldP spid="47113" grpId="0" animBg="1"/>
      <p:bldP spid="47114" grpId="0" animBg="1"/>
      <p:bldP spid="47115" grpId="0" animBg="1"/>
      <p:bldP spid="47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1516063"/>
          </a:xfrm>
          <a:solidFill>
            <a:srgbClr val="40A800"/>
          </a:solidFill>
          <a:ln w="28575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>
                <a:solidFill>
                  <a:srgbClr val="FFFF00"/>
                </a:solidFill>
              </a:rPr>
              <a:t>After studying this chapter, you should be able to:</a:t>
            </a:r>
            <a:br>
              <a:rPr lang="en-US" sz="4000">
                <a:solidFill>
                  <a:srgbClr val="FFFF00"/>
                </a:solidFill>
              </a:rPr>
            </a:b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600200"/>
            <a:ext cx="7899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Appreciate how the social environment affects consumer behavior.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Recognize many of the individual consumer differences that influence purchase decisions and behavior.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Recognize the outcomes of consumers’ decisions to purchase or not to purchase and how they affect marketing success.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921625" cy="838200"/>
          </a:xfrm>
          <a:solidFill>
            <a:schemeClr val="hlink"/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435" tIns="45718" rIns="91435" bIns="45718"/>
          <a:lstStyle/>
          <a:p>
            <a:r>
              <a:rPr lang="en-US">
                <a:solidFill>
                  <a:schemeClr val="tx1"/>
                </a:solidFill>
              </a:rPr>
              <a:t>Situational Factors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924800" cy="4449763"/>
          </a:xfrm>
          <a:solidFill>
            <a:schemeClr val="folHlink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/>
              <a:t>Consumers buy products with anticipated uses in mind.</a:t>
            </a:r>
          </a:p>
        </p:txBody>
      </p:sp>
      <p:pic>
        <p:nvPicPr>
          <p:cNvPr id="48134" name="Picture 6" descr="j0254422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9788" y="2763838"/>
            <a:ext cx="3368675" cy="25447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153400" cy="8382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Consumer Behavior Outcomes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914400" y="1524000"/>
            <a:ext cx="8001000" cy="1371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400">
              <a:latin typeface="Times New Roman" charset="0"/>
            </a:endParaRPr>
          </a:p>
          <a:p>
            <a:pPr algn="ctr" eaLnBrk="0" hangingPunct="0"/>
            <a:endParaRPr lang="en-US" sz="2400">
              <a:latin typeface="Times New Roman" charset="0"/>
            </a:endParaRPr>
          </a:p>
          <a:p>
            <a:pPr algn="ctr" eaLnBrk="0" hangingPunct="0"/>
            <a:r>
              <a:rPr lang="en-US" sz="2400"/>
              <a:t>Consumer Learning happens when changes </a:t>
            </a:r>
          </a:p>
          <a:p>
            <a:pPr algn="ctr" eaLnBrk="0" hangingPunct="0"/>
            <a:r>
              <a:rPr lang="en-US" sz="2400"/>
              <a:t>occur in knowledge or behavior patterns.</a:t>
            </a:r>
          </a:p>
          <a:p>
            <a:pPr algn="ctr" eaLnBrk="0" hangingPunct="0"/>
            <a:endParaRPr lang="en-US" sz="2400"/>
          </a:p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914400" y="3200400"/>
            <a:ext cx="8001000" cy="1371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400">
              <a:latin typeface="Times New Roman" charset="0"/>
            </a:endParaRPr>
          </a:p>
          <a:p>
            <a:pPr algn="ctr" eaLnBrk="0" hangingPunct="0"/>
            <a:endParaRPr lang="en-US" sz="2400">
              <a:latin typeface="Times New Roman" charset="0"/>
            </a:endParaRPr>
          </a:p>
          <a:p>
            <a:pPr algn="ctr" eaLnBrk="0" hangingPunct="0"/>
            <a:r>
              <a:rPr lang="en-US" sz="2400"/>
              <a:t>Marketers influence consumers by imparting knowledge </a:t>
            </a:r>
          </a:p>
          <a:p>
            <a:pPr algn="ctr" eaLnBrk="0" hangingPunct="0"/>
            <a:r>
              <a:rPr lang="en-US" sz="2400"/>
              <a:t>through advertising, product labels, and personal selling.</a:t>
            </a:r>
          </a:p>
          <a:p>
            <a:pPr algn="ctr" eaLnBrk="0" hangingPunct="0"/>
            <a:endParaRPr lang="en-US" sz="2400"/>
          </a:p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990600" y="4953000"/>
            <a:ext cx="7924800" cy="1371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endParaRPr lang="en-US" sz="2400"/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/>
              <a:t>Marketers hope consumers will attend to, comprehend, </a:t>
            </a:r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/>
              <a:t>and then remember these messages</a:t>
            </a:r>
          </a:p>
          <a:p>
            <a:pPr algn="ctr" eaLnBrk="0" hangingPunct="0"/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  <p:bldP spid="491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05800" cy="9144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3300">
                <a:solidFill>
                  <a:schemeClr val="tx1"/>
                </a:solidFill>
              </a:rPr>
              <a:t>Consumer Satisfaction, Dissatisfaction, </a:t>
            </a:r>
            <a:br>
              <a:rPr lang="en-US" sz="3300">
                <a:solidFill>
                  <a:schemeClr val="tx1"/>
                </a:solidFill>
              </a:rPr>
            </a:br>
            <a:r>
              <a:rPr lang="en-US" sz="3300">
                <a:solidFill>
                  <a:schemeClr val="tx1"/>
                </a:solidFill>
              </a:rPr>
              <a:t>and Complaint Behavior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3450" y="1600200"/>
            <a:ext cx="3565525" cy="4525963"/>
          </a:xfrm>
          <a:solidFill>
            <a:srgbClr val="40A800"/>
          </a:solidFill>
          <a:ln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r>
              <a:rPr lang="en-US" sz="2400" i="1">
                <a:solidFill>
                  <a:srgbClr val="FFFF00"/>
                </a:solidFill>
              </a:rPr>
              <a:t>Satisfaction</a:t>
            </a:r>
            <a:r>
              <a:rPr lang="en-US" sz="2400"/>
              <a:t> and </a:t>
            </a:r>
            <a:r>
              <a:rPr lang="en-US" sz="2400" i="1">
                <a:solidFill>
                  <a:srgbClr val="FFFF00"/>
                </a:solidFill>
              </a:rPr>
              <a:t>dissatisfaction</a:t>
            </a:r>
            <a:r>
              <a:rPr lang="en-US" sz="2400"/>
              <a:t> describe the positive, neutral, or negative feelings that may occur after purchase.</a:t>
            </a:r>
          </a:p>
          <a:p>
            <a:endParaRPr lang="en-US" sz="2400"/>
          </a:p>
          <a:p>
            <a:r>
              <a:rPr lang="en-US" sz="2400" i="1">
                <a:solidFill>
                  <a:srgbClr val="FFFF00"/>
                </a:solidFill>
              </a:rPr>
              <a:t>Consumer complaints</a:t>
            </a:r>
            <a:r>
              <a:rPr lang="en-US" sz="2400"/>
              <a:t> are overt expressions of dissatisfaction.</a:t>
            </a:r>
          </a:p>
          <a:p>
            <a:endParaRPr lang="en-US" sz="240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4088" y="3581400"/>
            <a:ext cx="4227512" cy="2438400"/>
          </a:xfrm>
          <a:solidFill>
            <a:srgbClr val="40A800"/>
          </a:solidFill>
          <a:ln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r>
              <a:rPr lang="en-US" sz="2400"/>
              <a:t>Firms adopting a </a:t>
            </a:r>
            <a:r>
              <a:rPr lang="en-US" sz="2400" i="1">
                <a:solidFill>
                  <a:srgbClr val="FFFF00"/>
                </a:solidFill>
              </a:rPr>
              <a:t>customer value perspective</a:t>
            </a:r>
            <a:r>
              <a:rPr lang="en-US" sz="2400"/>
              <a:t> must employ marketing communications that convey realistic expectations.</a:t>
            </a:r>
            <a:endParaRPr lang="en-US" sz="2400" i="1"/>
          </a:p>
          <a:p>
            <a:endParaRPr lang="en-US" sz="2400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flipV="1">
            <a:off x="4572000" y="2543175"/>
            <a:ext cx="1538288" cy="9620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05800" cy="9144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3300">
                <a:solidFill>
                  <a:schemeClr val="tx1"/>
                </a:solidFill>
              </a:rPr>
              <a:t>A Model of Consumer Satisfaction </a:t>
            </a:r>
          </a:p>
        </p:txBody>
      </p:sp>
      <p:pic>
        <p:nvPicPr>
          <p:cNvPr id="91145" name="Picture 9" descr="ex04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8382000" cy="327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838200"/>
          </a:xfrm>
          <a:solidFill>
            <a:schemeClr val="hlink"/>
          </a:solidFill>
          <a:ln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Findings of Customer 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Satisfaction Research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32750" cy="4449763"/>
          </a:xfrm>
          <a:solidFill>
            <a:schemeClr val="tx1"/>
          </a:solidFill>
          <a:ln w="3810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>
                <a:solidFill>
                  <a:schemeClr val="hlink"/>
                </a:solidFill>
              </a:rPr>
              <a:t>Satisfaction judgements evolve and are changeable as products are used.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40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>
                <a:solidFill>
                  <a:schemeClr val="hlink"/>
                </a:solidFill>
              </a:rPr>
              <a:t>Satisfaction judgments have a social component determined by the satisfaction of others in the household.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40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>
                <a:solidFill>
                  <a:schemeClr val="hlink"/>
                </a:solidFill>
              </a:rPr>
              <a:t>Emotions are important and yield insights beyond simple comparison standards, such as expectations and performance.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40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>
                <a:solidFill>
                  <a:schemeClr val="hlink"/>
                </a:solidFill>
              </a:rPr>
              <a:t>Product satisfaction is also related to quality of life and life satisfaction.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153400" cy="7921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Customer Complaints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438400" y="1447800"/>
            <a:ext cx="6248400" cy="1371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400" b="1">
              <a:latin typeface="Times New Roman" charset="0"/>
            </a:endParaRPr>
          </a:p>
          <a:p>
            <a:pPr algn="ctr" eaLnBrk="0" hangingPunct="0"/>
            <a:endParaRPr lang="en-US" sz="2400" b="1"/>
          </a:p>
          <a:p>
            <a:pPr algn="ctr" eaLnBrk="0" hangingPunct="0"/>
            <a:r>
              <a:rPr lang="en-US" sz="2400" b="1"/>
              <a:t>Voice Responses </a:t>
            </a:r>
          </a:p>
          <a:p>
            <a:pPr algn="ctr" eaLnBrk="0" hangingPunct="0"/>
            <a:r>
              <a:rPr lang="en-US" sz="2400"/>
              <a:t>(seeking satisfaction directly from the seller)</a:t>
            </a:r>
          </a:p>
          <a:p>
            <a:pPr algn="ctr" eaLnBrk="0" hangingPunct="0"/>
            <a:endParaRPr lang="en-US" sz="2400" b="1"/>
          </a:p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438400" y="4800600"/>
            <a:ext cx="6248400" cy="1447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endParaRPr lang="en-US" sz="2400" b="1"/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 b="1"/>
              <a:t>Third-party Responses </a:t>
            </a:r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/>
              <a:t>(taking legal action, filing complaints </a:t>
            </a:r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/>
              <a:t>with consumer affairs agencies)</a:t>
            </a:r>
            <a:endParaRPr lang="en-US" sz="2400" b="1"/>
          </a:p>
          <a:p>
            <a:pPr algn="ctr" eaLnBrk="0" hangingPunct="0"/>
            <a:endParaRPr lang="en-US" sz="2400" b="1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438400" y="3124200"/>
            <a:ext cx="6248400" cy="1371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400" b="1">
              <a:latin typeface="Times New Roman" charset="0"/>
            </a:endParaRPr>
          </a:p>
          <a:p>
            <a:pPr algn="ctr" eaLnBrk="0" hangingPunct="0"/>
            <a:endParaRPr lang="en-US" sz="2400" b="1"/>
          </a:p>
          <a:p>
            <a:pPr algn="ctr" eaLnBrk="0" hangingPunct="0"/>
            <a:r>
              <a:rPr lang="en-US" sz="2400" b="1"/>
              <a:t>Private Responses </a:t>
            </a:r>
          </a:p>
          <a:p>
            <a:pPr algn="ctr" eaLnBrk="0" hangingPunct="0"/>
            <a:r>
              <a:rPr lang="en-US" sz="2400"/>
              <a:t>(bad-mouthing to friends)</a:t>
            </a:r>
          </a:p>
          <a:p>
            <a:pPr algn="ctr" eaLnBrk="0" hangingPunct="0"/>
            <a:endParaRPr lang="en-US" sz="2400" b="1"/>
          </a:p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 rot="5400000" flipV="1">
            <a:off x="1445419" y="2697956"/>
            <a:ext cx="885825" cy="881063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en-IN"/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 rot="5400000" flipV="1">
            <a:off x="1445419" y="4374356"/>
            <a:ext cx="885825" cy="881063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  <p:bldP spid="54279" grpId="0" animBg="1"/>
      <p:bldP spid="54284" grpId="0" animBg="1"/>
      <p:bldP spid="5428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Cognitive Dissonance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186238" cy="2895600"/>
          </a:xfrm>
          <a:solidFill>
            <a:srgbClr val="87B741"/>
          </a:solidFill>
          <a:ln w="5715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/>
              <a:t>Cognitive Dissonance:</a:t>
            </a:r>
          </a:p>
          <a:p>
            <a:pPr marL="609600" indent="-609600"/>
            <a:r>
              <a:rPr lang="en-US" sz="2600" i="1"/>
              <a:t>A form of postpurchase doubt about the appropriateness of a decision. </a:t>
            </a:r>
          </a:p>
          <a:p>
            <a:pPr marL="908050" lvl="1" indent="-450850"/>
            <a:endParaRPr lang="en-US" i="1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7888" y="2362200"/>
            <a:ext cx="4227512" cy="4038600"/>
          </a:xfrm>
          <a:solidFill>
            <a:srgbClr val="87B741"/>
          </a:solidFill>
          <a:ln w="57150">
            <a:solidFill>
              <a:srgbClr val="FF9900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2500"/>
              <a:t>Cognitive Dissonance occurs when:</a:t>
            </a:r>
          </a:p>
          <a:p>
            <a:pPr lvl="1"/>
            <a:r>
              <a:rPr lang="en-US" sz="2200"/>
              <a:t>Decisions are major</a:t>
            </a:r>
          </a:p>
          <a:p>
            <a:pPr lvl="1"/>
            <a:r>
              <a:rPr lang="en-US" sz="2200"/>
              <a:t>The purchase is important</a:t>
            </a:r>
          </a:p>
          <a:p>
            <a:pPr lvl="1"/>
            <a:r>
              <a:rPr lang="en-US" sz="2200"/>
              <a:t>Perceived risk is high</a:t>
            </a:r>
          </a:p>
          <a:p>
            <a:pPr lvl="1"/>
            <a:r>
              <a:rPr lang="en-US" sz="2200"/>
              <a:t>The purchase is visible</a:t>
            </a:r>
          </a:p>
          <a:p>
            <a:pPr lvl="1"/>
            <a:r>
              <a:rPr lang="en-US" sz="2200"/>
              <a:t>The decision involves a long-term commitment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9144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Ethical and Social Issues in Consumer Behavior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14400" y="2057400"/>
            <a:ext cx="7010400" cy="1447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400">
              <a:latin typeface="Times New Roman" charset="0"/>
            </a:endParaRPr>
          </a:p>
          <a:p>
            <a:pPr algn="ctr" eaLnBrk="0" hangingPunct="0"/>
            <a:endParaRPr lang="en-US" sz="2800"/>
          </a:p>
          <a:p>
            <a:pPr algn="ctr" eaLnBrk="0" hangingPunct="0"/>
            <a:r>
              <a:rPr lang="en-US" sz="2800"/>
              <a:t>Unethical consumer behaviors include </a:t>
            </a:r>
          </a:p>
          <a:p>
            <a:pPr algn="ctr" eaLnBrk="0" hangingPunct="0"/>
            <a:r>
              <a:rPr lang="en-US" sz="2800"/>
              <a:t>shoplifting and abuse of return policies</a:t>
            </a:r>
          </a:p>
          <a:p>
            <a:pPr algn="ctr" eaLnBrk="0" hangingPunct="0"/>
            <a:endParaRPr lang="en-US" sz="2800"/>
          </a:p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676400" y="4191000"/>
            <a:ext cx="7010400" cy="1447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endParaRPr lang="en-US" sz="2400"/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800"/>
              <a:t>Consumers are increasingly incorporating </a:t>
            </a:r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800"/>
              <a:t>social concerns into their buying decisions</a:t>
            </a:r>
          </a:p>
          <a:p>
            <a:pPr algn="ctr" eaLnBrk="0" hangingPunct="0"/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153400" cy="9144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Ethical and Social Issues 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in Business Behavior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676400" y="1905000"/>
            <a:ext cx="6477000" cy="1143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endParaRPr lang="en-US" sz="2400"/>
          </a:p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sz="2400"/>
              <a:t>Standards of Business Behavior Evaluation </a:t>
            </a:r>
          </a:p>
          <a:p>
            <a:pPr algn="ctr" eaLnBrk="0" hangingPunct="0"/>
            <a:endParaRPr lang="en-US" sz="2400" b="1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066800" y="3657600"/>
            <a:ext cx="3200400" cy="1066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Bef>
                <a:spcPct val="20000"/>
              </a:spcBef>
              <a:buClr>
                <a:srgbClr val="2793C9"/>
              </a:buClr>
              <a:buSzPct val="65000"/>
              <a:buFont typeface="Wingdings" pitchFamily="2" charset="2"/>
              <a:buNone/>
            </a:pPr>
            <a:endParaRPr lang="en-US" sz="2400"/>
          </a:p>
          <a:p>
            <a:pPr algn="ctr" eaLnBrk="0" hangingPunct="0">
              <a:spcBef>
                <a:spcPct val="20000"/>
              </a:spcBef>
              <a:buClr>
                <a:srgbClr val="2793C9"/>
              </a:buClr>
              <a:buSzPct val="65000"/>
              <a:buFont typeface="Wingdings" pitchFamily="2" charset="2"/>
              <a:buNone/>
            </a:pPr>
            <a:r>
              <a:rPr lang="en-US" sz="2400"/>
              <a:t>Corporate Social </a:t>
            </a:r>
            <a:br>
              <a:rPr lang="en-US" sz="2400"/>
            </a:br>
            <a:r>
              <a:rPr lang="en-US" sz="2400"/>
              <a:t>Responsibility</a:t>
            </a:r>
          </a:p>
          <a:p>
            <a:pPr algn="ctr" eaLnBrk="0" hangingPunct="0"/>
            <a:endParaRPr lang="en-US" sz="2400" b="1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638800" y="3657600"/>
            <a:ext cx="3200400" cy="1066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Bef>
                <a:spcPct val="20000"/>
              </a:spcBef>
              <a:buClr>
                <a:srgbClr val="2793C9"/>
              </a:buClr>
              <a:buSzPct val="65000"/>
              <a:buFont typeface="Wingdings" pitchFamily="2" charset="2"/>
              <a:buNone/>
            </a:pPr>
            <a:endParaRPr lang="en-US" sz="2400">
              <a:latin typeface="Times New Roman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2793C9"/>
              </a:buClr>
              <a:buSzPct val="65000"/>
              <a:buFont typeface="Wingdings" pitchFamily="2" charset="2"/>
              <a:buNone/>
            </a:pPr>
            <a:r>
              <a:rPr lang="en-US" sz="2400"/>
              <a:t>Business Ethics</a:t>
            </a:r>
          </a:p>
          <a:p>
            <a:pPr algn="ctr" eaLnBrk="0" hangingPunct="0"/>
            <a:endParaRPr lang="en-US" sz="2400" b="1"/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4195763" y="3048000"/>
            <a:ext cx="1366837" cy="1309688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  <p:bldP spid="57350" grpId="0" animBg="1"/>
      <p:bldP spid="573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9445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The Nature of Consumer Behavior and Decision Making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6934200" cy="4449763"/>
          </a:xfrm>
          <a:solidFill>
            <a:schemeClr val="bg1"/>
          </a:solidFill>
          <a:ln w="57150">
            <a:solidFill>
              <a:schemeClr val="hlink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2800" b="1"/>
              <a:t>Consumer Behavior:</a:t>
            </a:r>
          </a:p>
          <a:p>
            <a:pPr lvl="1"/>
            <a:r>
              <a:rPr lang="en-US" sz="2400" i="1"/>
              <a:t>The mental and emotional processes and physical activities  people engage in when they select, purchase, use, and dispose of products or services to satisfy particular needs and desires.</a:t>
            </a:r>
          </a:p>
        </p:txBody>
      </p:sp>
      <p:pic>
        <p:nvPicPr>
          <p:cNvPr id="8199" name="Picture 7" descr="j028672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9375" y="3448050"/>
            <a:ext cx="3400425" cy="2667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153400" cy="10588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The Nature of Consumer 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Behavior and Decision Making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305800" cy="4876800"/>
          </a:xfrm>
          <a:solidFill>
            <a:schemeClr val="bg1"/>
          </a:solidFill>
          <a:ln w="381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Factors important to understanding consumer markets and consumer behavior:</a:t>
            </a:r>
          </a:p>
          <a:p>
            <a:pPr lvl="1">
              <a:lnSpc>
                <a:spcPct val="90000"/>
              </a:lnSpc>
            </a:pPr>
            <a:r>
              <a:rPr lang="en-US"/>
              <a:t>The size of the consumer market.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Changes in consumer shopping habits and purchase decisions.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Emphasis on consumer-oriented marketing.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 design of effective marketing strategy.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153400" cy="868363"/>
          </a:xfrm>
          <a:solidFill>
            <a:schemeClr val="hlink"/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Growing Consumer Markets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6925" y="1524000"/>
            <a:ext cx="5222875" cy="4449763"/>
          </a:xfrm>
          <a:solidFill>
            <a:schemeClr val="bg1"/>
          </a:solidFill>
          <a:ln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New retail line-ups</a:t>
            </a:r>
          </a:p>
          <a:p>
            <a:pPr marL="1282700" lvl="2" indent="-368300">
              <a:lnSpc>
                <a:spcPct val="90000"/>
              </a:lnSpc>
            </a:pPr>
            <a:r>
              <a:rPr lang="en-US" sz="2300"/>
              <a:t>“Price-centric”</a:t>
            </a:r>
          </a:p>
          <a:p>
            <a:pPr marL="1282700" lvl="2" indent="-368300">
              <a:lnSpc>
                <a:spcPct val="90000"/>
              </a:lnSpc>
            </a:pPr>
            <a:r>
              <a:rPr lang="en-US" sz="2300"/>
              <a:t>Lifestyle</a:t>
            </a:r>
          </a:p>
          <a:p>
            <a:pPr marL="1282700" lvl="2" indent="-368300">
              <a:lnSpc>
                <a:spcPct val="90000"/>
              </a:lnSpc>
            </a:pPr>
            <a:r>
              <a:rPr lang="en-US" sz="2300"/>
              <a:t>“Occasion-centric”</a:t>
            </a:r>
          </a:p>
          <a:p>
            <a:pPr marL="908050" lvl="1" indent="-45085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10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Outdoor living market.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Consumer electronics.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Enhanced experience businesses.</a:t>
            </a:r>
          </a:p>
        </p:txBody>
      </p:sp>
      <p:pic>
        <p:nvPicPr>
          <p:cNvPr id="9220" name="Picture 4" descr="j029692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4264025"/>
            <a:ext cx="2794000" cy="2060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05800" cy="1020763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Growing Consumer Markets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7888" y="1676400"/>
            <a:ext cx="4989512" cy="4754563"/>
          </a:xfrm>
          <a:solidFill>
            <a:schemeClr val="bg1"/>
          </a:solidFill>
          <a:ln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pPr marL="609600" indent="-609600">
              <a:buFont typeface="Wingdings" pitchFamily="2" charset="2"/>
              <a:buAutoNum type="arabicPeriod" startAt="5"/>
            </a:pPr>
            <a:r>
              <a:rPr lang="en-US" sz="2400"/>
              <a:t>Anti-aging products and services.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endParaRPr lang="en-US" sz="2400"/>
          </a:p>
          <a:p>
            <a:pPr marL="609600" indent="-609600">
              <a:buFont typeface="Wingdings" pitchFamily="2" charset="2"/>
              <a:buAutoNum type="arabicPeriod" startAt="6"/>
            </a:pPr>
            <a:r>
              <a:rPr lang="en-US" sz="2400"/>
              <a:t>Health as a national hobby.</a:t>
            </a:r>
          </a:p>
          <a:p>
            <a:pPr marL="609600" indent="-609600">
              <a:buFont typeface="Wingdings" pitchFamily="2" charset="2"/>
              <a:buAutoNum type="arabicPeriod" startAt="6"/>
            </a:pPr>
            <a:endParaRPr lang="en-US" sz="2400"/>
          </a:p>
          <a:p>
            <a:pPr marL="609600" indent="-609600">
              <a:buFont typeface="Wingdings" pitchFamily="2" charset="2"/>
              <a:buAutoNum type="arabicPeriod" startAt="7"/>
            </a:pPr>
            <a:r>
              <a:rPr lang="en-US" sz="2400"/>
              <a:t>High-end sports apparel and equipment.</a:t>
            </a:r>
          </a:p>
          <a:p>
            <a:pPr marL="609600" indent="-609600">
              <a:buFont typeface="Wingdings" pitchFamily="2" charset="2"/>
              <a:buAutoNum type="arabicPeriod" startAt="7"/>
            </a:pPr>
            <a:endParaRPr lang="en-US" sz="2400"/>
          </a:p>
          <a:p>
            <a:pPr marL="609600" indent="-609600">
              <a:buFont typeface="Wingdings" pitchFamily="2" charset="2"/>
              <a:buAutoNum type="arabicPeriod" startAt="7"/>
            </a:pPr>
            <a:r>
              <a:rPr lang="en-US" sz="2400"/>
              <a:t>Safe packaging, pure contents, and “green” concerns.</a:t>
            </a:r>
          </a:p>
        </p:txBody>
      </p:sp>
      <p:pic>
        <p:nvPicPr>
          <p:cNvPr id="33796" name="Picture 4" descr="j0297003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34088" y="4079875"/>
            <a:ext cx="2605087" cy="1978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305800" cy="1143000"/>
          </a:xfrm>
          <a:solidFill>
            <a:schemeClr val="hlink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Consumer Behavior and the Design of Marketing Strategy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200" y="2209800"/>
            <a:ext cx="7010400" cy="1676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800" b="1" i="1"/>
          </a:p>
          <a:p>
            <a:pPr algn="ctr" eaLnBrk="0" hangingPunct="0"/>
            <a:endParaRPr lang="en-US" sz="2800" b="1" i="1"/>
          </a:p>
          <a:p>
            <a:pPr algn="ctr" eaLnBrk="0" hangingPunct="0"/>
            <a:r>
              <a:rPr lang="en-US" sz="2800" b="1" i="1"/>
              <a:t>Brand Equity: </a:t>
            </a:r>
          </a:p>
          <a:p>
            <a:pPr lvl="1" algn="ctr" eaLnBrk="0" hangingPunct="0"/>
            <a:r>
              <a:rPr lang="en-US" sz="2800"/>
              <a:t>The marketplace value of a brand.</a:t>
            </a:r>
          </a:p>
          <a:p>
            <a:pPr algn="ctr" eaLnBrk="0" hangingPunct="0"/>
            <a:endParaRPr lang="en-US" sz="2800"/>
          </a:p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676400" y="4419600"/>
            <a:ext cx="7010400" cy="1676400"/>
          </a:xfrm>
          <a:prstGeom prst="rect">
            <a:avLst/>
          </a:prstGeom>
          <a:solidFill>
            <a:srgbClr val="40A8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2800" b="1" i="1"/>
          </a:p>
          <a:p>
            <a:pPr algn="ctr" eaLnBrk="0" hangingPunct="0"/>
            <a:r>
              <a:rPr lang="en-US" sz="2800" b="1" i="1"/>
              <a:t>Service Recovery: </a:t>
            </a:r>
          </a:p>
          <a:p>
            <a:pPr lvl="1" algn="ctr" eaLnBrk="0" hangingPunct="0"/>
            <a:r>
              <a:rPr lang="en-US" sz="2800"/>
              <a:t>Winning back consumers who defect.</a:t>
            </a:r>
            <a:endParaRPr lang="en-US" sz="2800" b="1" i="1"/>
          </a:p>
          <a:p>
            <a:pPr algn="ctr" eaLnBrk="0" hangingPunct="0"/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1506</Words>
  <Application>Microsoft PowerPoint</Application>
  <PresentationFormat>On-screen Show (4:3)</PresentationFormat>
  <Paragraphs>308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Times New Roman</vt:lpstr>
      <vt:lpstr>Arial</vt:lpstr>
      <vt:lpstr>Arial Unicode MS</vt:lpstr>
      <vt:lpstr>Wingdings</vt:lpstr>
      <vt:lpstr>Default Design</vt:lpstr>
      <vt:lpstr>Slide 1</vt:lpstr>
      <vt:lpstr>Chapter 4</vt:lpstr>
      <vt:lpstr> After studying this chapter, you should be able to: </vt:lpstr>
      <vt:lpstr> After studying this chapter, you should be able to: </vt:lpstr>
      <vt:lpstr>The Nature of Consumer Behavior and Decision Making</vt:lpstr>
      <vt:lpstr>The Nature of Consumer  Behavior and Decision Making</vt:lpstr>
      <vt:lpstr>Growing Consumer Markets</vt:lpstr>
      <vt:lpstr>Growing Consumer Markets</vt:lpstr>
      <vt:lpstr>Consumer Behavior and the Design of Marketing Strategy</vt:lpstr>
      <vt:lpstr>Understanding E-Customers</vt:lpstr>
      <vt:lpstr>Consumer Decision Making</vt:lpstr>
      <vt:lpstr>High- and Low-Involvement Decisions</vt:lpstr>
      <vt:lpstr>High-and Low-Involvement Decisions</vt:lpstr>
      <vt:lpstr>Types of Consumer Choices</vt:lpstr>
      <vt:lpstr>Attitudes</vt:lpstr>
      <vt:lpstr>Attitudes – Marketing Implications</vt:lpstr>
      <vt:lpstr>Experiential Choices</vt:lpstr>
      <vt:lpstr>Experiential Choices</vt:lpstr>
      <vt:lpstr>Influence of the Social Environment</vt:lpstr>
      <vt:lpstr>Cultural Influences</vt:lpstr>
      <vt:lpstr>Cultural Influences</vt:lpstr>
      <vt:lpstr>Values</vt:lpstr>
      <vt:lpstr>Values</vt:lpstr>
      <vt:lpstr>Values</vt:lpstr>
      <vt:lpstr>Subcultures</vt:lpstr>
      <vt:lpstr>Subcultures</vt:lpstr>
      <vt:lpstr>Social Class Influences</vt:lpstr>
      <vt:lpstr>Family Influences and the Family Life Cycle</vt:lpstr>
      <vt:lpstr>Slide 29</vt:lpstr>
      <vt:lpstr>Interpersonal Influences</vt:lpstr>
      <vt:lpstr>Interpersonal Influence Processes</vt:lpstr>
      <vt:lpstr>Interpersonal Influence Processes</vt:lpstr>
      <vt:lpstr>Individual Differences</vt:lpstr>
      <vt:lpstr>Word-of-Mouth Communications</vt:lpstr>
      <vt:lpstr>Personality</vt:lpstr>
      <vt:lpstr>Personality</vt:lpstr>
      <vt:lpstr>Lifestyles and Psychographics</vt:lpstr>
      <vt:lpstr>Motivation</vt:lpstr>
      <vt:lpstr>Situational Factors</vt:lpstr>
      <vt:lpstr>Situational Factors</vt:lpstr>
      <vt:lpstr>Consumer Behavior Outcomes</vt:lpstr>
      <vt:lpstr>Consumer Satisfaction, Dissatisfaction,  and Complaint Behavior</vt:lpstr>
      <vt:lpstr>A Model of Consumer Satisfaction </vt:lpstr>
      <vt:lpstr>Findings of Customer  Satisfaction Research</vt:lpstr>
      <vt:lpstr>Customer Complaints</vt:lpstr>
      <vt:lpstr>Cognitive Dissonance</vt:lpstr>
      <vt:lpstr>Ethical and Social Issues in Consumer Behavior</vt:lpstr>
      <vt:lpstr>Ethical and Social Issues  in Business Behavior</vt:lpstr>
    </vt:vector>
  </TitlesOfParts>
  <Company>McGraw-Hill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this pc</cp:lastModifiedBy>
  <cp:revision>10</cp:revision>
  <dcterms:created xsi:type="dcterms:W3CDTF">2002-09-09T20:11:29Z</dcterms:created>
  <dcterms:modified xsi:type="dcterms:W3CDTF">2022-04-25T06:05:09Z</dcterms:modified>
</cp:coreProperties>
</file>