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5" d="100"/>
          <a:sy n="85" d="100"/>
        </p:scale>
        <p:origin x="49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6/9/2022</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6/9/2022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6/9/2022</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6/9/2022</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0E4B1-DBB1-4329-911D-8729993FC7E0}"/>
              </a:ext>
            </a:extLst>
          </p:cNvPr>
          <p:cNvSpPr>
            <a:spLocks noGrp="1"/>
          </p:cNvSpPr>
          <p:nvPr>
            <p:ph type="ctrTitle"/>
          </p:nvPr>
        </p:nvSpPr>
        <p:spPr>
          <a:xfrm>
            <a:off x="603504" y="151075"/>
            <a:ext cx="10782300" cy="6559826"/>
          </a:xfrm>
        </p:spPr>
        <p:txBody>
          <a:bodyPr/>
          <a:lstStyle/>
          <a:p>
            <a:r>
              <a:rPr lang="en-IN" sz="2000" b="1" u="sng" dirty="0"/>
              <a:t>Over – capitalisation </a:t>
            </a:r>
            <a:br>
              <a:rPr lang="en-IN" sz="2000" b="1" u="sng" dirty="0"/>
            </a:br>
            <a:br>
              <a:rPr lang="en-IN" sz="2000" b="1" u="sng" dirty="0"/>
            </a:br>
            <a:r>
              <a:rPr lang="en-IN" sz="2000" dirty="0"/>
              <a:t>When a company has consistently been unable to earn the prevailing rate of return on its capital employed , the situation is termed as </a:t>
            </a:r>
            <a:r>
              <a:rPr lang="en-IN" sz="2000" i="1" dirty="0"/>
              <a:t>over – capitalisation . </a:t>
            </a:r>
            <a:r>
              <a:rPr lang="en-IN" sz="2000" dirty="0"/>
              <a:t>A corporation is said to be over-capitalised when its earnings are not enough to yield a fair return on the amount of securities outstanding  or when the book-value of its securities exceeds the current value of its assets . In other words , the situation arises due to distortion in the book value and the real or true value of the firm . Book – value is the value shown in the books of either the capital employed or the assets used by the firm . </a:t>
            </a:r>
            <a:br>
              <a:rPr lang="en-IN" sz="2000" dirty="0"/>
            </a:br>
            <a:br>
              <a:rPr lang="en-IN" sz="2000" dirty="0"/>
            </a:br>
            <a:r>
              <a:rPr lang="en-IN" sz="2000" b="1" u="sng" dirty="0"/>
              <a:t>CAUSES  OF  OVER-CAPITALISATION </a:t>
            </a:r>
            <a:br>
              <a:rPr lang="en-IN" sz="2000" b="1" dirty="0"/>
            </a:br>
            <a:r>
              <a:rPr lang="en-IN" sz="2000" dirty="0"/>
              <a:t>The reasons of over-capitalisation may be many , such as over-estimation of average annual earnings, capitalisation at a lower rate of return , purchase of fixed assets from the vendors at inflated values , high costs of promotion , high preliminary expenses , very liberal dividend policy inappropriate depreciation , maintenance and replacement policies , etc.</a:t>
            </a:r>
            <a:br>
              <a:rPr lang="en-IN" sz="2000" dirty="0"/>
            </a:br>
            <a:br>
              <a:rPr lang="en-IN" sz="2000" dirty="0"/>
            </a:br>
            <a:r>
              <a:rPr lang="en-IN" sz="2000" b="1" dirty="0"/>
              <a:t>Causes of Over – capitalisation explain as below :</a:t>
            </a:r>
            <a:br>
              <a:rPr lang="en-IN" sz="2000" b="1" dirty="0"/>
            </a:br>
            <a:r>
              <a:rPr lang="en-IN" sz="2000" b="1" dirty="0"/>
              <a:t>1. Over-estimation of Future Earnings :  </a:t>
            </a:r>
            <a:r>
              <a:rPr lang="en-IN" sz="2000" dirty="0"/>
              <a:t>When the promoters or managers over-estimate the earnings of the company , it results in over capitalisation .</a:t>
            </a:r>
            <a:br>
              <a:rPr lang="en-IN" sz="2000" dirty="0"/>
            </a:br>
            <a:br>
              <a:rPr lang="en-IN" sz="2000" dirty="0"/>
            </a:br>
            <a:r>
              <a:rPr lang="en-IN" sz="2000" b="1" dirty="0"/>
              <a:t>2. Under – estimation of Capitalisation Rate :  </a:t>
            </a:r>
            <a:r>
              <a:rPr lang="en-IN" sz="2000" dirty="0"/>
              <a:t>Company would be over capitalised if the earnings are correctly estimated but the rate of capitalisation is under-estimated . Under estimation of the rate of capitalisation results in raising excessive capital than what the company could utilise profitability making the company unable to distribute dividends at prevailing rates , this lead to decline in the market value of its shares which is a symptom of over-capitalisation . For example , if a company’s regular earning $ of $1,50,000 are capitalised at 6% , the total amount of capitalisation would be $ 25,00,000 . If later on , it is found that the rate of capitalisation is 10 % instead of 6% , the amount of capitalisation should be $ 15, 00,000 .Thus the excess amount of $ 10,00,000 would lead to over-capitalisation .</a:t>
            </a:r>
            <a:br>
              <a:rPr lang="en-IN" sz="2000" dirty="0"/>
            </a:br>
            <a:br>
              <a:rPr lang="en-IN" sz="2000" dirty="0"/>
            </a:br>
            <a:endParaRPr lang="en-IN" sz="2000" b="1" u="sng" dirty="0"/>
          </a:p>
        </p:txBody>
      </p:sp>
      <p:sp>
        <p:nvSpPr>
          <p:cNvPr id="3" name="Subtitle 2">
            <a:extLst>
              <a:ext uri="{FF2B5EF4-FFF2-40B4-BE49-F238E27FC236}">
                <a16:creationId xmlns:a16="http://schemas.microsoft.com/office/drawing/2014/main" id="{A71636AD-A0D9-4568-8EFB-6322D3659BA3}"/>
              </a:ext>
            </a:extLst>
          </p:cNvPr>
          <p:cNvSpPr>
            <a:spLocks noGrp="1"/>
          </p:cNvSpPr>
          <p:nvPr>
            <p:ph type="subTitle" idx="1"/>
          </p:nvPr>
        </p:nvSpPr>
        <p:spPr>
          <a:xfrm flipV="1">
            <a:off x="667512" y="6925586"/>
            <a:ext cx="9228201" cy="135172"/>
          </a:xfrm>
        </p:spPr>
        <p:txBody>
          <a:bodyPr>
            <a:normAutofit fontScale="25000" lnSpcReduction="20000"/>
          </a:bodyPr>
          <a:lstStyle/>
          <a:p>
            <a:endParaRPr lang="en-IN" dirty="0"/>
          </a:p>
        </p:txBody>
      </p:sp>
    </p:spTree>
    <p:extLst>
      <p:ext uri="{BB962C8B-B14F-4D97-AF65-F5344CB8AC3E}">
        <p14:creationId xmlns:p14="http://schemas.microsoft.com/office/powerpoint/2010/main" val="469597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FFD5-A6E5-4AB8-867B-DEBAA330D819}"/>
              </a:ext>
            </a:extLst>
          </p:cNvPr>
          <p:cNvSpPr>
            <a:spLocks noGrp="1"/>
          </p:cNvSpPr>
          <p:nvPr>
            <p:ph type="title"/>
          </p:nvPr>
        </p:nvSpPr>
        <p:spPr>
          <a:xfrm>
            <a:off x="657224" y="499532"/>
            <a:ext cx="10772775" cy="6195465"/>
          </a:xfrm>
        </p:spPr>
        <p:txBody>
          <a:bodyPr>
            <a:normAutofit/>
          </a:bodyPr>
          <a:lstStyle/>
          <a:p>
            <a:r>
              <a:rPr lang="en-IN" sz="2000" b="1" dirty="0"/>
              <a:t>3. High Promotion Expenses :  </a:t>
            </a:r>
            <a:r>
              <a:rPr lang="en-IN" sz="2000" dirty="0"/>
              <a:t>If a company has paid high promotional expenses in the form of payments to promotors for their services , and excessive price for goodwill , trade marks , patents , copyrights etc ., It is overcapitalised . Similarly , if the company is formed by converting a partnership firm or a private limited company into a public limited company and the assets transferred at highly inflated prices , the company will not be over – capitalised because the book value of the company ‘s asses will be higher than its real value .</a:t>
            </a:r>
            <a:br>
              <a:rPr lang="en-IN" sz="2000" dirty="0"/>
            </a:br>
            <a:br>
              <a:rPr lang="en-IN" sz="2000" dirty="0"/>
            </a:br>
            <a:r>
              <a:rPr lang="en-IN" sz="2000" b="1" dirty="0"/>
              <a:t>4. Purchase of Assets during inflationary Conditions :  </a:t>
            </a:r>
            <a:r>
              <a:rPr lang="en-IN" sz="2000" dirty="0"/>
              <a:t>Inflationary conditions are an important factor in over-capitalisation of business enterprises . These affect both the newly promoted as well as the established companies . Companies have to pay high prices for purchase of fixed assets , and the amount of capitalisation is kept high during boom period . But after the boom conditions subside and recessionary conditions set in , the real value of the company’s assets fall while the book value of its assets remain at a higher level . Now , the company becomes over – capitalised  . </a:t>
            </a:r>
            <a:br>
              <a:rPr lang="en-IN" sz="2000" dirty="0"/>
            </a:br>
            <a:br>
              <a:rPr lang="en-IN" sz="2000" dirty="0"/>
            </a:br>
            <a:r>
              <a:rPr lang="en-IN" sz="2000" b="1" dirty="0"/>
              <a:t>5. Liberal Dividend Policy  :  </a:t>
            </a:r>
            <a:r>
              <a:rPr lang="en-IN" sz="2000" dirty="0"/>
              <a:t>if a company prefers to follow  a liberal dividend policy instead of ploughing back its profit in the long – run , it would find it difficult to replace its </a:t>
            </a:r>
            <a:r>
              <a:rPr lang="en-IN" sz="2000" dirty="0" err="1"/>
              <a:t>wornout</a:t>
            </a:r>
            <a:r>
              <a:rPr lang="en-IN" sz="2000" dirty="0"/>
              <a:t> assets with sufficiently decreased working efficiency . The company is compelled to resort to costly borrowing which adversely affects its earning capacity . Over a long period of time the combined effect of these factors leads the company to over-capitalisation .</a:t>
            </a:r>
            <a:br>
              <a:rPr lang="en-IN" sz="2000" dirty="0"/>
            </a:br>
            <a:br>
              <a:rPr lang="en-IN" sz="2000" dirty="0"/>
            </a:br>
            <a:r>
              <a:rPr lang="en-IN" sz="2000" b="1" dirty="0"/>
              <a:t>6. Shortage of  Capital  :  </a:t>
            </a:r>
            <a:r>
              <a:rPr lang="en-IN" sz="2000" dirty="0"/>
              <a:t>One of the causes of over – capitalisation is shortage of capital which is the result of faulty financial planning  . It compels the company to borrow capital at very high rates of interest . A large chunk of profits given away to the creditors as interest leaving little to be distributed to the shareholders as dividends . As the rate of dividend falls the market value of shares also falls which shows over-capitalisation .</a:t>
            </a:r>
            <a:br>
              <a:rPr lang="en-IN" sz="2000" dirty="0"/>
            </a:br>
            <a:br>
              <a:rPr lang="en-IN" sz="2000" dirty="0"/>
            </a:br>
            <a:endParaRPr lang="en-IN" sz="2000" dirty="0"/>
          </a:p>
        </p:txBody>
      </p:sp>
      <p:sp>
        <p:nvSpPr>
          <p:cNvPr id="3" name="Content Placeholder 2">
            <a:extLst>
              <a:ext uri="{FF2B5EF4-FFF2-40B4-BE49-F238E27FC236}">
                <a16:creationId xmlns:a16="http://schemas.microsoft.com/office/drawing/2014/main" id="{57359238-27D0-4A29-B091-F173CBDDE73B}"/>
              </a:ext>
            </a:extLst>
          </p:cNvPr>
          <p:cNvSpPr>
            <a:spLocks noGrp="1"/>
          </p:cNvSpPr>
          <p:nvPr>
            <p:ph idx="1"/>
          </p:nvPr>
        </p:nvSpPr>
        <p:spPr>
          <a:xfrm flipV="1">
            <a:off x="676656" y="6766559"/>
            <a:ext cx="10753725" cy="174929"/>
          </a:xfrm>
        </p:spPr>
        <p:txBody>
          <a:bodyPr>
            <a:normAutofit fontScale="25000" lnSpcReduction="20000"/>
          </a:bodyPr>
          <a:lstStyle/>
          <a:p>
            <a:endParaRPr lang="en-IN" dirty="0"/>
          </a:p>
        </p:txBody>
      </p:sp>
    </p:spTree>
    <p:extLst>
      <p:ext uri="{BB962C8B-B14F-4D97-AF65-F5344CB8AC3E}">
        <p14:creationId xmlns:p14="http://schemas.microsoft.com/office/powerpoint/2010/main" val="2252786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2A781-AF5B-4A44-B917-4527D658E157}"/>
              </a:ext>
            </a:extLst>
          </p:cNvPr>
          <p:cNvSpPr>
            <a:spLocks noGrp="1"/>
          </p:cNvSpPr>
          <p:nvPr>
            <p:ph type="title"/>
          </p:nvPr>
        </p:nvSpPr>
        <p:spPr>
          <a:xfrm>
            <a:off x="657224" y="499533"/>
            <a:ext cx="10772775" cy="6219318"/>
          </a:xfrm>
        </p:spPr>
        <p:txBody>
          <a:bodyPr>
            <a:normAutofit/>
          </a:bodyPr>
          <a:lstStyle/>
          <a:p>
            <a:r>
              <a:rPr lang="en-IN" sz="2000" b="1" dirty="0"/>
              <a:t>7. Borrowings at Higher interest Rates :  </a:t>
            </a:r>
            <a:r>
              <a:rPr lang="en-IN" sz="2000" dirty="0"/>
              <a:t>To meet its emergent needs if a company borrows a large amount of capital at rate of tits earnings the company will be over-capitalised . As  a major parts of its earnings will be taken a way by the creditors as interest , the rate of dividend will fall , and the market price of shares would decline. Thus , lower market price of shares , than the book value makes the company over-capitalised .</a:t>
            </a:r>
            <a:br>
              <a:rPr lang="en-IN" sz="2000" dirty="0"/>
            </a:br>
            <a:br>
              <a:rPr lang="en-IN" sz="2000" dirty="0"/>
            </a:br>
            <a:r>
              <a:rPr lang="en-IN" sz="2000" b="1" u="sng" dirty="0"/>
              <a:t>EFFECTS OF  OVER CAPITALISATION </a:t>
            </a:r>
            <a:br>
              <a:rPr lang="en-IN" sz="2000" b="1" u="sng" dirty="0"/>
            </a:br>
            <a:br>
              <a:rPr lang="en-IN" sz="2000" b="1" u="sng" dirty="0"/>
            </a:br>
            <a:r>
              <a:rPr lang="en-IN" sz="2000" b="1" u="sng" dirty="0"/>
              <a:t>(A) Effects on the company </a:t>
            </a:r>
            <a:br>
              <a:rPr lang="en-IN" sz="2000" b="1" dirty="0"/>
            </a:br>
            <a:r>
              <a:rPr lang="en-IN" sz="2000" b="1" dirty="0"/>
              <a:t>1. Decrease in the value of Shares and Goodwill :  </a:t>
            </a:r>
            <a:r>
              <a:rPr lang="en-IN" sz="2000" dirty="0"/>
              <a:t>Due to decrease in the earning capacity of the company , a large majority of investors lose their confidence in the company . The market value of its shares comes down and the company’s financial stability is jeopardized . It also suffers a setback to its goodwill .</a:t>
            </a:r>
            <a:br>
              <a:rPr lang="en-IN" sz="2000" dirty="0"/>
            </a:br>
            <a:br>
              <a:rPr lang="en-IN" sz="2000" dirty="0"/>
            </a:br>
            <a:r>
              <a:rPr lang="en-IN" sz="2000" b="1" dirty="0"/>
              <a:t>2. Difficult in Obtaining Capital  :  </a:t>
            </a:r>
            <a:r>
              <a:rPr lang="en-IN" sz="2000" dirty="0"/>
              <a:t>Due to fall in dividends the investors lose their confidence in the company resulting in difficulty to obtain the requisite capital for improvements and acquisition of new assets by issuing shares or debentures .</a:t>
            </a:r>
            <a:br>
              <a:rPr lang="en-IN" sz="2000" dirty="0"/>
            </a:br>
            <a:br>
              <a:rPr lang="en-IN" sz="2000" dirty="0"/>
            </a:br>
            <a:r>
              <a:rPr lang="en-IN" sz="2000" b="1" dirty="0"/>
              <a:t>3. Difficulty in  Obtaining Loans  : </a:t>
            </a:r>
            <a:r>
              <a:rPr lang="en-IN" sz="2000" dirty="0"/>
              <a:t>The credit standing and goodwill of an over-capitalised company suffers a set back due to fall in earnings . Financial  institutions hesitate in providing loans to such a company for its development and expansion programmes .</a:t>
            </a:r>
            <a:br>
              <a:rPr lang="en-IN" sz="2000" dirty="0"/>
            </a:br>
            <a:br>
              <a:rPr lang="en-IN" sz="2000" dirty="0"/>
            </a:br>
            <a:r>
              <a:rPr lang="en-IN" sz="2000" b="1" dirty="0"/>
              <a:t>4 . Demand for Liquidation  :  </a:t>
            </a:r>
            <a:r>
              <a:rPr lang="en-IN" sz="2000" dirty="0"/>
              <a:t>As  an over-capitalised company is not able to pay the principal amount of loan and interest thereon , the creditors may forcefully demand liquidation of the company , unless drastic steps are taken to correct the situation . One effective remedy is reorganisation of the company’s share capital , which again leads to considerable loss of its goodwill. </a:t>
            </a:r>
          </a:p>
        </p:txBody>
      </p:sp>
      <p:sp>
        <p:nvSpPr>
          <p:cNvPr id="3" name="Content Placeholder 2">
            <a:extLst>
              <a:ext uri="{FF2B5EF4-FFF2-40B4-BE49-F238E27FC236}">
                <a16:creationId xmlns:a16="http://schemas.microsoft.com/office/drawing/2014/main" id="{DE848C19-C399-4855-A673-DB1FFCFD5225}"/>
              </a:ext>
            </a:extLst>
          </p:cNvPr>
          <p:cNvSpPr>
            <a:spLocks noGrp="1"/>
          </p:cNvSpPr>
          <p:nvPr>
            <p:ph idx="1"/>
          </p:nvPr>
        </p:nvSpPr>
        <p:spPr>
          <a:xfrm flipV="1">
            <a:off x="676656" y="6718851"/>
            <a:ext cx="10753725" cy="71562"/>
          </a:xfrm>
        </p:spPr>
        <p:txBody>
          <a:bodyPr>
            <a:normAutofit fontScale="25000" lnSpcReduction="20000"/>
          </a:bodyPr>
          <a:lstStyle/>
          <a:p>
            <a:endParaRPr lang="en-IN" dirty="0"/>
          </a:p>
        </p:txBody>
      </p:sp>
    </p:spTree>
    <p:extLst>
      <p:ext uri="{BB962C8B-B14F-4D97-AF65-F5344CB8AC3E}">
        <p14:creationId xmlns:p14="http://schemas.microsoft.com/office/powerpoint/2010/main" val="96227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E6866-365C-49AA-9BCC-71A976AC8DB8}"/>
              </a:ext>
            </a:extLst>
          </p:cNvPr>
          <p:cNvSpPr>
            <a:spLocks noGrp="1"/>
          </p:cNvSpPr>
          <p:nvPr>
            <p:ph type="title"/>
          </p:nvPr>
        </p:nvSpPr>
        <p:spPr>
          <a:xfrm>
            <a:off x="638174" y="499533"/>
            <a:ext cx="10772775" cy="6076196"/>
          </a:xfrm>
        </p:spPr>
        <p:txBody>
          <a:bodyPr>
            <a:normAutofit fontScale="90000"/>
          </a:bodyPr>
          <a:lstStyle/>
          <a:p>
            <a:r>
              <a:rPr lang="en-IN" sz="2000" b="1" u="sng" dirty="0"/>
              <a:t>(B) Effects on the society </a:t>
            </a:r>
            <a:br>
              <a:rPr lang="en-IN" sz="2000" b="1" dirty="0"/>
            </a:br>
            <a:r>
              <a:rPr lang="en-IN" sz="2000" b="1" dirty="0"/>
              <a:t>1. Low Quality Products at Higher Prices :  </a:t>
            </a:r>
            <a:r>
              <a:rPr lang="en-IN" sz="2000" dirty="0"/>
              <a:t>As over –capitalised company does everything to  increase its earnings , it reduces the quality and increases the price of products . Thus , the ultimate consumers suffer in terms of both quality and price and have to pay high prices for poor quality products .</a:t>
            </a:r>
            <a:br>
              <a:rPr lang="en-IN" sz="2000" dirty="0"/>
            </a:br>
            <a:br>
              <a:rPr lang="en-IN" sz="2000" dirty="0"/>
            </a:br>
            <a:r>
              <a:rPr lang="en-IN" sz="2000" b="1" dirty="0"/>
              <a:t>2. Fear  of Recession  :  </a:t>
            </a:r>
            <a:r>
              <a:rPr lang="en-IN" sz="2000" dirty="0"/>
              <a:t>Due to low purchasing power of workers , demand for goods comes down . As the process continues recessionary conditions are witnesses gradually .</a:t>
            </a:r>
            <a:br>
              <a:rPr lang="en-IN" sz="2000" dirty="0"/>
            </a:br>
            <a:br>
              <a:rPr lang="en-IN" sz="2000" dirty="0"/>
            </a:br>
            <a:r>
              <a:rPr lang="en-IN" sz="2000" b="1" dirty="0"/>
              <a:t>3. Reduction  in Wage and Labour Welfare Activities :  </a:t>
            </a:r>
            <a:r>
              <a:rPr lang="en-IN" sz="2000" dirty="0"/>
              <a:t>Over – capitalisation leads to retrenchments and education in  wages and salaries . In its attempt to –raise profits , an over-capitalised company tries to cut the wages and welfare facilities of the workers creating soreness in industrial relations . The  interests of the workers suffer due to substantial cuts in wages and other benefits . An over – capitalised company often resorts to retrenchment of the workers on grounds of low earnings in the company  . </a:t>
            </a:r>
            <a:br>
              <a:rPr lang="en-IN" sz="2000" dirty="0"/>
            </a:br>
            <a:br>
              <a:rPr lang="en-IN" sz="2000" dirty="0"/>
            </a:br>
            <a:r>
              <a:rPr lang="en-IN" sz="2000" b="1" u="sng" dirty="0"/>
              <a:t>Under-capitalisation </a:t>
            </a:r>
            <a:br>
              <a:rPr lang="en-IN" sz="2000" b="1" u="sng" dirty="0"/>
            </a:br>
            <a:br>
              <a:rPr lang="en-IN" sz="2000" b="1" u="sng" dirty="0"/>
            </a:br>
            <a:r>
              <a:rPr lang="en-IN" sz="2000" b="1" dirty="0" err="1"/>
              <a:t>Under-capitalisation</a:t>
            </a:r>
            <a:r>
              <a:rPr lang="en-IN" sz="2000" b="1" dirty="0"/>
              <a:t>  : </a:t>
            </a:r>
            <a:r>
              <a:rPr lang="en-IN" sz="2000" dirty="0"/>
              <a:t>on the other hand , is just reverse of over-capitalisation . It is a state of capitalisation in which a company , by and large , has been earning a rate of return on its capital employed which is higher than the current rate of capitalisation in the market .In other words , an under-capitalised company is one whose earnings have been higher in relation to the size of the invested capital . It can also be said that the real value of its fixed assets is more than their values shown in the books . In the capital market , the rating and ranking of such a company will be high in the eyes of investors with the result that the market prices of its shares will be far above their par value . With a high profit earing capacity the company must have been paying attractive dividends and at the same time building up sizeable reserves through retention of earnings . Such a situation can enable a company to raise additional funds at a  low cost for further expansion and growth .</a:t>
            </a:r>
            <a:endParaRPr lang="en-IN" sz="2000" b="1" dirty="0"/>
          </a:p>
        </p:txBody>
      </p:sp>
      <p:sp>
        <p:nvSpPr>
          <p:cNvPr id="3" name="Content Placeholder 2">
            <a:extLst>
              <a:ext uri="{FF2B5EF4-FFF2-40B4-BE49-F238E27FC236}">
                <a16:creationId xmlns:a16="http://schemas.microsoft.com/office/drawing/2014/main" id="{5CE98409-9A4F-4F55-BC0B-1A114F55835C}"/>
              </a:ext>
            </a:extLst>
          </p:cNvPr>
          <p:cNvSpPr>
            <a:spLocks noGrp="1"/>
          </p:cNvSpPr>
          <p:nvPr>
            <p:ph idx="1"/>
          </p:nvPr>
        </p:nvSpPr>
        <p:spPr>
          <a:xfrm flipV="1">
            <a:off x="676656" y="6647289"/>
            <a:ext cx="10753725" cy="71562"/>
          </a:xfrm>
        </p:spPr>
        <p:txBody>
          <a:bodyPr>
            <a:normAutofit fontScale="25000" lnSpcReduction="20000"/>
          </a:bodyPr>
          <a:lstStyle/>
          <a:p>
            <a:endParaRPr lang="en-IN" dirty="0"/>
          </a:p>
        </p:txBody>
      </p:sp>
    </p:spTree>
    <p:extLst>
      <p:ext uri="{BB962C8B-B14F-4D97-AF65-F5344CB8AC3E}">
        <p14:creationId xmlns:p14="http://schemas.microsoft.com/office/powerpoint/2010/main" val="215720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404DA-019C-4361-879A-2D3FB7CA2736}"/>
              </a:ext>
            </a:extLst>
          </p:cNvPr>
          <p:cNvSpPr>
            <a:spLocks noGrp="1"/>
          </p:cNvSpPr>
          <p:nvPr>
            <p:ph type="title"/>
          </p:nvPr>
        </p:nvSpPr>
        <p:spPr>
          <a:xfrm>
            <a:off x="657224" y="499532"/>
            <a:ext cx="10772775" cy="6199441"/>
          </a:xfrm>
        </p:spPr>
        <p:txBody>
          <a:bodyPr>
            <a:normAutofit/>
          </a:bodyPr>
          <a:lstStyle/>
          <a:p>
            <a:r>
              <a:rPr lang="en-IN" sz="2000" b="1" u="sng" dirty="0"/>
              <a:t>CAUSES  OF  UNDER-CAPITALISATION </a:t>
            </a:r>
            <a:br>
              <a:rPr lang="en-IN" sz="2000" b="1" u="sng" dirty="0"/>
            </a:br>
            <a:br>
              <a:rPr lang="en-IN" sz="2000" b="1" u="sng" dirty="0"/>
            </a:br>
            <a:r>
              <a:rPr lang="en-IN" sz="2000" b="1" dirty="0"/>
              <a:t>1. Under Estimation of Earnings  :  </a:t>
            </a:r>
            <a:r>
              <a:rPr lang="en-IN" sz="2000" dirty="0"/>
              <a:t>The amount of capitalisation will be less than what a company can utilise effectively if the promotors under estimate the future earnings of the company while formulating the financial plan . The company becomes under-capitalised if the earnings in subsequent years prove to be higher .</a:t>
            </a:r>
            <a:br>
              <a:rPr lang="en-IN" sz="2000" dirty="0"/>
            </a:br>
            <a:br>
              <a:rPr lang="en-IN" sz="2000" dirty="0"/>
            </a:br>
            <a:r>
              <a:rPr lang="en-IN" sz="2000" b="1" dirty="0"/>
              <a:t>2. Low Promotion Expenses :  </a:t>
            </a:r>
            <a:r>
              <a:rPr lang="en-IN" sz="2000" dirty="0"/>
              <a:t>If the promotors do not charge excessive amounts for their promotional services and the over-all promotional cost is kept very low , the company will become under-capitalised .</a:t>
            </a:r>
            <a:br>
              <a:rPr lang="en-IN" sz="2000" dirty="0"/>
            </a:br>
            <a:br>
              <a:rPr lang="en-IN" sz="2000" dirty="0"/>
            </a:br>
            <a:r>
              <a:rPr lang="en-IN" sz="2000" b="1" dirty="0"/>
              <a:t>3. Liberal Taxation Policy :  </a:t>
            </a:r>
            <a:r>
              <a:rPr lang="en-IN" sz="2000" dirty="0"/>
              <a:t>Due to low tax burden , sufficient amount is left with company for higher dividend distribution , a symptom of under-capitalisation . Liberal taxation policy also enables the company to increase its working efficiency by maintaining adequate reserves for financing the renewals and replacement of worn out assets .</a:t>
            </a:r>
            <a:br>
              <a:rPr lang="en-IN" sz="2000" dirty="0"/>
            </a:br>
            <a:br>
              <a:rPr lang="en-IN" sz="2000" dirty="0"/>
            </a:br>
            <a:r>
              <a:rPr lang="en-IN" sz="2000" b="1" dirty="0"/>
              <a:t>4. Capital  Gains :  </a:t>
            </a:r>
            <a:r>
              <a:rPr lang="en-IN" sz="2000" dirty="0"/>
              <a:t>If the company’s assets are sold by the management at higher price than their book value , resultant capital gains lead the company to under-capitalisation .</a:t>
            </a:r>
            <a:br>
              <a:rPr lang="en-IN" sz="2000" dirty="0"/>
            </a:br>
            <a:br>
              <a:rPr lang="en-IN" sz="2000" dirty="0"/>
            </a:br>
            <a:r>
              <a:rPr lang="en-IN" sz="2000" b="1" dirty="0"/>
              <a:t>5. Promotion During Recessionary Conditions  :  </a:t>
            </a:r>
            <a:r>
              <a:rPr lang="en-IN" sz="2000" dirty="0"/>
              <a:t>If a company is promoted during the period of recession , it may acquire the assets at cheaper prices . The real value of the assets automatically goes up with the end of recession . Thus , during boom period its earnings increase proportionately higher than the increase in the amount of capital employed . This results in high profits to the company and exceptionally high rate of dividends as well as higher market price of its shares making the company under-capitalised . </a:t>
            </a:r>
            <a:br>
              <a:rPr lang="en-IN" sz="2000" dirty="0"/>
            </a:br>
            <a:br>
              <a:rPr lang="en-IN" sz="2000" dirty="0"/>
            </a:br>
            <a:endParaRPr lang="en-IN" sz="2000" b="1" u="sng" dirty="0"/>
          </a:p>
        </p:txBody>
      </p:sp>
      <p:sp>
        <p:nvSpPr>
          <p:cNvPr id="3" name="Content Placeholder 2">
            <a:extLst>
              <a:ext uri="{FF2B5EF4-FFF2-40B4-BE49-F238E27FC236}">
                <a16:creationId xmlns:a16="http://schemas.microsoft.com/office/drawing/2014/main" id="{D2587E16-8D87-49AD-BAE6-90CE39BAECD1}"/>
              </a:ext>
            </a:extLst>
          </p:cNvPr>
          <p:cNvSpPr>
            <a:spLocks noGrp="1"/>
          </p:cNvSpPr>
          <p:nvPr>
            <p:ph idx="1"/>
          </p:nvPr>
        </p:nvSpPr>
        <p:spPr>
          <a:xfrm flipV="1">
            <a:off x="676656" y="6744694"/>
            <a:ext cx="10753725" cy="45719"/>
          </a:xfrm>
        </p:spPr>
        <p:txBody>
          <a:bodyPr>
            <a:normAutofit fontScale="25000" lnSpcReduction="20000"/>
          </a:bodyPr>
          <a:lstStyle/>
          <a:p>
            <a:endParaRPr lang="en-IN" dirty="0"/>
          </a:p>
        </p:txBody>
      </p:sp>
    </p:spTree>
    <p:extLst>
      <p:ext uri="{BB962C8B-B14F-4D97-AF65-F5344CB8AC3E}">
        <p14:creationId xmlns:p14="http://schemas.microsoft.com/office/powerpoint/2010/main" val="273150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0F42-F6D1-4989-8F7D-6511B28E47A0}"/>
              </a:ext>
            </a:extLst>
          </p:cNvPr>
          <p:cNvSpPr>
            <a:spLocks noGrp="1"/>
          </p:cNvSpPr>
          <p:nvPr>
            <p:ph type="title"/>
          </p:nvPr>
        </p:nvSpPr>
        <p:spPr>
          <a:xfrm>
            <a:off x="657224" y="499532"/>
            <a:ext cx="10772775" cy="6157697"/>
          </a:xfrm>
        </p:spPr>
        <p:txBody>
          <a:bodyPr>
            <a:normAutofit/>
          </a:bodyPr>
          <a:lstStyle/>
          <a:p>
            <a:r>
              <a:rPr lang="en-IN" sz="2000" b="1" dirty="0"/>
              <a:t>6. Unforeseen Increase in Earnings :  </a:t>
            </a:r>
            <a:r>
              <a:rPr lang="en-IN" sz="2000" dirty="0"/>
              <a:t>Due to government’s liberal policy towards a particular industry , or increase in the sale price of the product due to sudden increase in its demand , the earning of  a company may also increase abnormally making it under-capitalised .</a:t>
            </a:r>
            <a:br>
              <a:rPr lang="en-IN" sz="2000" dirty="0"/>
            </a:br>
            <a:br>
              <a:rPr lang="en-IN" sz="2000" dirty="0"/>
            </a:br>
            <a:r>
              <a:rPr lang="en-IN" sz="2000" b="1" dirty="0"/>
              <a:t>7. Conservative Dividend Policy  : </a:t>
            </a:r>
            <a:r>
              <a:rPr lang="en-IN" sz="2000" dirty="0"/>
              <a:t> If a company follows a sour and conservative dividend policy leading to the creation of sufficient reserves for depreciation , repairs and renewals , and the ploughing back of profit , the earning increase tremendously ,and the real value of its assets exceeds their book value indicating under-capitalisation .</a:t>
            </a:r>
            <a:br>
              <a:rPr lang="en-IN" sz="2000" dirty="0"/>
            </a:br>
            <a:br>
              <a:rPr lang="en-IN" sz="2000" dirty="0"/>
            </a:br>
            <a:r>
              <a:rPr lang="en-IN" sz="2000" dirty="0"/>
              <a:t> </a:t>
            </a:r>
            <a:r>
              <a:rPr lang="en-IN" sz="2000" b="1" dirty="0"/>
              <a:t> </a:t>
            </a:r>
            <a:r>
              <a:rPr lang="en-IN" sz="2000" b="1" u="sng" dirty="0"/>
              <a:t>EFFECTS  OF  UNDER CAPITALISATION </a:t>
            </a:r>
            <a:br>
              <a:rPr lang="en-IN" sz="2000" b="1" u="sng" dirty="0"/>
            </a:br>
            <a:br>
              <a:rPr lang="en-IN" sz="2000" b="1" u="sng" dirty="0"/>
            </a:br>
            <a:r>
              <a:rPr lang="en-IN" sz="2000" b="1" dirty="0"/>
              <a:t>(A) Effects  on the company </a:t>
            </a:r>
            <a:br>
              <a:rPr lang="en-IN" sz="2000" b="1" dirty="0"/>
            </a:br>
            <a:r>
              <a:rPr lang="en-IN" sz="2000" b="1" dirty="0"/>
              <a:t>1. Encouragement  to speculation :  </a:t>
            </a:r>
            <a:r>
              <a:rPr lang="en-IN" sz="2000" dirty="0"/>
              <a:t>High dividend rate on the shares of an under-capitalised company leads to high market quotations of these shares . The management may manipulate share values and enter into speculation of these shares .</a:t>
            </a:r>
            <a:br>
              <a:rPr lang="en-IN" sz="2000" dirty="0"/>
            </a:br>
            <a:br>
              <a:rPr lang="en-IN" sz="2000" dirty="0"/>
            </a:br>
            <a:r>
              <a:rPr lang="en-IN" sz="2000" b="1" dirty="0"/>
              <a:t>2. Government  Interference :  </a:t>
            </a:r>
            <a:r>
              <a:rPr lang="en-IN" sz="2000" dirty="0"/>
              <a:t>Under – capitalised company declares a high rate of dividend attracting the government interference to cut down the prices of its products , to profit ceiling , to charge high profit taxes or file a suit against such a company under anti-trust laws of the country .</a:t>
            </a:r>
            <a:br>
              <a:rPr lang="en-IN" sz="2000" dirty="0"/>
            </a:br>
            <a:br>
              <a:rPr lang="en-IN" sz="2000" dirty="0"/>
            </a:br>
            <a:r>
              <a:rPr lang="en-IN" sz="2000" b="1" dirty="0"/>
              <a:t>3. Inadequacy of Capital : </a:t>
            </a:r>
            <a:r>
              <a:rPr lang="en-IN" sz="2000" dirty="0"/>
              <a:t>As an under-capitalised company suffers from shortage of capital it always depends on borrowed funds . Sometimes , it is compelled to borrow funds at a high rate of interest resulting in reduction of its earnings  and control by its creditors , who may even demand for its liquidation in case of non-payment of interest and thee principal amount of loan .</a:t>
            </a:r>
            <a:br>
              <a:rPr lang="en-IN" sz="2000" dirty="0"/>
            </a:br>
            <a:endParaRPr lang="en-IN" sz="2000" dirty="0"/>
          </a:p>
        </p:txBody>
      </p:sp>
      <p:sp>
        <p:nvSpPr>
          <p:cNvPr id="3" name="Content Placeholder 2">
            <a:extLst>
              <a:ext uri="{FF2B5EF4-FFF2-40B4-BE49-F238E27FC236}">
                <a16:creationId xmlns:a16="http://schemas.microsoft.com/office/drawing/2014/main" id="{1FC14057-0852-40AE-BEDE-6D4D8960DEFC}"/>
              </a:ext>
            </a:extLst>
          </p:cNvPr>
          <p:cNvSpPr>
            <a:spLocks noGrp="1"/>
          </p:cNvSpPr>
          <p:nvPr>
            <p:ph idx="1"/>
          </p:nvPr>
        </p:nvSpPr>
        <p:spPr>
          <a:xfrm flipV="1">
            <a:off x="676656" y="6657230"/>
            <a:ext cx="10753725" cy="45719"/>
          </a:xfrm>
        </p:spPr>
        <p:txBody>
          <a:bodyPr>
            <a:normAutofit fontScale="25000" lnSpcReduction="20000"/>
          </a:bodyPr>
          <a:lstStyle/>
          <a:p>
            <a:endParaRPr lang="en-IN" dirty="0"/>
          </a:p>
        </p:txBody>
      </p:sp>
    </p:spTree>
    <p:extLst>
      <p:ext uri="{BB962C8B-B14F-4D97-AF65-F5344CB8AC3E}">
        <p14:creationId xmlns:p14="http://schemas.microsoft.com/office/powerpoint/2010/main" val="168419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DB37-F941-472A-960B-D7D2F1BEE71B}"/>
              </a:ext>
            </a:extLst>
          </p:cNvPr>
          <p:cNvSpPr>
            <a:spLocks noGrp="1"/>
          </p:cNvSpPr>
          <p:nvPr>
            <p:ph type="title"/>
          </p:nvPr>
        </p:nvSpPr>
        <p:spPr>
          <a:xfrm>
            <a:off x="657224" y="499532"/>
            <a:ext cx="10772775" cy="6267027"/>
          </a:xfrm>
        </p:spPr>
        <p:txBody>
          <a:bodyPr>
            <a:normAutofit/>
          </a:bodyPr>
          <a:lstStyle/>
          <a:p>
            <a:r>
              <a:rPr lang="en-IN" sz="2000" b="1" dirty="0"/>
              <a:t>4. Limited Marketability  of Shares :  </a:t>
            </a:r>
            <a:r>
              <a:rPr lang="en-IN" sz="2000" dirty="0"/>
              <a:t>As the existing shareholders do not generally want to dispose off such shares , the marketability of an under-capitalise company’s shares is considerably reduced .</a:t>
            </a:r>
            <a:br>
              <a:rPr lang="en-IN" sz="2000" dirty="0"/>
            </a:br>
            <a:br>
              <a:rPr lang="en-IN" sz="2000" dirty="0"/>
            </a:br>
            <a:r>
              <a:rPr lang="en-IN" sz="2000" b="1" dirty="0"/>
              <a:t>5. Severe Competition : </a:t>
            </a:r>
            <a:r>
              <a:rPr lang="en-IN" sz="2000" dirty="0"/>
              <a:t> As higher earnings of the existing under capitalised companies attract new competitors to enter the business , cut –throat competition among rival companies tends to grip the business and reduce its profitability .</a:t>
            </a:r>
            <a:br>
              <a:rPr lang="en-IN" sz="2000" dirty="0"/>
            </a:br>
            <a:br>
              <a:rPr lang="en-IN" sz="2000" dirty="0"/>
            </a:br>
            <a:r>
              <a:rPr lang="en-IN" sz="2000" b="1" dirty="0"/>
              <a:t>6. Industrial  Unrest : </a:t>
            </a:r>
            <a:r>
              <a:rPr lang="en-IN" sz="2000" dirty="0"/>
              <a:t>Industrial relation in under-capitalised companies tend to be strained on account of the fact that employees begin to ask for higher wages , bonus , reduced working hours , increase welfare facilities etc . Out of the increased prosperity of the company in the form of higher earnings . This leads to industrial unrest, adversely affecting the efficiency of the corporation leading to decline in its profits . </a:t>
            </a:r>
            <a:br>
              <a:rPr lang="en-IN" sz="2000" dirty="0"/>
            </a:br>
            <a:br>
              <a:rPr lang="en-IN" sz="2000" dirty="0"/>
            </a:br>
            <a:r>
              <a:rPr lang="en-IN" sz="2000" dirty="0"/>
              <a:t>  </a:t>
            </a:r>
            <a:r>
              <a:rPr lang="en-IN" sz="2000" b="1" u="sng" dirty="0"/>
              <a:t>(B) Effects  on  the Society </a:t>
            </a:r>
            <a:br>
              <a:rPr lang="en-IN" sz="2000" b="1" u="sng" dirty="0"/>
            </a:br>
            <a:r>
              <a:rPr lang="en-IN" sz="2000" b="1" dirty="0"/>
              <a:t>1. General welfare :  </a:t>
            </a:r>
            <a:r>
              <a:rPr lang="en-IN" sz="2000" dirty="0"/>
              <a:t>The entire society is benefitted with the higher earnings of an under-capitalised company .</a:t>
            </a:r>
            <a:br>
              <a:rPr lang="en-IN" sz="2000" dirty="0"/>
            </a:br>
            <a:br>
              <a:rPr lang="en-IN" sz="2000" dirty="0"/>
            </a:br>
            <a:r>
              <a:rPr lang="en-IN" sz="2000" b="1" dirty="0"/>
              <a:t>2. Employees advantage :  </a:t>
            </a:r>
            <a:r>
              <a:rPr lang="en-IN" sz="2000" dirty="0"/>
              <a:t>The employees get higher wages , bonus and better amenities .</a:t>
            </a:r>
            <a:br>
              <a:rPr lang="en-IN" sz="2000" dirty="0"/>
            </a:br>
            <a:br>
              <a:rPr lang="en-IN" sz="2000" dirty="0"/>
            </a:br>
            <a:r>
              <a:rPr lang="en-IN" sz="2000" b="1" dirty="0"/>
              <a:t>3. More production : </a:t>
            </a:r>
            <a:r>
              <a:rPr lang="en-IN" sz="2000" dirty="0"/>
              <a:t>Under-capitalisation encourages the establishment of new companies resulting in increased industrial production and ensuring regular supply of quality goods to the consumers at cheap prices . </a:t>
            </a:r>
            <a:br>
              <a:rPr lang="en-IN" sz="2000" dirty="0"/>
            </a:br>
            <a:br>
              <a:rPr lang="en-IN" sz="2000" dirty="0"/>
            </a:br>
            <a:r>
              <a:rPr lang="en-IN" sz="2000" b="1" dirty="0"/>
              <a:t>4. More employment :  </a:t>
            </a:r>
            <a:r>
              <a:rPr lang="en-IN" sz="2000" dirty="0"/>
              <a:t>Establishment of new companies and expansion of the established ones creates more employment .</a:t>
            </a:r>
            <a:br>
              <a:rPr lang="en-IN" sz="2000" dirty="0"/>
            </a:br>
            <a:endParaRPr lang="en-IN" sz="2000" b="1" dirty="0"/>
          </a:p>
        </p:txBody>
      </p:sp>
      <p:sp>
        <p:nvSpPr>
          <p:cNvPr id="3" name="Content Placeholder 2">
            <a:extLst>
              <a:ext uri="{FF2B5EF4-FFF2-40B4-BE49-F238E27FC236}">
                <a16:creationId xmlns:a16="http://schemas.microsoft.com/office/drawing/2014/main" id="{CF0BBF23-1245-4E10-B7BE-9FE38DED11B3}"/>
              </a:ext>
            </a:extLst>
          </p:cNvPr>
          <p:cNvSpPr>
            <a:spLocks noGrp="1"/>
          </p:cNvSpPr>
          <p:nvPr>
            <p:ph idx="1"/>
          </p:nvPr>
        </p:nvSpPr>
        <p:spPr>
          <a:xfrm>
            <a:off x="676656" y="6949439"/>
            <a:ext cx="10753725" cy="119270"/>
          </a:xfrm>
        </p:spPr>
        <p:txBody>
          <a:bodyPr>
            <a:normAutofit fontScale="25000" lnSpcReduction="20000"/>
          </a:bodyPr>
          <a:lstStyle/>
          <a:p>
            <a:endParaRPr lang="en-IN" dirty="0"/>
          </a:p>
        </p:txBody>
      </p:sp>
    </p:spTree>
    <p:extLst>
      <p:ext uri="{BB962C8B-B14F-4D97-AF65-F5344CB8AC3E}">
        <p14:creationId xmlns:p14="http://schemas.microsoft.com/office/powerpoint/2010/main" val="71509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C2F95-EAD5-42E3-98ED-BD50E493A3A7}"/>
              </a:ext>
            </a:extLst>
          </p:cNvPr>
          <p:cNvSpPr>
            <a:spLocks noGrp="1"/>
          </p:cNvSpPr>
          <p:nvPr>
            <p:ph type="title"/>
          </p:nvPr>
        </p:nvSpPr>
        <p:spPr>
          <a:xfrm>
            <a:off x="657224" y="499533"/>
            <a:ext cx="10772775" cy="6274978"/>
          </a:xfrm>
        </p:spPr>
        <p:txBody>
          <a:bodyPr>
            <a:normAutofit/>
          </a:bodyPr>
          <a:lstStyle/>
          <a:p>
            <a:r>
              <a:rPr lang="en-IN" sz="2000" b="1" u="sng" dirty="0"/>
              <a:t>(C) Effects  on the Shareholders</a:t>
            </a:r>
            <a:br>
              <a:rPr lang="en-IN" sz="2000" b="1" u="sng" dirty="0"/>
            </a:br>
            <a:r>
              <a:rPr lang="en-IN" sz="2000" b="1" u="sng" dirty="0"/>
              <a:t> </a:t>
            </a:r>
            <a:r>
              <a:rPr lang="en-IN" sz="2000" b="1" dirty="0"/>
              <a:t>1. Higher Dividends :  </a:t>
            </a:r>
            <a:r>
              <a:rPr lang="en-IN" sz="2000" dirty="0"/>
              <a:t>Due to higher earning of the company , the shareholders of an under-capitalised company regularly receive higher dividends on their investments.</a:t>
            </a:r>
            <a:br>
              <a:rPr lang="en-IN" sz="2000" dirty="0"/>
            </a:br>
            <a:br>
              <a:rPr lang="en-IN" sz="2000" dirty="0"/>
            </a:br>
            <a:r>
              <a:rPr lang="en-IN" sz="2000" b="1" dirty="0"/>
              <a:t>2. Capital  Gains :  </a:t>
            </a:r>
            <a:r>
              <a:rPr lang="en-IN" sz="2000" dirty="0"/>
              <a:t>The shareholders of an under-capitalised company also avail capital gains , because the market value of the company’s shares increase very rapidly .</a:t>
            </a:r>
            <a:br>
              <a:rPr lang="en-IN" sz="2000" dirty="0"/>
            </a:br>
            <a:br>
              <a:rPr lang="en-IN" sz="2000" dirty="0"/>
            </a:br>
            <a:r>
              <a:rPr lang="en-IN" sz="2000" b="1" dirty="0"/>
              <a:t>3. Easy Loans :  </a:t>
            </a:r>
            <a:r>
              <a:rPr lang="en-IN" sz="2000" dirty="0"/>
              <a:t>Since the shares of an under-capitalised company have great value as collateral security , the shareholders are at an ease in obtaining loans against the  security of shares of an undercapitalised company.</a:t>
            </a:r>
            <a:endParaRPr lang="en-IN" sz="2000" b="1" u="sng" dirty="0"/>
          </a:p>
        </p:txBody>
      </p:sp>
      <p:sp>
        <p:nvSpPr>
          <p:cNvPr id="3" name="Content Placeholder 2">
            <a:extLst>
              <a:ext uri="{FF2B5EF4-FFF2-40B4-BE49-F238E27FC236}">
                <a16:creationId xmlns:a16="http://schemas.microsoft.com/office/drawing/2014/main" id="{25B9C3F7-568B-4717-BF92-C3409114D880}"/>
              </a:ext>
            </a:extLst>
          </p:cNvPr>
          <p:cNvSpPr>
            <a:spLocks noGrp="1"/>
          </p:cNvSpPr>
          <p:nvPr>
            <p:ph idx="1"/>
          </p:nvPr>
        </p:nvSpPr>
        <p:spPr>
          <a:xfrm flipV="1">
            <a:off x="676656" y="6857999"/>
            <a:ext cx="10753725" cy="250466"/>
          </a:xfrm>
        </p:spPr>
        <p:txBody>
          <a:bodyPr>
            <a:normAutofit fontScale="55000" lnSpcReduction="20000"/>
          </a:bodyPr>
          <a:lstStyle/>
          <a:p>
            <a:endParaRPr lang="en-IN" dirty="0"/>
          </a:p>
        </p:txBody>
      </p:sp>
    </p:spTree>
    <p:extLst>
      <p:ext uri="{BB962C8B-B14F-4D97-AF65-F5344CB8AC3E}">
        <p14:creationId xmlns:p14="http://schemas.microsoft.com/office/powerpoint/2010/main" val="113693417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121</TotalTime>
  <Words>2352</Words>
  <Application>Microsoft Office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 Light</vt:lpstr>
      <vt:lpstr>Metropolitan</vt:lpstr>
      <vt:lpstr>Over – capitalisation   When a company has consistently been unable to earn the prevailing rate of return on its capital employed , the situation is termed as over – capitalisation . A corporation is said to be over-capitalised when its earnings are not enough to yield a fair return on the amount of securities outstanding  or when the book-value of its securities exceeds the current value of its assets . In other words , the situation arises due to distortion in the book value and the real or true value of the firm . Book – value is the value shown in the books of either the capital employed or the assets used by the firm .   CAUSES  OF  OVER-CAPITALISATION  The reasons of over-capitalisation may be many , such as over-estimation of average annual earnings, capitalisation at a lower rate of return , purchase of fixed assets from the vendors at inflated values , high costs of promotion , high preliminary expenses , very liberal dividend policy inappropriate depreciation , maintenance and replacement policies , etc.  Causes of Over – capitalisation explain as below : 1. Over-estimation of Future Earnings :  When the promoters or managers over-estimate the earnings of the company , it results in over capitalisation .  2. Under – estimation of Capitalisation Rate :  Company would be over capitalised if the earnings are correctly estimated but the rate of capitalisation is under-estimated . Under estimation of the rate of capitalisation results in raising excessive capital than what the company could utilise profitability making the company unable to distribute dividends at prevailing rates , this lead to decline in the market value of its shares which is a symptom of over-capitalisation . For example , if a company’s regular earning $ of $1,50,000 are capitalised at 6% , the total amount of capitalisation would be $ 25,00,000 . If later on , it is found that the rate of capitalisation is 10 % instead of 6% , the amount of capitalisation should be $ 15, 00,000 .Thus the excess amount of $ 10,00,000 would lead to over-capitalisation .  </vt:lpstr>
      <vt:lpstr>3. High Promotion Expenses :  If a company has paid high promotional expenses in the form of payments to promotors for their services , and excessive price for goodwill , trade marks , patents , copyrights etc ., It is overcapitalised . Similarly , if the company is formed by converting a partnership firm or a private limited company into a public limited company and the assets transferred at highly inflated prices , the company will not be over – capitalised because the book value of the company ‘s asses will be higher than its real value .  4. Purchase of Assets during inflationary Conditions :  Inflationary conditions are an important factor in over-capitalisation of business enterprises . These affect both the newly promoted as well as the established companies . Companies have to pay high prices for purchase of fixed assets , and the amount of capitalisation is kept high during boom period . But after the boom conditions subside and recessionary conditions set in , the real value of the company’s assets fall while the book value of its assets remain at a higher level . Now , the company becomes over – capitalised  .   5. Liberal Dividend Policy  :  if a company prefers to follow  a liberal dividend policy instead of ploughing back its profit in the long – run , it would find it difficult to replace its wornout assets with sufficiently decreased working efficiency . The company is compelled to resort to costly borrowing which adversely affects its earning capacity . Over a long period of time the combined effect of these factors leads the company to over-capitalisation .  6. Shortage of  Capital  :  One of the causes of over – capitalisation is shortage of capital which is the result of faulty financial planning  . It compels the company to borrow capital at very high rates of interest . A large chunk of profits given away to the creditors as interest leaving little to be distributed to the shareholders as dividends . As the rate of dividend falls the market value of shares also falls which shows over-capitalisation .  </vt:lpstr>
      <vt:lpstr>7. Borrowings at Higher interest Rates :  To meet its emergent needs if a company borrows a large amount of capital at rate of tits earnings the company will be over-capitalised . As  a major parts of its earnings will be taken a way by the creditors as interest , the rate of dividend will fall , and the market price of shares would decline. Thus , lower market price of shares , than the book value makes the company over-capitalised .  EFFECTS OF  OVER CAPITALISATION   (A) Effects on the company  1. Decrease in the value of Shares and Goodwill :  Due to decrease in the earning capacity of the company , a large majority of investors lose their confidence in the company . The market value of its shares comes down and the company’s financial stability is jeopardized . It also suffers a setback to its goodwill .  2. Difficult in Obtaining Capital  :  Due to fall in dividends the investors lose their confidence in the company resulting in difficulty to obtain the requisite capital for improvements and acquisition of new assets by issuing shares or debentures .  3. Difficulty in  Obtaining Loans  : The credit standing and goodwill of an over-capitalised company suffers a set back due to fall in earnings . Financial  institutions hesitate in providing loans to such a company for its development and expansion programmes .  4 . Demand for Liquidation  :  As  an over-capitalised company is not able to pay the principal amount of loan and interest thereon , the creditors may forcefully demand liquidation of the company , unless drastic steps are taken to correct the situation . One effective remedy is reorganisation of the company’s share capital , which again leads to considerable loss of its goodwill. </vt:lpstr>
      <vt:lpstr>(B) Effects on the society  1. Low Quality Products at Higher Prices :  As over –capitalised company does everything to  increase its earnings , it reduces the quality and increases the price of products . Thus , the ultimate consumers suffer in terms of both quality and price and have to pay high prices for poor quality products .  2. Fear  of Recession  :  Due to low purchasing power of workers , demand for goods comes down . As the process continues recessionary conditions are witnesses gradually .  3. Reduction  in Wage and Labour Welfare Activities :  Over – capitalisation leads to retrenchments and education in  wages and salaries . In its attempt to –raise profits , an over-capitalised company tries to cut the wages and welfare facilities of the workers creating soreness in industrial relations . The  interests of the workers suffer due to substantial cuts in wages and other benefits . An over – capitalised company often resorts to retrenchment of the workers on grounds of low earnings in the company  .   Under-capitalisation   Under-capitalisation  : on the other hand , is just reverse of over-capitalisation . It is a state of capitalisation in which a company , by and large , has been earning a rate of return on its capital employed which is higher than the current rate of capitalisation in the market .In other words , an under-capitalised company is one whose earnings have been higher in relation to the size of the invested capital . It can also be said that the real value of its fixed assets is more than their values shown in the books . In the capital market , the rating and ranking of such a company will be high in the eyes of investors with the result that the market prices of its shares will be far above their par value . With a high profit earing capacity the company must have been paying attractive dividends and at the same time building up sizeable reserves through retention of earnings . Such a situation can enable a company to raise additional funds at a  low cost for further expansion and growth .</vt:lpstr>
      <vt:lpstr>CAUSES  OF  UNDER-CAPITALISATION   1. Under Estimation of Earnings  :  The amount of capitalisation will be less than what a company can utilise effectively if the promotors under estimate the future earnings of the company while formulating the financial plan . The company becomes under-capitalised if the earnings in subsequent years prove to be higher .  2. Low Promotion Expenses :  If the promotors do not charge excessive amounts for their promotional services and the over-all promotional cost is kept very low , the company will become under-capitalised .  3. Liberal Taxation Policy :  Due to low tax burden , sufficient amount is left with company for higher dividend distribution , a symptom of under-capitalisation . Liberal taxation policy also enables the company to increase its working efficiency by maintaining adequate reserves for financing the renewals and replacement of worn out assets .  4. Capital  Gains :  If the company’s assets are sold by the management at higher price than their book value , resultant capital gains lead the company to under-capitalisation .  5. Promotion During Recessionary Conditions  :  If a company is promoted during the period of recession , it may acquire the assets at cheaper prices . The real value of the assets automatically goes up with the end of recession . Thus , during boom period its earnings increase proportionately higher than the increase in the amount of capital employed . This results in high profits to the company and exceptionally high rate of dividends as well as higher market price of its shares making the company under-capitalised .   </vt:lpstr>
      <vt:lpstr>6. Unforeseen Increase in Earnings :  Due to government’s liberal policy towards a particular industry , or increase in the sale price of the product due to sudden increase in its demand , the earning of  a company may also increase abnormally making it under-capitalised .  7. Conservative Dividend Policy  :  If a company follows a sour and conservative dividend policy leading to the creation of sufficient reserves for depreciation , repairs and renewals , and the ploughing back of profit , the earning increase tremendously ,and the real value of its assets exceeds their book value indicating under-capitalisation .    EFFECTS  OF  UNDER CAPITALISATION   (A) Effects  on the company  1. Encouragement  to speculation :  High dividend rate on the shares of an under-capitalised company leads to high market quotations of these shares . The management may manipulate share values and enter into speculation of these shares .  2. Government  Interference :  Under – capitalised company declares a high rate of dividend attracting the government interference to cut down the prices of its products , to profit ceiling , to charge high profit taxes or file a suit against such a company under anti-trust laws of the country .  3. Inadequacy of Capital : As an under-capitalised company suffers from shortage of capital it always depends on borrowed funds . Sometimes , it is compelled to borrow funds at a high rate of interest resulting in reduction of its earnings  and control by its creditors , who may even demand for its liquidation in case of non-payment of interest and thee principal amount of loan . </vt:lpstr>
      <vt:lpstr>4. Limited Marketability  of Shares :  As the existing shareholders do not generally want to dispose off such shares , the marketability of an under-capitalise company’s shares is considerably reduced .  5. Severe Competition :  As higher earnings of the existing under capitalised companies attract new competitors to enter the business , cut –throat competition among rival companies tends to grip the business and reduce its profitability .  6. Industrial  Unrest : Industrial relation in under-capitalised companies tend to be strained on account of the fact that employees begin to ask for higher wages , bonus , reduced working hours , increase welfare facilities etc . Out of the increased prosperity of the company in the form of higher earnings . This leads to industrial unrest, adversely affecting the efficiency of the corporation leading to decline in its profits .     (B) Effects  on  the Society  1. General welfare :  The entire society is benefitted with the higher earnings of an under-capitalised company .  2. Employees advantage :  The employees get higher wages , bonus and better amenities .  3. More production : Under-capitalisation encourages the establishment of new companies resulting in increased industrial production and ensuring regular supply of quality goods to the consumers at cheap prices .   4. More employment :  Establishment of new companies and expansion of the established ones creates more employment . </vt:lpstr>
      <vt:lpstr>(C) Effects  on the Shareholders  1. Higher Dividends :  Due to higher earning of the company , the shareholders of an under-capitalised company regularly receive higher dividends on their investments.  2. Capital  Gains :  The shareholders of an under-capitalised company also avail capital gains , because the market value of the company’s shares increase very rapidly .  3. Easy Loans :  Since the shares of an under-capitalised company have great value as collateral security , the shareholders are at an ease in obtaining loans against the  security of shares of an undercapitalised company.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 – capitalisation   When a company has consistently been unable to earn the prevailing rate of return on its capital employed , the situation is termed as over – capitalisation . A corporation is said to be over-capitalised when its earnings are not enough to yield a fair return on the amount of securities outstanding  or when the book-value of its securities exceeds the current value of its assets . In other words , the situation arises due to distortion in the book value and the real or true value of the firm . Book – value is the value shown in the books of either the capital employed or the assets used by the firm .</dc:title>
  <dc:creator>Ritika Yadav</dc:creator>
  <cp:lastModifiedBy>Shilpi Dubey</cp:lastModifiedBy>
  <cp:revision>21</cp:revision>
  <dcterms:created xsi:type="dcterms:W3CDTF">2022-06-07T10:38:12Z</dcterms:created>
  <dcterms:modified xsi:type="dcterms:W3CDTF">2022-06-09T09:51:43Z</dcterms:modified>
</cp:coreProperties>
</file>