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D8B72-D3A9-DD3E-2CF7-31D7BDE6F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639D55-A128-4134-CE37-EA8C2ABA2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A9863-81C8-474E-684E-0558E400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2B351-5604-5843-8F29-8074EF77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528C7-8C87-3D3A-24C8-DA708A845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746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74E31-E46F-4C19-2946-46347FEEF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4241E-0F06-FADE-D138-3B36E9A87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A31BA-4561-4799-B12B-75A6EA106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7E126-3CE5-2363-F1F5-751BCDE7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2D07A-4E96-65A2-327D-42B5DB75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724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306113-FEC0-73F8-0A61-A896E68B2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05BFF-E2CE-3011-E359-0D09CE62B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171AB-01D7-70A3-A37A-099885DF4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8D88B-8E92-0E35-D9D4-ECE6363DA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19DF9-0D41-920B-9CB5-96A29D6E9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94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4705B-F249-972E-904E-7CF8434A1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89308-A4BF-B060-6B48-E381CAC57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FC1AE-F327-1531-F5F1-14EB7241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E72DA-EE00-57BF-15EC-F189E6AA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8D802-DB7F-0F53-D521-AA0DE291A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97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8EC03-7BA6-0040-791C-2953F62B0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87CF1-EC5C-7306-CFB8-51980ABC2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10591-0E91-0672-4011-B39775D0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9C8FE-F1A5-07EC-2944-57D84DC9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20F9D-F31B-E2E2-00E2-CF546388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038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288C3-EF35-2119-5BEA-32D5F0F28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F401A-259B-DDA8-6C7F-EF770EC57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F1F69-BCCA-4D70-3CC5-DC87900E9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71E3E-918E-0C04-4725-94AB89D4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92904-82EE-C33D-3C18-11019BD3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52FC0-DCC4-5B71-FF31-027CCF0A5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47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C1227-1C35-8E38-0982-641B485B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18F15-A185-618A-393E-6EA1A9F1B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FFC06-7E36-ADFE-99C0-9052A78BC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4D2E4-2F68-CF75-E724-E57A66E52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9882EA-4330-48C0-1E90-9244D9730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64EB9-50E8-F926-04B4-3087D7DD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3D604F-4D1D-45AD-9CE1-50AA1C54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F26C59-9C2A-971B-0551-CC2CEFA1A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022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66E1-61B7-57E6-6782-4B45BD30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63C4E-E72E-85C8-972F-8AA0DCAE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B782E-5424-5DAB-F3A1-85FCEA6C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52159-625A-7DC5-F537-371A47096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11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26B894-441C-2B57-A260-44540FC7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858C90-9135-D052-2FC9-1A618D45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72230-9248-E9B7-CB1E-B30C77990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21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99B0B-C9D1-1BE9-4636-F42AACFD3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017EE-CC14-BFD4-740A-A056FAE11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4FF14-9C87-3327-7C02-6DA5E6CC2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61766-1E92-DE6F-6468-42411E3BC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2CEE5-C6DA-E1D2-3F0E-093B4F08F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5C912-5443-8CF3-D183-C159761BB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16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5B5F-6D11-33C8-3695-346FDEB0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E92F84-EF2D-6D49-3BCC-BE2CF5F9D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3EF28-9059-BF6A-887D-5B87E395C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67206-6830-064E-E187-A7627C4F1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9C5CF-9A9A-1411-FC61-E672E0AD3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33725-54E8-4E3D-8FE0-4B925137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428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9B557-099C-D681-888D-45F2351B7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051B0-3CAA-A23C-80C3-61F22BC3C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38D5F-6F03-C6B2-BE7F-F9458C01B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ABDC-B3B8-4D10-87BE-93C12DB6160E}" type="datetimeFigureOut">
              <a:rPr lang="en-IN" smtClean="0"/>
              <a:t>04-06-2022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D8BB1-A57E-DEB7-AF56-6E5B85C94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00B90-6B89-5796-E95E-2CD9B2E49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DBA65-139F-4547-996D-0B3B76F54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899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3A89-CCC5-E263-98A7-BE9DDFEC8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3100"/>
            <a:ext cx="9144000" cy="2387600"/>
          </a:xfrm>
        </p:spPr>
        <p:txBody>
          <a:bodyPr/>
          <a:lstStyle/>
          <a:p>
            <a:r>
              <a:rPr lang="en-IN" dirty="0">
                <a:latin typeface="Algerian" panose="04020705040A02060702" pitchFamily="82" charset="0"/>
              </a:rPr>
              <a:t>Chaulmoogra oil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287B20-0010-FFDC-A971-654656ED8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45013"/>
            <a:ext cx="9144000" cy="1655762"/>
          </a:xfrm>
        </p:spPr>
        <p:txBody>
          <a:bodyPr/>
          <a:lstStyle/>
          <a:p>
            <a:r>
              <a:rPr lang="en-IN" dirty="0" err="1"/>
              <a:t>Dr.</a:t>
            </a:r>
            <a:r>
              <a:rPr lang="en-IN" dirty="0"/>
              <a:t> Anju Singh</a:t>
            </a:r>
          </a:p>
          <a:p>
            <a:r>
              <a:rPr lang="en-IN" dirty="0"/>
              <a:t>Assistant Professor</a:t>
            </a:r>
          </a:p>
          <a:p>
            <a:r>
              <a:rPr lang="en-IN" dirty="0"/>
              <a:t>SPS, CSJMU, Kanpur</a:t>
            </a:r>
          </a:p>
        </p:txBody>
      </p:sp>
      <p:pic>
        <p:nvPicPr>
          <p:cNvPr id="1026" name="Picture 2" descr="Buy 100% pure &amp; natural Chaulmoogra Essential Oil at great prices">
            <a:extLst>
              <a:ext uri="{FF2B5EF4-FFF2-40B4-BE49-F238E27FC236}">
                <a16:creationId xmlns:a16="http://schemas.microsoft.com/office/drawing/2014/main" id="{372440EA-74D2-153C-E1D7-20136350E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168" y="411955"/>
            <a:ext cx="2633663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60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529C-B5A3-37AF-668E-2F0DB303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IN" sz="9600" dirty="0"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8327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rganic Chaulmoogra Oil, Packaging Size: 250-500 mL, Rs 1200/litre | ID:  16243524155">
            <a:extLst>
              <a:ext uri="{FF2B5EF4-FFF2-40B4-BE49-F238E27FC236}">
                <a16:creationId xmlns:a16="http://schemas.microsoft.com/office/drawing/2014/main" id="{0159CCCE-B2CD-BFE8-2AEB-07AD07050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9363"/>
            <a:ext cx="5457825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ഒറ്റ മൂലി / Ottamooli - Hydnocarpus wightiana/Chaulmoogra/Irippa /മരോട്ടി  Family: Flacourtiaceae Genus: Hydnocarpus Botanical name: Hydnocarpus  wightiana PLANT NAME IN DIFFERENT LANGUAGES Hindi: chaulmugra • Kannada:  garudaphala ...">
            <a:extLst>
              <a:ext uri="{FF2B5EF4-FFF2-40B4-BE49-F238E27FC236}">
                <a16:creationId xmlns:a16="http://schemas.microsoft.com/office/drawing/2014/main" id="{85079455-1DF9-0D11-E929-04CF1C4B3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332" y="2519363"/>
            <a:ext cx="5814668" cy="433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19E2AE9-A3DC-DF4B-803E-C3A5067A83C7}"/>
              </a:ext>
            </a:extLst>
          </p:cNvPr>
          <p:cNvSpPr/>
          <p:nvPr/>
        </p:nvSpPr>
        <p:spPr>
          <a:xfrm>
            <a:off x="1471613" y="471488"/>
            <a:ext cx="9129712" cy="15001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4400" dirty="0">
                <a:latin typeface="Algerian" panose="04020705040A02060702" pitchFamily="82" charset="0"/>
              </a:rPr>
              <a:t>Chaulmoogra plant and fruits</a:t>
            </a:r>
          </a:p>
        </p:txBody>
      </p:sp>
    </p:spTree>
    <p:extLst>
      <p:ext uri="{BB962C8B-B14F-4D97-AF65-F5344CB8AC3E}">
        <p14:creationId xmlns:p14="http://schemas.microsoft.com/office/powerpoint/2010/main" val="47439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D3A6-D668-8CE3-2135-032DE0E6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Algerian" panose="04020705040A02060702" pitchFamily="82" charset="0"/>
              </a:rPr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128C2-8160-B2CC-3D56-2BE13477C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Colour: Yellow to brownish-yellow coloured liquid</a:t>
            </a:r>
          </a:p>
          <a:p>
            <a:r>
              <a:rPr lang="en-IN" dirty="0"/>
              <a:t>Odour: Characteristic</a:t>
            </a:r>
          </a:p>
          <a:p>
            <a:r>
              <a:rPr lang="en-IN" dirty="0"/>
              <a:t>Taste: Some what acrid </a:t>
            </a:r>
          </a:p>
          <a:p>
            <a:r>
              <a:rPr lang="en-IN" dirty="0"/>
              <a:t>Solubility: Slightly soluble in alcohol, soluble in chloroform, ether, benzene and carbon disulphide.</a:t>
            </a:r>
          </a:p>
          <a:p>
            <a:r>
              <a:rPr lang="en-IN" dirty="0"/>
              <a:t>It is soft white solid below 25°C.</a:t>
            </a:r>
          </a:p>
        </p:txBody>
      </p:sp>
    </p:spTree>
    <p:extLst>
      <p:ext uri="{BB962C8B-B14F-4D97-AF65-F5344CB8AC3E}">
        <p14:creationId xmlns:p14="http://schemas.microsoft.com/office/powerpoint/2010/main" val="200604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4609-61EB-000B-C7C8-E61AA8F8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/>
          <a:lstStyle/>
          <a:p>
            <a:pPr algn="ctr"/>
            <a:r>
              <a:rPr lang="en-IN" dirty="0">
                <a:latin typeface="Algerian" panose="04020705040A02060702" pitchFamily="82" charset="0"/>
              </a:rPr>
              <a:t>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0B84B-0A3D-AB68-C3F5-C9FBDFC35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Synonyms</a:t>
            </a:r>
            <a:r>
              <a:rPr lang="en-IN" dirty="0"/>
              <a:t>: </a:t>
            </a:r>
            <a:r>
              <a:rPr lang="en-IN" dirty="0" err="1"/>
              <a:t>Hydnocarpus</a:t>
            </a:r>
            <a:r>
              <a:rPr lang="en-IN" dirty="0"/>
              <a:t> oil, </a:t>
            </a:r>
            <a:r>
              <a:rPr lang="en-IN" dirty="0" err="1"/>
              <a:t>Gynocardia</a:t>
            </a:r>
            <a:r>
              <a:rPr lang="en-IN" dirty="0"/>
              <a:t> oil.</a:t>
            </a:r>
          </a:p>
          <a:p>
            <a:r>
              <a:rPr lang="en-IN" b="1" dirty="0"/>
              <a:t>Biological Source</a:t>
            </a:r>
            <a:r>
              <a:rPr lang="en-IN" dirty="0"/>
              <a:t>: </a:t>
            </a:r>
            <a:r>
              <a:rPr lang="en-IN" dirty="0" err="1"/>
              <a:t>Hydnocarpus</a:t>
            </a:r>
            <a:r>
              <a:rPr lang="en-IN" dirty="0"/>
              <a:t> oil is the fixed oil obtained by cold expression method from ripe seers of the plant </a:t>
            </a:r>
            <a:r>
              <a:rPr lang="en-IN" i="1" dirty="0" err="1"/>
              <a:t>Taraktogenos</a:t>
            </a:r>
            <a:r>
              <a:rPr lang="en-IN" i="1" dirty="0"/>
              <a:t> </a:t>
            </a:r>
            <a:r>
              <a:rPr lang="en-IN" i="1" dirty="0" err="1"/>
              <a:t>Kurzii</a:t>
            </a:r>
            <a:r>
              <a:rPr lang="en-IN" dirty="0"/>
              <a:t> King, and </a:t>
            </a:r>
            <a:r>
              <a:rPr lang="en-IN" i="1" dirty="0" err="1"/>
              <a:t>Hydnocarpus</a:t>
            </a:r>
            <a:r>
              <a:rPr lang="en-IN" i="1" dirty="0"/>
              <a:t> anthelmintic </a:t>
            </a:r>
            <a:r>
              <a:rPr lang="en-IN" dirty="0"/>
              <a:t>Pierre, </a:t>
            </a:r>
            <a:r>
              <a:rPr lang="en-IN" i="1" dirty="0" err="1"/>
              <a:t>Hydnocarpus</a:t>
            </a:r>
            <a:r>
              <a:rPr lang="en-IN" i="1" dirty="0"/>
              <a:t> heterophylla </a:t>
            </a:r>
            <a:r>
              <a:rPr lang="en-IN" dirty="0"/>
              <a:t>Kurz and other species of the </a:t>
            </a:r>
            <a:r>
              <a:rPr lang="en-IN" i="1" dirty="0" err="1"/>
              <a:t>Hydnocarpus</a:t>
            </a:r>
            <a:r>
              <a:rPr lang="en-IN" dirty="0"/>
              <a:t>, family </a:t>
            </a:r>
            <a:r>
              <a:rPr lang="en-IN" dirty="0" err="1"/>
              <a:t>Flacourtriaceae</a:t>
            </a:r>
            <a:r>
              <a:rPr lang="en-IN" dirty="0"/>
              <a:t>, prepared by cold expression method.</a:t>
            </a:r>
          </a:p>
          <a:p>
            <a:r>
              <a:rPr lang="en-IN" b="1" dirty="0"/>
              <a:t>Geographical Source</a:t>
            </a:r>
            <a:r>
              <a:rPr lang="en-IN" dirty="0"/>
              <a:t>: Chaulmoogra plant is native of Myanmar, Thailand, and Este India. It is also found in Sri Lanka and Bangladesh. In India, it is grown in Assam and Tripura.</a:t>
            </a:r>
          </a:p>
        </p:txBody>
      </p:sp>
    </p:spTree>
    <p:extLst>
      <p:ext uri="{BB962C8B-B14F-4D97-AF65-F5344CB8AC3E}">
        <p14:creationId xmlns:p14="http://schemas.microsoft.com/office/powerpoint/2010/main" val="135367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1C42-395E-073D-27AC-D9236ACE9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Algerian" panose="04020705040A02060702" pitchFamily="82" charset="0"/>
              </a:rPr>
              <a:t>Chemical </a:t>
            </a:r>
            <a:r>
              <a:rPr lang="en-IN" dirty="0" err="1">
                <a:latin typeface="Algerian" panose="04020705040A02060702" pitchFamily="82" charset="0"/>
              </a:rPr>
              <a:t>constitutent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B3261-9C49-64A4-AAAC-CE55A11C8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contains chemically esters of unsaturated fatty acids of </a:t>
            </a:r>
            <a:r>
              <a:rPr lang="en-US" dirty="0" err="1"/>
              <a:t>chaulmoogric</a:t>
            </a:r>
            <a:r>
              <a:rPr lang="en-US" dirty="0"/>
              <a:t> acid (27%) and </a:t>
            </a:r>
            <a:r>
              <a:rPr lang="en-US" dirty="0" err="1"/>
              <a:t>hydnocarpic</a:t>
            </a:r>
            <a:r>
              <a:rPr lang="en-US" dirty="0"/>
              <a:t> acid (48%) and glycerides of palmitic acid.</a:t>
            </a:r>
            <a:endParaRPr lang="en-IN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1BF0FBFE-3363-CC78-9AC4-7C3477205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494" y="3607799"/>
            <a:ext cx="6577012" cy="227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0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3A9C7-D691-AB6A-AC02-3C65D8AAE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Algerian" panose="04020705040A02060702" pitchFamily="82" charset="0"/>
              </a:rPr>
              <a:t>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4D3B-7530-0FFE-297B-F47DBCA14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/>
          <a:lstStyle/>
          <a:p>
            <a:r>
              <a:rPr lang="en-US" dirty="0"/>
              <a:t>Seeds are sub-ovoid, obtusely angular and 2 cm in length. Chaulmoogra seeds contain 40 - 45% fixed oil. Seeds are decorticated by machine after grading the kernels are pressed with the hydraulic press and the oil obtained is filtered.</a:t>
            </a:r>
            <a:endParaRPr lang="en-IN" dirty="0"/>
          </a:p>
        </p:txBody>
      </p:sp>
      <p:pic>
        <p:nvPicPr>
          <p:cNvPr id="4098" name="Picture 2" descr="Chaulmoogra Seed at Rs 80/kg | Ernakulam | ID: 16206779655">
            <a:extLst>
              <a:ext uri="{FF2B5EF4-FFF2-40B4-BE49-F238E27FC236}">
                <a16:creationId xmlns:a16="http://schemas.microsoft.com/office/drawing/2014/main" id="{55060FE1-59ED-D4E8-4C78-23EE6884D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581" y="3424236"/>
            <a:ext cx="2890837" cy="289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431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F362A-CC78-2B82-0464-5246375C1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Algerian" panose="04020705040A02060702" pitchFamily="82" charset="0"/>
              </a:rPr>
              <a:t>Evaluation/Standard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23110-60D2-68F7-5A3C-7882E82C2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 per ml - 0.935 to 0.960 g</a:t>
            </a:r>
          </a:p>
          <a:p>
            <a:r>
              <a:rPr lang="en-US" dirty="0"/>
              <a:t>Acid value not more than 10 </a:t>
            </a:r>
          </a:p>
          <a:p>
            <a:r>
              <a:rPr lang="en-US" dirty="0"/>
              <a:t>Saponification value - 195 to 213</a:t>
            </a:r>
          </a:p>
          <a:p>
            <a:r>
              <a:rPr lang="en-US" dirty="0" err="1"/>
              <a:t>lodine</a:t>
            </a:r>
            <a:r>
              <a:rPr lang="en-US" dirty="0"/>
              <a:t> value - 93 to 104</a:t>
            </a:r>
          </a:p>
          <a:p>
            <a:r>
              <a:rPr lang="en-US" dirty="0"/>
              <a:t>Specific rotation not less than + 48° and not more than +60°</a:t>
            </a:r>
          </a:p>
          <a:p>
            <a:r>
              <a:rPr lang="en-US" dirty="0"/>
              <a:t>Refractive index - 1.472 to 1.476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3463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E14-19D5-85E2-A858-61C57B090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Algerian" panose="04020705040A02060702" pitchFamily="82" charset="0"/>
              </a:rPr>
              <a:t>Storage &amp; adulteration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D987A-A83B-3BED-2AFF-898900379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stored in closed containers away from light and in cool place.</a:t>
            </a:r>
          </a:p>
          <a:p>
            <a:r>
              <a:rPr lang="en-US" dirty="0"/>
              <a:t>The plant is substituted in India by </a:t>
            </a:r>
            <a:r>
              <a:rPr lang="en-US" i="1" dirty="0" err="1"/>
              <a:t>Hydnocarpus</a:t>
            </a:r>
            <a:r>
              <a:rPr lang="en-US" i="1" dirty="0"/>
              <a:t> </a:t>
            </a:r>
            <a:r>
              <a:rPr lang="en-US" i="1" dirty="0" err="1"/>
              <a:t>wightiana</a:t>
            </a:r>
            <a:r>
              <a:rPr lang="en-US" dirty="0"/>
              <a:t> found abundantly in West Bengal, (Fig. 10.4) Kerala and Western ghats and also by </a:t>
            </a:r>
            <a:r>
              <a:rPr lang="en-US" i="1" dirty="0" err="1"/>
              <a:t>Hydnocarpus</a:t>
            </a:r>
            <a:r>
              <a:rPr lang="en-US" i="1" dirty="0"/>
              <a:t> alpine </a:t>
            </a:r>
            <a:r>
              <a:rPr lang="en-US" dirty="0"/>
              <a:t>occurring in Karnataka, Kerala and Tamil Nadu. During 1995-96, India has exported chaulmoogra oil of Rs. 18 lakhs.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466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5C03F-87C2-86B3-6F91-09418876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Algerian" panose="04020705040A02060702" pitchFamily="82" charset="0"/>
              </a:rPr>
              <a:t>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DCB17-3D69-C7F9-2BBF-FFC98BA52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unsaturated fatty acids of chaulmoogra oil possess strong bactericidal effect, against </a:t>
            </a:r>
            <a:r>
              <a:rPr lang="en-US" i="1" dirty="0"/>
              <a:t>Mycobacterium leprae</a:t>
            </a:r>
            <a:r>
              <a:rPr lang="en-US" dirty="0"/>
              <a:t>, and </a:t>
            </a:r>
            <a:r>
              <a:rPr lang="en-US" i="1" dirty="0"/>
              <a:t>M. tuberculosis</a:t>
            </a:r>
            <a:r>
              <a:rPr lang="en-US" dirty="0"/>
              <a:t>. It is found to be useful in the treatment of T.B., leprosy, psoriasis and rheumatism. It is intended only for external use.</a:t>
            </a:r>
            <a:endParaRPr lang="en-IN" dirty="0"/>
          </a:p>
        </p:txBody>
      </p:sp>
      <p:pic>
        <p:nvPicPr>
          <p:cNvPr id="5122" name="Picture 2" descr="Dabur Tuvarak Tail (Chalmogra Oil) FOR SKIN DISEASES Price in India - Buy  Dabur Tuvarak Tail (Chalmogra Oil) FOR SKIN DISEASES online at Flipkart.com">
            <a:extLst>
              <a:ext uri="{FF2B5EF4-FFF2-40B4-BE49-F238E27FC236}">
                <a16:creationId xmlns:a16="http://schemas.microsoft.com/office/drawing/2014/main" id="{CF07B052-F76B-D6CC-070F-777A92342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3743326"/>
            <a:ext cx="19526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दाद, खुजली व कुष्ठ रोग का रामबाण इलाज Chalmogra oil | Benefits and uses of  Tuvarak Chalmogra Oil - YouTube">
            <a:extLst>
              <a:ext uri="{FF2B5EF4-FFF2-40B4-BE49-F238E27FC236}">
                <a16:creationId xmlns:a16="http://schemas.microsoft.com/office/drawing/2014/main" id="{A817F071-8FC9-325B-D5BD-23EB396AC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3788093"/>
            <a:ext cx="3976688" cy="222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3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399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Office Theme</vt:lpstr>
      <vt:lpstr>Chaulmoogra oil</vt:lpstr>
      <vt:lpstr>PowerPoint Presentation</vt:lpstr>
      <vt:lpstr>description</vt:lpstr>
      <vt:lpstr>Source</vt:lpstr>
      <vt:lpstr>Chemical constitutent</vt:lpstr>
      <vt:lpstr>Preparation</vt:lpstr>
      <vt:lpstr>Evaluation/Standard</vt:lpstr>
      <vt:lpstr>Storage &amp; adulteration</vt:lpstr>
      <vt:lpstr>Uses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Chaulmoogra oil</dc:title>
  <dc:creator>sudhanshu sahu</dc:creator>
  <cp:lastModifiedBy>sudhanshu sahu</cp:lastModifiedBy>
  <cp:revision>19</cp:revision>
  <dcterms:created xsi:type="dcterms:W3CDTF">2022-06-04T02:59:16Z</dcterms:created>
  <dcterms:modified xsi:type="dcterms:W3CDTF">2022-06-04T03:22:24Z</dcterms:modified>
</cp:coreProperties>
</file>