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1" r:id="rId6"/>
    <p:sldId id="263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10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D9F1E-4616-8B09-7D9B-39B207C4E4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FE8138-757E-C21D-8988-7288E5FF37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B8D5F5-8E54-AFC8-46BD-D477A100F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9A93D-4800-4E5C-9142-92C43C367506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DB93BC-F3FB-20E0-A1E6-9E81CC4A0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C38DA-70FB-9E47-5B91-2927D5556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070C1-E880-4B4A-A619-D57897973C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3331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995E8-9C60-E28E-05B6-996026C17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EC3975-8739-09B7-77C6-D1ADB371DE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B8EAB-8B0B-01D2-C941-F9E10DFFC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9A93D-4800-4E5C-9142-92C43C367506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6613C-C562-8783-EF35-12B937B10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245A67-F1A1-06BF-60BF-801473B75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070C1-E880-4B4A-A619-D57897973C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1732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0AAA9F-AA9F-A831-519C-DDDFAB6A25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47942C-3884-1F55-6BD7-324A1B9668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11507-DF7E-8AD5-4C29-E80DDBB8E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9A93D-4800-4E5C-9142-92C43C367506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A793F8-C2FE-6FE0-4CBE-69FDA07F4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70DBCB-9695-9CC4-5C76-7E5D308C8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070C1-E880-4B4A-A619-D57897973C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1010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EF338-1B10-797C-4C74-D2A5C9C5B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1CA21-9B49-E76F-3C7E-F2E3F53F2A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245670-0D16-4D6A-BC9E-15AAB8A00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9A93D-4800-4E5C-9142-92C43C367506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1804C-61AB-BEE1-69D8-41C948550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9236E-C663-E9E1-BFF4-A3DC50C1F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070C1-E880-4B4A-A619-D57897973C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96456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EBAD1-67BA-3F3A-E01A-A907D428B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2E6F9D-E15A-0964-623A-F780654C1C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F4F53-7967-1166-5AFF-D2CB86E7A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9A93D-4800-4E5C-9142-92C43C367506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BEE8F4-C7C7-E346-C934-B98411C5E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17DDE5-D9A9-CAA5-5DDF-C4D4D0BAA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070C1-E880-4B4A-A619-D57897973C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0469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A8A64-9DCF-55FE-1D5D-DDE2A17B5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FA949-3F81-2637-3822-9023461877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5129A7-D4DE-D6E5-737A-64E6023F5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8CC503-6FEF-DA20-81AA-ABD3A7204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9A93D-4800-4E5C-9142-92C43C367506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7398D7-72AB-348F-F8DC-07C731FE0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AD9A28-9548-40D6-5F85-61000B149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070C1-E880-4B4A-A619-D57897973C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0207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2BDEE-A3C3-D498-9585-4D4861473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9A7E6D-BDAB-E9B6-6DC2-683F63384C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30D254-ED16-BF39-110B-BE33C2C229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E6512A-97CE-5DB2-7BB1-D74E5BFDF8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074600-501D-C21C-344D-A336D9F0E4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BF648C-655D-3BF1-C4F8-F4ED12C45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9A93D-4800-4E5C-9142-92C43C367506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042652-598D-CC77-1502-E34657D06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24D045-1D33-E18A-F835-CE61C9DBC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070C1-E880-4B4A-A619-D57897973C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1808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02D9D-906E-9408-1A99-1792899D2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50EBD-BD28-0910-6DC2-8B9869203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9A93D-4800-4E5C-9142-92C43C367506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C63AC7-9838-D94D-AE63-789469428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7ED569-6C0B-AF7A-99D6-20B26008B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070C1-E880-4B4A-A619-D57897973C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21432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94B0B0-B570-D1F8-B11F-0D18F9EBA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9A93D-4800-4E5C-9142-92C43C367506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E5B712-BE77-2F51-D431-D0998C001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CBD180-113B-3E81-4E83-86318E4B6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070C1-E880-4B4A-A619-D57897973C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65488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7ECC4-0068-154C-5B64-E5E6600C8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A212-F447-1A7D-E711-072181A21E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27FA93-0DCC-8CC6-94CF-C0FD5B4DE9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BF915A-B53B-6E3B-407B-0DDD6EAF2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9A93D-4800-4E5C-9142-92C43C367506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7F2512-091F-1E05-EF5B-75E18C51C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78656A-4CF2-75AE-C459-4B9E593E5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070C1-E880-4B4A-A619-D57897973C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768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BF87A-811F-F78E-41BC-F6410D16F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EA24DC-D9B5-A950-293A-1D6FEDCBD7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3FA284-4822-832E-BE99-D7F4BD48DD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68BF23-610D-315A-2289-28897B4A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9A93D-4800-4E5C-9142-92C43C367506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39C543-64DC-44B2-55ED-12BD64223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03592D-775E-DE92-2EE0-E52B3D5EB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070C1-E880-4B4A-A619-D57897973C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971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34A786-CB61-B005-1258-A15AF426D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49A575-96F0-08B2-8E96-051162E6B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89F3E6-7D8A-010E-5E48-78FCCEEECD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9A93D-4800-4E5C-9142-92C43C367506}" type="datetimeFigureOut">
              <a:rPr lang="en-IN" smtClean="0"/>
              <a:t>14-08-2026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26C92-97FC-9FBD-8859-FE7E8971ED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4BC6A8-6D42-C774-5751-E51A322D8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070C1-E880-4B4A-A619-D57897973C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71826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83EC3-E23C-7944-8477-E43817B649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48641"/>
            <a:ext cx="9144000" cy="868679"/>
          </a:xfrm>
        </p:spPr>
        <p:txBody>
          <a:bodyPr>
            <a:normAutofit fontScale="90000"/>
          </a:bodyPr>
          <a:lstStyle/>
          <a:p>
            <a:r>
              <a:rPr lang="en-IN" b="1" dirty="0">
                <a:solidFill>
                  <a:srgbClr val="FF0000"/>
                </a:solidFill>
              </a:rPr>
              <a:t>Consumer Buying Behaviour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174933-0964-849B-FEF0-75FCEF86D6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2970" y="4160520"/>
            <a:ext cx="10012680" cy="2457450"/>
          </a:xfrm>
        </p:spPr>
        <p:txBody>
          <a:bodyPr>
            <a:normAutofit fontScale="77500" lnSpcReduction="20000"/>
          </a:bodyPr>
          <a:lstStyle/>
          <a:p>
            <a:r>
              <a:rPr lang="en-IN" sz="3200" b="1" dirty="0">
                <a:solidFill>
                  <a:schemeClr val="accent1"/>
                </a:solidFill>
              </a:rPr>
              <a:t>Marketing Management</a:t>
            </a:r>
          </a:p>
          <a:p>
            <a:r>
              <a:rPr lang="en-IN" sz="3200" b="1" dirty="0">
                <a:solidFill>
                  <a:schemeClr val="accent1"/>
                </a:solidFill>
              </a:rPr>
              <a:t>BBA 3</a:t>
            </a:r>
            <a:r>
              <a:rPr lang="en-IN" sz="3200" b="1" baseline="30000" dirty="0">
                <a:solidFill>
                  <a:schemeClr val="accent1"/>
                </a:solidFill>
              </a:rPr>
              <a:t>rd</a:t>
            </a:r>
            <a:r>
              <a:rPr lang="en-IN" sz="3200" b="1" dirty="0">
                <a:solidFill>
                  <a:schemeClr val="accent1"/>
                </a:solidFill>
              </a:rPr>
              <a:t> </a:t>
            </a:r>
            <a:r>
              <a:rPr lang="en-IN" sz="3200" b="1" dirty="0" err="1">
                <a:solidFill>
                  <a:schemeClr val="accent1"/>
                </a:solidFill>
              </a:rPr>
              <a:t>sem</a:t>
            </a:r>
            <a:endParaRPr lang="en-IN" sz="3200" b="1" dirty="0">
              <a:solidFill>
                <a:schemeClr val="accent1"/>
              </a:solidFill>
            </a:endParaRPr>
          </a:p>
          <a:p>
            <a:r>
              <a:rPr lang="en-IN" sz="3200" b="1" dirty="0">
                <a:solidFill>
                  <a:schemeClr val="accent1"/>
                </a:solidFill>
              </a:rPr>
              <a:t>School of Business Management</a:t>
            </a:r>
          </a:p>
          <a:p>
            <a:r>
              <a:rPr lang="en-IN" sz="3200" b="1" dirty="0">
                <a:solidFill>
                  <a:schemeClr val="accent1"/>
                </a:solidFill>
              </a:rPr>
              <a:t>CSJM University Kanpur</a:t>
            </a:r>
          </a:p>
          <a:p>
            <a:endParaRPr lang="en-IN" sz="3200" b="1" dirty="0"/>
          </a:p>
          <a:p>
            <a:r>
              <a:rPr lang="en-IN" sz="4400" b="1" dirty="0">
                <a:solidFill>
                  <a:srgbClr val="FF0000"/>
                </a:solidFill>
              </a:rPr>
              <a:t>Dr Prabhat K Dwivedi</a:t>
            </a:r>
          </a:p>
          <a:p>
            <a:endParaRPr lang="en-IN" sz="4400" b="1" dirty="0">
              <a:solidFill>
                <a:srgbClr val="FF0000"/>
              </a:solidFill>
            </a:endParaRPr>
          </a:p>
          <a:p>
            <a:endParaRPr lang="en-IN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713125-67F4-D7A9-557A-3D31A345A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939" y="1714500"/>
            <a:ext cx="3820161" cy="214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39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CAE04-620D-F721-4397-B1F734E79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What is Consumer </a:t>
            </a:r>
            <a:r>
              <a:rPr lang="en-IN" b="1" dirty="0" err="1"/>
              <a:t>Behavior</a:t>
            </a:r>
            <a:r>
              <a:rPr lang="en-IN" b="1" dirty="0"/>
              <a:t>?</a:t>
            </a:r>
            <a:br>
              <a:rPr lang="en-IN" b="1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1B1EA-A409-E892-A698-DBF5DF6E4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solidFill>
                  <a:schemeClr val="accent1"/>
                </a:solidFill>
              </a:rPr>
              <a:t>Consumer behavior is an analysis of the selections, purchases, usage, and dispositions individuals or organizations make to fulfill their needs and wants. </a:t>
            </a:r>
          </a:p>
          <a:p>
            <a:pPr algn="just"/>
            <a:r>
              <a:rPr lang="en-US" dirty="0">
                <a:solidFill>
                  <a:schemeClr val="accent1"/>
                </a:solidFill>
              </a:rPr>
              <a:t>From products, services, and ideas to experiences – consumer behavior offers a deep understanding of what drives decisions in the marketplace. </a:t>
            </a:r>
          </a:p>
          <a:p>
            <a:pPr algn="just"/>
            <a:r>
              <a:rPr lang="en-US" dirty="0">
                <a:solidFill>
                  <a:schemeClr val="accent1"/>
                </a:solidFill>
              </a:rPr>
              <a:t>It involves researching how individuals and groups make decisions when it comes to purchasing, using, and disposing of products or services that satisfy their wants and needs.</a:t>
            </a:r>
            <a:endParaRPr lang="en-IN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144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11DEED4-69F5-FA2A-1F76-88D4DB911A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28" y="428658"/>
            <a:ext cx="10240072" cy="6000683"/>
          </a:xfrm>
        </p:spPr>
      </p:pic>
    </p:spTree>
    <p:extLst>
      <p:ext uri="{BB962C8B-B14F-4D97-AF65-F5344CB8AC3E}">
        <p14:creationId xmlns:p14="http://schemas.microsoft.com/office/powerpoint/2010/main" val="47844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B0D25-E233-757D-1BD5-9411E770F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74680" cy="1325563"/>
          </a:xfrm>
        </p:spPr>
        <p:txBody>
          <a:bodyPr/>
          <a:lstStyle/>
          <a:p>
            <a:r>
              <a:rPr lang="en-US" b="1" dirty="0"/>
              <a:t>Factors Influencing Consumer Buying </a:t>
            </a:r>
            <a:r>
              <a:rPr lang="en-US" b="1" dirty="0" err="1"/>
              <a:t>Behaviour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50287E-C6BD-3527-B051-2EDAC65301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accent1"/>
                </a:solidFill>
              </a:rPr>
              <a:t>Psychological factors</a:t>
            </a:r>
          </a:p>
          <a:p>
            <a:r>
              <a:rPr lang="en-US" sz="3200" dirty="0">
                <a:solidFill>
                  <a:schemeClr val="accent1"/>
                </a:solidFill>
              </a:rPr>
              <a:t>Social factors</a:t>
            </a:r>
          </a:p>
          <a:p>
            <a:r>
              <a:rPr lang="en-US" sz="3200" dirty="0">
                <a:solidFill>
                  <a:schemeClr val="accent1"/>
                </a:solidFill>
              </a:rPr>
              <a:t>Cultural factors</a:t>
            </a:r>
          </a:p>
          <a:p>
            <a:r>
              <a:rPr lang="en-US" sz="3200" dirty="0">
                <a:solidFill>
                  <a:schemeClr val="accent1"/>
                </a:solidFill>
              </a:rPr>
              <a:t>Personal factors</a:t>
            </a:r>
          </a:p>
          <a:p>
            <a:r>
              <a:rPr lang="en-US" sz="3200" dirty="0">
                <a:solidFill>
                  <a:schemeClr val="accent1"/>
                </a:solidFill>
              </a:rPr>
              <a:t>Economic factors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58768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onsumer Behavior PPT Slide 1">
            <a:extLst>
              <a:ext uri="{FF2B5EF4-FFF2-40B4-BE49-F238E27FC236}">
                <a16:creationId xmlns:a16="http://schemas.microsoft.com/office/drawing/2014/main" id="{60DB9467-9227-AF7C-419F-351D6DF79A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580" y="0"/>
            <a:ext cx="9326880" cy="69951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5358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From psychological, social, cultural, personal to economic, there are many factors that are playing a role in influencing consumer behavior.">
            <a:extLst>
              <a:ext uri="{FF2B5EF4-FFF2-40B4-BE49-F238E27FC236}">
                <a16:creationId xmlns:a16="http://schemas.microsoft.com/office/drawing/2014/main" id="{35960EA9-103D-9049-CA3B-9F3BB9C49D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2" b="5202"/>
          <a:stretch>
            <a:fillRect/>
          </a:stretch>
        </p:blipFill>
        <p:spPr bwMode="auto">
          <a:xfrm>
            <a:off x="2251710" y="85725"/>
            <a:ext cx="7155180" cy="65129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0868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239EC-9575-E2A0-04E3-D15E6CCE5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9295"/>
          </a:xfrm>
        </p:spPr>
        <p:txBody>
          <a:bodyPr/>
          <a:lstStyle/>
          <a:p>
            <a:r>
              <a:rPr lang="en-IN" b="1" dirty="0">
                <a:solidFill>
                  <a:schemeClr val="accent1"/>
                </a:solidFill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9C2E8-3B5A-995C-BC0B-DFBFB430D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https://www.marketing91.com/factors-affecting-consumer-buying-behavior/</a:t>
            </a:r>
          </a:p>
        </p:txBody>
      </p:sp>
    </p:spTree>
    <p:extLst>
      <p:ext uri="{BB962C8B-B14F-4D97-AF65-F5344CB8AC3E}">
        <p14:creationId xmlns:p14="http://schemas.microsoft.com/office/powerpoint/2010/main" val="166807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131</Words>
  <Application>Microsoft Office PowerPoint</Application>
  <PresentationFormat>Widescreen</PresentationFormat>
  <Paragraphs>19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Consumer Buying Behaviour</vt:lpstr>
      <vt:lpstr>What is Consumer Behavior? </vt:lpstr>
      <vt:lpstr>PowerPoint Presentation</vt:lpstr>
      <vt:lpstr>Factors Influencing Consumer Buying Behaviour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prabhatresearch@gmail.com</dc:creator>
  <cp:lastModifiedBy>prabhatresearch@gmail.com</cp:lastModifiedBy>
  <cp:revision>6</cp:revision>
  <dcterms:created xsi:type="dcterms:W3CDTF">2026-08-12T10:03:49Z</dcterms:created>
  <dcterms:modified xsi:type="dcterms:W3CDTF">2026-08-14T07:51:33Z</dcterms:modified>
</cp:coreProperties>
</file>