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6" r:id="rId2"/>
    <p:sldId id="257" r:id="rId3"/>
    <p:sldId id="317" r:id="rId4"/>
    <p:sldId id="294" r:id="rId5"/>
    <p:sldId id="258" r:id="rId6"/>
    <p:sldId id="259" r:id="rId7"/>
    <p:sldId id="287" r:id="rId8"/>
    <p:sldId id="260" r:id="rId9"/>
    <p:sldId id="261" r:id="rId10"/>
    <p:sldId id="296" r:id="rId11"/>
    <p:sldId id="295" r:id="rId12"/>
    <p:sldId id="262" r:id="rId13"/>
    <p:sldId id="263" r:id="rId14"/>
    <p:sldId id="288" r:id="rId15"/>
    <p:sldId id="289" r:id="rId16"/>
    <p:sldId id="264" r:id="rId17"/>
    <p:sldId id="265" r:id="rId18"/>
    <p:sldId id="290" r:id="rId19"/>
    <p:sldId id="297" r:id="rId20"/>
    <p:sldId id="266" r:id="rId21"/>
    <p:sldId id="267" r:id="rId22"/>
    <p:sldId id="298" r:id="rId23"/>
    <p:sldId id="299" r:id="rId24"/>
    <p:sldId id="303" r:id="rId25"/>
    <p:sldId id="300" r:id="rId26"/>
    <p:sldId id="304" r:id="rId27"/>
    <p:sldId id="301" r:id="rId28"/>
    <p:sldId id="302" r:id="rId29"/>
    <p:sldId id="291" r:id="rId30"/>
    <p:sldId id="268" r:id="rId31"/>
    <p:sldId id="269" r:id="rId32"/>
    <p:sldId id="270" r:id="rId33"/>
    <p:sldId id="271" r:id="rId34"/>
    <p:sldId id="272" r:id="rId35"/>
    <p:sldId id="273" r:id="rId36"/>
    <p:sldId id="292" r:id="rId37"/>
    <p:sldId id="274" r:id="rId38"/>
    <p:sldId id="275" r:id="rId39"/>
    <p:sldId id="293" r:id="rId40"/>
    <p:sldId id="276" r:id="rId41"/>
    <p:sldId id="277" r:id="rId42"/>
    <p:sldId id="278" r:id="rId43"/>
    <p:sldId id="280" r:id="rId44"/>
    <p:sldId id="281" r:id="rId45"/>
    <p:sldId id="282" r:id="rId46"/>
    <p:sldId id="283" r:id="rId47"/>
    <p:sldId id="284" r:id="rId48"/>
    <p:sldId id="285" r:id="rId49"/>
    <p:sldId id="286" r:id="rId50"/>
    <p:sldId id="307" r:id="rId51"/>
    <p:sldId id="305" r:id="rId52"/>
    <p:sldId id="306" r:id="rId53"/>
    <p:sldId id="308" r:id="rId54"/>
    <p:sldId id="309" r:id="rId55"/>
    <p:sldId id="310" r:id="rId56"/>
    <p:sldId id="311" r:id="rId57"/>
    <p:sldId id="312" r:id="rId58"/>
    <p:sldId id="314" r:id="rId59"/>
    <p:sldId id="315" r:id="rId60"/>
    <p:sldId id="316" r:id="rId61"/>
    <p:sldId id="313" r:id="rId6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59E90-8950-43A9-A165-F12A14FA65FA}" type="datetimeFigureOut">
              <a:rPr lang="en-US" smtClean="0"/>
              <a:t>3/5/2022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0DAEDE-BA7C-4807-BAFC-96BCED10A3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Bekaert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robert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hodrick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ifm</a:t>
            </a:r>
            <a:r>
              <a:rPr lang="en-US" baseline="0" dirty="0" smtClean="0"/>
              <a:t> book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0DAEDE-BA7C-4807-BAFC-96BCED10A375}" type="slidenum">
              <a:rPr lang="en-US" smtClean="0"/>
              <a:t>50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FF197-1BD5-4092-880C-3468AAD27966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82D60-07A2-44EC-ADCC-A11A9BCFD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Country Risk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Contract </a:t>
            </a:r>
            <a:r>
              <a:rPr lang="en-US" dirty="0" smtClean="0"/>
              <a:t>Repudiation</a:t>
            </a:r>
          </a:p>
          <a:p>
            <a:endParaRPr lang="en-US" dirty="0" smtClean="0"/>
          </a:p>
          <a:p>
            <a:r>
              <a:rPr lang="en-US" dirty="0" smtClean="0"/>
              <a:t>Taxes and </a:t>
            </a:r>
            <a:r>
              <a:rPr lang="en-US" dirty="0" smtClean="0"/>
              <a:t>Regulation</a:t>
            </a:r>
          </a:p>
          <a:p>
            <a:endParaRPr lang="en-US" dirty="0" smtClean="0"/>
          </a:p>
          <a:p>
            <a:r>
              <a:rPr lang="en-US" dirty="0" smtClean="0"/>
              <a:t>Exchange </a:t>
            </a:r>
            <a:r>
              <a:rPr lang="en-US" dirty="0" smtClean="0"/>
              <a:t>Controls</a:t>
            </a:r>
          </a:p>
          <a:p>
            <a:endParaRPr lang="en-US" dirty="0" smtClean="0"/>
          </a:p>
          <a:p>
            <a:r>
              <a:rPr lang="en-US" dirty="0" smtClean="0"/>
              <a:t>Corruption and Legal Inefficiency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Expropriation or Nationalization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The most extreme form of political risk is the possibility that the host country takes over </a:t>
            </a:r>
            <a:r>
              <a:rPr lang="en-US" sz="2400" dirty="0" smtClean="0"/>
              <a:t>an MNC’s </a:t>
            </a:r>
            <a:r>
              <a:rPr lang="en-US" sz="2400" dirty="0" smtClean="0"/>
              <a:t>subsidiary, with or without compensation. This is the worst-case scenario for firms.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Attitude of Consumers in the Host Country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A mild form of political risk (</a:t>
            </a:r>
            <a:r>
              <a:rPr lang="en-US" dirty="0" smtClean="0"/>
              <a:t>to an </a:t>
            </a:r>
            <a:r>
              <a:rPr lang="en-US" dirty="0"/>
              <a:t>exporter) is the tendency of residents to purchase only locally produced products. </a:t>
            </a:r>
            <a:r>
              <a:rPr lang="en-US" dirty="0" smtClean="0"/>
              <a:t>Even if </a:t>
            </a:r>
            <a:r>
              <a:rPr lang="en-US" dirty="0"/>
              <a:t>the exporter decides to set up a subsidiary in the foreign country, that tendency </a:t>
            </a:r>
            <a:r>
              <a:rPr lang="en-US" dirty="0" smtClean="0"/>
              <a:t>could prevent </a:t>
            </a:r>
            <a:r>
              <a:rPr lang="en-US" dirty="0"/>
              <a:t>its success. Country governments commonly encourage local consumers to </a:t>
            </a:r>
            <a:r>
              <a:rPr lang="en-US" dirty="0" smtClean="0"/>
              <a:t>purchase from </a:t>
            </a:r>
            <a:r>
              <a:rPr lang="en-US" dirty="0"/>
              <a:t>locally owned manufacturers. An MNC that considers entering a foreign </a:t>
            </a:r>
            <a:r>
              <a:rPr lang="en-US" dirty="0" smtClean="0"/>
              <a:t>market (or </a:t>
            </a:r>
            <a:r>
              <a:rPr lang="en-US" dirty="0"/>
              <a:t>has already entered that market) must monitor the general attitude of </a:t>
            </a:r>
            <a:r>
              <a:rPr lang="en-US" dirty="0" smtClean="0"/>
              <a:t>consumers toward </a:t>
            </a:r>
            <a:r>
              <a:rPr lang="en-US" dirty="0"/>
              <a:t>locally produced products. If consumers are very loyal to local products, then </a:t>
            </a:r>
            <a:r>
              <a:rPr lang="en-US" dirty="0" smtClean="0"/>
              <a:t>a joint </a:t>
            </a:r>
            <a:r>
              <a:rPr lang="en-US" dirty="0"/>
              <a:t>venture with a local company may be more feasible than an exporting strategy.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Actions of Host Government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Various actions of the host government can </a:t>
            </a:r>
            <a:r>
              <a:rPr lang="en-US" sz="2400" dirty="0" smtClean="0"/>
              <a:t>affect an </a:t>
            </a:r>
            <a:r>
              <a:rPr lang="en-US" sz="2400" dirty="0"/>
              <a:t>MNC’s cash flow. A host government might impose pollution control standards (</a:t>
            </a:r>
            <a:r>
              <a:rPr lang="en-US" sz="2400" dirty="0" smtClean="0"/>
              <a:t>which affect </a:t>
            </a:r>
            <a:r>
              <a:rPr lang="en-US" sz="2400" dirty="0"/>
              <a:t>costs) and additional corporate taxes (which affect after-tax earnings) as well as </a:t>
            </a:r>
            <a:r>
              <a:rPr lang="en-US" sz="2400" dirty="0" smtClean="0"/>
              <a:t>withholding taxes </a:t>
            </a:r>
            <a:r>
              <a:rPr lang="en-US" sz="2400" dirty="0"/>
              <a:t>and fund transfer restrictions (which affect after-tax cash flows sent to </a:t>
            </a:r>
            <a:r>
              <a:rPr lang="en-US" sz="2400" dirty="0" smtClean="0"/>
              <a:t>the parent</a:t>
            </a:r>
            <a:r>
              <a:rPr lang="en-US" sz="2400" dirty="0"/>
              <a:t>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/>
              <a:t>When </a:t>
            </a:r>
            <a:r>
              <a:rPr lang="en-US" sz="2400" dirty="0" err="1"/>
              <a:t>Facebook</a:t>
            </a:r>
            <a:r>
              <a:rPr lang="en-US" sz="2400" dirty="0"/>
              <a:t> went public in 2012, its registration statement disclosed its exposure to political </a:t>
            </a:r>
            <a:r>
              <a:rPr lang="en-US" sz="2400" dirty="0" smtClean="0"/>
              <a:t>risk as </a:t>
            </a:r>
            <a:r>
              <a:rPr lang="en-US" sz="2400" dirty="0"/>
              <a:t>follows: “It is possible that governments of one of more countries may seek to censor content </a:t>
            </a:r>
            <a:r>
              <a:rPr lang="en-US" sz="2400" dirty="0" smtClean="0"/>
              <a:t>available on </a:t>
            </a:r>
            <a:r>
              <a:rPr lang="en-US" sz="2400" dirty="0" err="1"/>
              <a:t>Facebook</a:t>
            </a:r>
            <a:r>
              <a:rPr lang="en-US" sz="2400" dirty="0"/>
              <a:t> in their country, restrict access to </a:t>
            </a:r>
            <a:r>
              <a:rPr lang="en-US" sz="2400" dirty="0" err="1"/>
              <a:t>Facebook</a:t>
            </a:r>
            <a:r>
              <a:rPr lang="en-US" sz="2400" dirty="0"/>
              <a:t> from their country entirely, or impose </a:t>
            </a:r>
            <a:r>
              <a:rPr lang="en-US" sz="2400" dirty="0" smtClean="0"/>
              <a:t>other restrictions </a:t>
            </a:r>
            <a:r>
              <a:rPr lang="en-US" sz="2400" dirty="0"/>
              <a:t>that may affect the accessibility in their country…. In the event that access to </a:t>
            </a:r>
            <a:r>
              <a:rPr lang="en-US" sz="2400" dirty="0" err="1"/>
              <a:t>Facebook</a:t>
            </a:r>
            <a:r>
              <a:rPr lang="en-US" sz="2400" dirty="0"/>
              <a:t> </a:t>
            </a:r>
            <a:r>
              <a:rPr lang="en-US" sz="2400" dirty="0" smtClean="0"/>
              <a:t>is restricted</a:t>
            </a:r>
            <a:r>
              <a:rPr lang="en-US" sz="2400" dirty="0"/>
              <a:t>, …we may not be able to maintain or grow our revenue as anticipated and our financial </a:t>
            </a:r>
            <a:r>
              <a:rPr lang="en-US" sz="2400" dirty="0" smtClean="0"/>
              <a:t>results could </a:t>
            </a:r>
            <a:r>
              <a:rPr lang="en-US" sz="2400" dirty="0"/>
              <a:t>be adversely affected.”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Actions of Host Government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In 2014, Russia announced that it had temporarily closed four McDonald’s restaurants due to health </a:t>
            </a:r>
            <a:r>
              <a:rPr lang="en-US" sz="2400" dirty="0" smtClean="0"/>
              <a:t>and safety </a:t>
            </a:r>
            <a:r>
              <a:rPr lang="en-US" sz="2400" dirty="0"/>
              <a:t>violations. The closures may have been prompted by the U.S. sanctions that were imposed on </a:t>
            </a:r>
            <a:r>
              <a:rPr lang="en-US" sz="2400" dirty="0" smtClean="0"/>
              <a:t>Russia as </a:t>
            </a:r>
            <a:r>
              <a:rPr lang="en-US" sz="2400" dirty="0"/>
              <a:t>a result of Russia’s conflict with Ukraine. Surveys of executives of U.S.-based MNCs doing business </a:t>
            </a:r>
            <a:r>
              <a:rPr lang="en-US" sz="2400" dirty="0" smtClean="0"/>
              <a:t>in Russia </a:t>
            </a:r>
            <a:r>
              <a:rPr lang="en-US" sz="2400" dirty="0"/>
              <a:t>at the time found that they were concerned that their Russian subsidiaries might be subjected </a:t>
            </a:r>
            <a:r>
              <a:rPr lang="en-US" sz="2400" dirty="0" smtClean="0"/>
              <a:t>to restrictions </a:t>
            </a:r>
            <a:r>
              <a:rPr lang="en-US" sz="2400" dirty="0"/>
              <a:t>by the Russian government as a form of retaliation against the U.S. government.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Blockage of Fund Transfers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/>
              <a:t>Subsidiaries of MNCs often send funds back </a:t>
            </a:r>
            <a:r>
              <a:rPr lang="en-US" sz="2400" dirty="0" smtClean="0"/>
              <a:t>to headquarters </a:t>
            </a:r>
            <a:r>
              <a:rPr lang="en-US" sz="2400" dirty="0"/>
              <a:t>to repay loans, purchase supplies, pay </a:t>
            </a:r>
            <a:r>
              <a:rPr lang="en-US" sz="2400" dirty="0" smtClean="0"/>
              <a:t>administrative </a:t>
            </a:r>
            <a:r>
              <a:rPr lang="en-US" sz="2400" dirty="0"/>
              <a:t>fees, remit </a:t>
            </a:r>
            <a:r>
              <a:rPr lang="en-US" sz="2400" dirty="0" smtClean="0"/>
              <a:t>earnings, or </a:t>
            </a:r>
            <a:r>
              <a:rPr lang="en-US" sz="2400" dirty="0"/>
              <a:t>other purposes. In some cases, a host government may block fund transfers, </a:t>
            </a:r>
            <a:r>
              <a:rPr lang="en-US" sz="2400" dirty="0" smtClean="0"/>
              <a:t>which could </a:t>
            </a:r>
            <a:r>
              <a:rPr lang="en-US" sz="2400" dirty="0"/>
              <a:t>force subsidiaries to undertake projects in the host country that are not </a:t>
            </a:r>
            <a:r>
              <a:rPr lang="en-US" sz="2400" dirty="0" smtClean="0"/>
              <a:t>optimal (just </a:t>
            </a:r>
            <a:r>
              <a:rPr lang="en-US" sz="2400" dirty="0"/>
              <a:t>to make use of the funds). Alternatively, the MNC may invest the funds in </a:t>
            </a:r>
            <a:r>
              <a:rPr lang="en-US" sz="2400" dirty="0" smtClean="0"/>
              <a:t>local securities </a:t>
            </a:r>
            <a:r>
              <a:rPr lang="en-US" sz="2400" dirty="0"/>
              <a:t>that provide some return while the funds are blocked. But this return may </a:t>
            </a:r>
            <a:r>
              <a:rPr lang="en-US" sz="2400" dirty="0" smtClean="0"/>
              <a:t>be inferior </a:t>
            </a:r>
            <a:r>
              <a:rPr lang="en-US" sz="2400" dirty="0"/>
              <a:t>to what could have been earned on funds remitted to the parent.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Currency Inconvertibility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Some governments do not allow the home currency </a:t>
            </a:r>
            <a:r>
              <a:rPr lang="en-US" sz="2800" dirty="0" smtClean="0"/>
              <a:t>to be </a:t>
            </a:r>
            <a:r>
              <a:rPr lang="en-US" sz="2800" dirty="0"/>
              <a:t>exchanged into other currencies. Thus the earnings generated by a subsidiary in </a:t>
            </a:r>
            <a:r>
              <a:rPr lang="en-US" sz="2800" dirty="0" smtClean="0"/>
              <a:t>these countries </a:t>
            </a:r>
            <a:r>
              <a:rPr lang="en-US" sz="2800" dirty="0"/>
              <a:t>cannot be remitted to the parent through currency conversion. When the </a:t>
            </a:r>
            <a:r>
              <a:rPr lang="en-US" sz="2800" dirty="0" smtClean="0"/>
              <a:t>currency is </a:t>
            </a:r>
            <a:r>
              <a:rPr lang="en-US" sz="2800" dirty="0"/>
              <a:t>inconvertible, an MNC’s parent may need to spend it in the host country.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smtClean="0"/>
              <a:t>Some </a:t>
            </a:r>
            <a:r>
              <a:rPr lang="en-US" sz="2400" dirty="0"/>
              <a:t>countries tend to engage in conflicts with neighboring countries or </a:t>
            </a:r>
            <a:r>
              <a:rPr lang="en-US" sz="2400" dirty="0" smtClean="0"/>
              <a:t>to experience </a:t>
            </a:r>
            <a:r>
              <a:rPr lang="en-US" sz="2400" dirty="0"/>
              <a:t>internal turmoil. This can affect the safety of employees hired by an </a:t>
            </a:r>
            <a:r>
              <a:rPr lang="en-US" sz="2400" dirty="0" smtClean="0"/>
              <a:t>MNC’s subsidiary </a:t>
            </a:r>
            <a:r>
              <a:rPr lang="en-US" sz="2400" dirty="0"/>
              <a:t>or by salespeople who attempt to establish export markets for the MNC. </a:t>
            </a:r>
            <a:r>
              <a:rPr lang="en-US" sz="2400" dirty="0" smtClean="0"/>
              <a:t>In addition</a:t>
            </a:r>
            <a:r>
              <a:rPr lang="en-US" sz="2400" dirty="0"/>
              <a:t>, countries plagued by the threat of war typically have volatile business </a:t>
            </a:r>
            <a:r>
              <a:rPr lang="en-US" sz="2400" dirty="0" smtClean="0"/>
              <a:t>cycles, which </a:t>
            </a:r>
            <a:r>
              <a:rPr lang="en-US" sz="2400" dirty="0"/>
              <a:t>make cash flows generated from such countries more uncertain. </a:t>
            </a:r>
            <a:r>
              <a:rPr lang="en-US" sz="2400" dirty="0" smtClean="0"/>
              <a:t>Multinational corporations </a:t>
            </a:r>
            <a:r>
              <a:rPr lang="en-US" sz="2400" dirty="0"/>
              <a:t>in all countries have some exposure to terrorist attacks, but this </a:t>
            </a:r>
            <a:r>
              <a:rPr lang="en-US" sz="2400" dirty="0" smtClean="0"/>
              <a:t>exposure is </a:t>
            </a:r>
            <a:r>
              <a:rPr lang="en-US" sz="2400" dirty="0"/>
              <a:t>much higher in certain countries than in others. Even if an MNC is not directly </a:t>
            </a:r>
            <a:r>
              <a:rPr lang="en-US" sz="2400" dirty="0" smtClean="0"/>
              <a:t>damaged due </a:t>
            </a:r>
            <a:r>
              <a:rPr lang="en-US" sz="2400" dirty="0"/>
              <a:t>to a war, it may incur costs from ensuring the safety of its employees. If </a:t>
            </a:r>
            <a:r>
              <a:rPr lang="en-US" sz="2400" dirty="0" smtClean="0"/>
              <a:t>a country’s </a:t>
            </a:r>
            <a:r>
              <a:rPr lang="en-US" sz="2400" dirty="0"/>
              <a:t>risk of war is high, MNCs do not need to analyze the feasibility of the </a:t>
            </a:r>
            <a:r>
              <a:rPr lang="en-US" sz="2400" dirty="0" smtClean="0"/>
              <a:t>proposed project </a:t>
            </a:r>
            <a:r>
              <a:rPr lang="en-US" sz="2400" dirty="0"/>
              <a:t>any further.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Significant MNC losses can occur due to internal civil strife or wars. In war-torn regions</a:t>
            </a:r>
          </a:p>
          <a:p>
            <a:pPr algn="just"/>
            <a:r>
              <a:rPr lang="en-US" dirty="0" smtClean="0"/>
              <a:t>across the world, companies often hire their own private armies in order to try to function</a:t>
            </a:r>
          </a:p>
          <a:p>
            <a:pPr algn="just"/>
            <a:r>
              <a:rPr lang="en-US" dirty="0" smtClean="0"/>
              <a:t>normally. For example, piracy near the Somali coast has prompted some companies to hire</a:t>
            </a:r>
          </a:p>
          <a:p>
            <a:pPr algn="just"/>
            <a:r>
              <a:rPr lang="en-US" dirty="0" smtClean="0"/>
              <a:t>private security firms to protect their ships. This, of course, is expensive and raises thorny</a:t>
            </a:r>
          </a:p>
          <a:p>
            <a:pPr algn="just"/>
            <a:r>
              <a:rPr lang="en-US" dirty="0" smtClean="0"/>
              <a:t>legal and humanitarian issues.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Country Risk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Country risk involves the potentially adverse impact of a </a:t>
            </a:r>
            <a:r>
              <a:rPr lang="en-US" dirty="0" smtClean="0"/>
              <a:t>country’s environment </a:t>
            </a:r>
            <a:r>
              <a:rPr lang="en-US" dirty="0"/>
              <a:t>on an MNC’s cash flows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Country risk includes the adverse political and economic risks of operating in a country.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Inefficient Government Bureaucracy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smtClean="0"/>
              <a:t>An </a:t>
            </a:r>
            <a:r>
              <a:rPr lang="en-US" sz="2400" dirty="0"/>
              <a:t>inefficient government </a:t>
            </a:r>
            <a:r>
              <a:rPr lang="en-US" sz="2400" dirty="0" smtClean="0"/>
              <a:t>bureaucracy can </a:t>
            </a:r>
            <a:r>
              <a:rPr lang="en-US" sz="2400" dirty="0"/>
              <a:t>delay an MNC’s efforts to establish a new subsidiary or expand business in a </a:t>
            </a:r>
            <a:r>
              <a:rPr lang="en-US" sz="2400" dirty="0" smtClean="0"/>
              <a:t>country. In </a:t>
            </a:r>
            <a:r>
              <a:rPr lang="en-US" sz="2400" dirty="0"/>
              <a:t>general, bureaucracy is a bigger problem in some emerging countries. The </a:t>
            </a:r>
            <a:r>
              <a:rPr lang="en-US" sz="2400" dirty="0" smtClean="0"/>
              <a:t>problem is </a:t>
            </a:r>
            <a:r>
              <a:rPr lang="en-US" sz="2400" dirty="0"/>
              <a:t>commonly caused by a lack of government organization, so the development of </a:t>
            </a:r>
            <a:r>
              <a:rPr lang="en-US" sz="2400" dirty="0" smtClean="0"/>
              <a:t>a new </a:t>
            </a:r>
            <a:r>
              <a:rPr lang="en-US" sz="2400" dirty="0"/>
              <a:t>business is delayed until various applications are approved by different sections </a:t>
            </a:r>
            <a:r>
              <a:rPr lang="en-US" sz="2400" dirty="0" smtClean="0"/>
              <a:t>of the </a:t>
            </a:r>
            <a:r>
              <a:rPr lang="en-US" sz="2400" dirty="0"/>
              <a:t>bureaucracy. Delays can also be caused by government employees who expect “</a:t>
            </a:r>
            <a:r>
              <a:rPr lang="en-US" sz="2400" dirty="0" smtClean="0"/>
              <a:t>gifts” before </a:t>
            </a:r>
            <a:r>
              <a:rPr lang="en-US" sz="2400" dirty="0"/>
              <a:t>they will approve an MNC’s applications.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Corruption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 smtClean="0"/>
              <a:t>Highly </a:t>
            </a:r>
            <a:r>
              <a:rPr lang="en-US" sz="2400" dirty="0" smtClean="0"/>
              <a:t>inefficient governments with large bureaucracies can increase a company’s costs of </a:t>
            </a:r>
            <a:r>
              <a:rPr lang="en-US" sz="2400" dirty="0" smtClean="0"/>
              <a:t>doing business</a:t>
            </a:r>
            <a:r>
              <a:rPr lang="en-US" sz="2400" dirty="0" smtClean="0"/>
              <a:t>. Governments may also be corrupt and demand bribes.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Corruption </a:t>
            </a:r>
            <a:r>
              <a:rPr lang="en-US" sz="2400" dirty="0"/>
              <a:t>can adversely affect an MNC’s international </a:t>
            </a:r>
            <a:r>
              <a:rPr lang="en-US" sz="2400" dirty="0" smtClean="0"/>
              <a:t>business because </a:t>
            </a:r>
            <a:r>
              <a:rPr lang="en-US" sz="2400" dirty="0"/>
              <a:t>it can increase the cost of conducting business or reduce revenue. </a:t>
            </a:r>
            <a:r>
              <a:rPr lang="en-US" sz="2400" dirty="0" smtClean="0"/>
              <a:t>Various forms </a:t>
            </a:r>
            <a:r>
              <a:rPr lang="en-US" sz="2400" dirty="0"/>
              <a:t>of corruption can occur at the firm level or as a result of relationships </a:t>
            </a:r>
            <a:r>
              <a:rPr lang="en-US" sz="2400" dirty="0" smtClean="0"/>
              <a:t>between firms </a:t>
            </a:r>
            <a:r>
              <a:rPr lang="en-US" sz="2400" dirty="0"/>
              <a:t>and government agencies. For example, an MNC may lose revenue because a </a:t>
            </a:r>
            <a:r>
              <a:rPr lang="en-US" sz="2400" dirty="0" smtClean="0"/>
              <a:t>government contract </a:t>
            </a:r>
            <a:r>
              <a:rPr lang="en-US" sz="2400" dirty="0"/>
              <a:t>is awarded to a local firm that paid off a government official. </a:t>
            </a:r>
            <a:r>
              <a:rPr lang="en-US" sz="2400" dirty="0" smtClean="0"/>
              <a:t>Laws defining </a:t>
            </a:r>
            <a:r>
              <a:rPr lang="en-US" sz="2400" dirty="0"/>
              <a:t>corruption and their enforcement vary among countries.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 Repudiation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Governments sometimes revoke, or repudiate, contracts without compensating </a:t>
            </a:r>
            <a:r>
              <a:rPr lang="en-US" sz="2400" dirty="0" smtClean="0"/>
              <a:t>companies for </a:t>
            </a:r>
            <a:r>
              <a:rPr lang="en-US" sz="2400" dirty="0" smtClean="0"/>
              <a:t>their existing investments in projects or services. </a:t>
            </a:r>
            <a:endParaRPr lang="en-US" sz="2400" dirty="0" smtClean="0"/>
          </a:p>
          <a:p>
            <a:pPr algn="just"/>
            <a:r>
              <a:rPr lang="en-US" sz="2400" dirty="0" smtClean="0"/>
              <a:t>Governments </a:t>
            </a:r>
            <a:r>
              <a:rPr lang="en-US" sz="2400" dirty="0" smtClean="0"/>
              <a:t>default on the </a:t>
            </a:r>
            <a:r>
              <a:rPr lang="en-US" sz="2400" dirty="0" smtClean="0"/>
              <a:t>payments associated </a:t>
            </a:r>
            <a:r>
              <a:rPr lang="en-US" sz="2400" dirty="0" smtClean="0"/>
              <a:t>with the contracts, cancel licenses, or otherwise introduce laws and </a:t>
            </a:r>
            <a:r>
              <a:rPr lang="en-US" sz="2400" dirty="0" smtClean="0"/>
              <a:t>regulations that </a:t>
            </a:r>
            <a:r>
              <a:rPr lang="en-US" sz="2400" dirty="0" smtClean="0"/>
              <a:t>interfere with the contracts to which the government and the MNC agreed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smtClean="0"/>
              <a:t> </a:t>
            </a:r>
            <a:r>
              <a:rPr lang="en-US" sz="2400" dirty="0" smtClean="0"/>
              <a:t>In 2010, Pakistani authorities halted all operations of the $3 billion </a:t>
            </a:r>
            <a:r>
              <a:rPr lang="en-US" sz="2400" dirty="0" err="1" smtClean="0"/>
              <a:t>Reko</a:t>
            </a:r>
            <a:r>
              <a:rPr lang="en-US" sz="2400" dirty="0" smtClean="0"/>
              <a:t> </a:t>
            </a:r>
            <a:r>
              <a:rPr lang="en-US" sz="2400" dirty="0" err="1" smtClean="0"/>
              <a:t>Diq</a:t>
            </a:r>
            <a:r>
              <a:rPr lang="en-US" sz="2400" dirty="0" smtClean="0"/>
              <a:t> copper </a:t>
            </a:r>
            <a:r>
              <a:rPr lang="en-US" sz="2400" dirty="0" smtClean="0"/>
              <a:t>and gold </a:t>
            </a:r>
            <a:r>
              <a:rPr lang="en-US" sz="2400" dirty="0" smtClean="0"/>
              <a:t>project, led by Canada’s </a:t>
            </a:r>
            <a:r>
              <a:rPr lang="en-US" sz="2400" dirty="0" err="1" smtClean="0"/>
              <a:t>Barrick</a:t>
            </a:r>
            <a:r>
              <a:rPr lang="en-US" sz="2400" dirty="0" smtClean="0"/>
              <a:t> Gold and Chile’s Antofagasta, citing that the </a:t>
            </a:r>
            <a:r>
              <a:rPr lang="en-US" sz="2400" dirty="0" smtClean="0"/>
              <a:t>contract substantially </a:t>
            </a:r>
            <a:r>
              <a:rPr lang="en-US" sz="2400" dirty="0" smtClean="0"/>
              <a:t>undervalued the value of the project.</a:t>
            </a:r>
            <a:endParaRPr 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Taxes and Regulation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smtClean="0"/>
              <a:t>Governments can dramatically change the “rules of the game” that were in place when </a:t>
            </a:r>
            <a:r>
              <a:rPr lang="en-US" sz="2400" dirty="0" smtClean="0"/>
              <a:t>an MNC </a:t>
            </a:r>
            <a:r>
              <a:rPr lang="en-US" sz="2400" dirty="0" smtClean="0"/>
              <a:t>first made its investment in the host country. </a:t>
            </a:r>
            <a:endParaRPr lang="en-US" sz="2400" dirty="0" smtClean="0"/>
          </a:p>
          <a:p>
            <a:pPr algn="just"/>
            <a:r>
              <a:rPr lang="en-US" sz="2400" dirty="0" smtClean="0"/>
              <a:t>Examples </a:t>
            </a:r>
            <a:r>
              <a:rPr lang="en-US" sz="2400" dirty="0" smtClean="0"/>
              <a:t>include unexpected increases </a:t>
            </a:r>
            <a:r>
              <a:rPr lang="en-US" sz="2400" dirty="0" smtClean="0"/>
              <a:t>in taxes</a:t>
            </a:r>
            <a:r>
              <a:rPr lang="en-US" sz="2400" dirty="0" smtClean="0"/>
              <a:t>, restrictions on hiring and firing local workers, and sudden stricter environmental </a:t>
            </a:r>
            <a:r>
              <a:rPr lang="en-US" sz="2400" dirty="0" smtClean="0"/>
              <a:t>standards. </a:t>
            </a:r>
          </a:p>
          <a:p>
            <a:pPr algn="just"/>
            <a:r>
              <a:rPr lang="en-US" sz="2400" dirty="0" smtClean="0"/>
              <a:t>Some </a:t>
            </a:r>
            <a:r>
              <a:rPr lang="en-US" sz="2400" dirty="0" smtClean="0"/>
              <a:t>industries may be more susceptible than others, especially if the foreign </a:t>
            </a:r>
            <a:r>
              <a:rPr lang="en-US" sz="2400" dirty="0" smtClean="0"/>
              <a:t>corporation is </a:t>
            </a:r>
            <a:r>
              <a:rPr lang="en-US" sz="2400" dirty="0" smtClean="0"/>
              <a:t>dominating its local competition. </a:t>
            </a:r>
            <a:endParaRPr lang="en-US" sz="2400" dirty="0" smtClean="0"/>
          </a:p>
          <a:p>
            <a:pPr algn="just"/>
            <a:r>
              <a:rPr lang="en-US" sz="2400" dirty="0" smtClean="0"/>
              <a:t>MNCs </a:t>
            </a:r>
            <a:r>
              <a:rPr lang="en-US" sz="2400" dirty="0" smtClean="0"/>
              <a:t>are also sometimes forced by governments </a:t>
            </a:r>
            <a:r>
              <a:rPr lang="en-US" sz="2400" dirty="0" smtClean="0"/>
              <a:t>to sell </a:t>
            </a:r>
            <a:r>
              <a:rPr lang="en-US" sz="2400" dirty="0" smtClean="0"/>
              <a:t>their equity stakes in local subsidiaries because of foreign ownership restrictions.</a:t>
            </a: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Taxes and Regulation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Regulations that MNCs find particularly problematic are regulations restricting the </a:t>
            </a:r>
            <a:r>
              <a:rPr lang="en-US" sz="2400" dirty="0" smtClean="0"/>
              <a:t>transfer of </a:t>
            </a:r>
            <a:r>
              <a:rPr lang="en-US" sz="2400" dirty="0" smtClean="0"/>
              <a:t>their profits earned abroad back to their home countries. Governments not only have </a:t>
            </a:r>
            <a:r>
              <a:rPr lang="en-US" sz="2400" dirty="0" smtClean="0"/>
              <a:t>the power </a:t>
            </a:r>
            <a:r>
              <a:rPr lang="en-US" sz="2400" dirty="0" smtClean="0"/>
              <a:t>to change the tax rates on these earnings, but they can also completely block their </a:t>
            </a:r>
            <a:r>
              <a:rPr lang="en-US" sz="2400" dirty="0" smtClean="0"/>
              <a:t>transfer. 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This </a:t>
            </a:r>
            <a:r>
              <a:rPr lang="en-US" sz="2400" dirty="0" smtClean="0"/>
              <a:t>essentially forces the MNC to invest its funds locally, even if doing so is less </a:t>
            </a:r>
            <a:r>
              <a:rPr lang="en-US" sz="2400" dirty="0" smtClean="0"/>
              <a:t>profitable. Finally</a:t>
            </a:r>
            <a:r>
              <a:rPr lang="en-US" sz="2400" dirty="0" smtClean="0"/>
              <a:t>, governments often make decisions that can indirectly affect the cash flows of MNCs.</a:t>
            </a:r>
            <a:endParaRPr 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In 2010, Chile, the world’s main copper producer, increased royalty rates on copper </a:t>
            </a:r>
            <a:r>
              <a:rPr lang="en-US" dirty="0" smtClean="0"/>
              <a:t>producers changing </a:t>
            </a:r>
            <a:r>
              <a:rPr lang="en-US" dirty="0" smtClean="0"/>
              <a:t>to a progressive tax from 5% to 14% rather than a flat 5% tax.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Exchange Controls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Another political risk factor relates to exchange controls. Governments have been known </a:t>
            </a:r>
            <a:r>
              <a:rPr lang="en-US" dirty="0" smtClean="0"/>
              <a:t>to prevent </a:t>
            </a:r>
            <a:r>
              <a:rPr lang="en-US" dirty="0" smtClean="0"/>
              <a:t>the conversion of their local currencies to foreign currencies. In general, doing </a:t>
            </a:r>
            <a:r>
              <a:rPr lang="en-US" dirty="0" smtClean="0"/>
              <a:t>business in </a:t>
            </a:r>
            <a:r>
              <a:rPr lang="en-US" dirty="0" smtClean="0"/>
              <a:t>countries with inconvertible currencies puts an MNC at considerable risk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An </a:t>
            </a:r>
            <a:r>
              <a:rPr lang="en-US" dirty="0" smtClean="0"/>
              <a:t>interesting case is the 2002 collapse of the Argentine currency board, which </a:t>
            </a:r>
            <a:r>
              <a:rPr lang="en-US" dirty="0" smtClean="0"/>
              <a:t>effectively ended </a:t>
            </a:r>
            <a:r>
              <a:rPr lang="en-US" dirty="0" smtClean="0"/>
              <a:t>the one-for-one convertibility of pesos into dollars. The Argentine </a:t>
            </a:r>
            <a:r>
              <a:rPr lang="en-US" dirty="0" smtClean="0"/>
              <a:t>government also </a:t>
            </a:r>
            <a:r>
              <a:rPr lang="en-US" dirty="0" smtClean="0"/>
              <a:t>curtailed bank deposit withdrawals and prohibited the unauthorized export of </a:t>
            </a:r>
            <a:r>
              <a:rPr lang="en-US" dirty="0" smtClean="0"/>
              <a:t>foreign currency </a:t>
            </a:r>
            <a:r>
              <a:rPr lang="en-US" dirty="0" smtClean="0"/>
              <a:t>from the country.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Financial Risk Characteristics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sovereign risk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narrower risk </a:t>
            </a:r>
            <a:r>
              <a:rPr lang="en-US" dirty="0" smtClean="0"/>
              <a:t>associated with </a:t>
            </a:r>
            <a:r>
              <a:rPr lang="en-US" dirty="0" smtClean="0"/>
              <a:t>a government defaulting on its bond payments is called </a:t>
            </a:r>
            <a:r>
              <a:rPr lang="en-US" b="1" dirty="0" smtClean="0"/>
              <a:t>sovereign risk 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Risk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Along with political characteristics, financial characteristics should be considered </a:t>
            </a:r>
            <a:r>
              <a:rPr lang="en-US" sz="2800" dirty="0" smtClean="0"/>
              <a:t>when assessing </a:t>
            </a:r>
            <a:r>
              <a:rPr lang="en-US" sz="2800" dirty="0"/>
              <a:t>country risk. Financial characteristics can have a strong impact on </a:t>
            </a:r>
            <a:r>
              <a:rPr lang="en-US" sz="2800" dirty="0" smtClean="0"/>
              <a:t>international projects </a:t>
            </a:r>
            <a:r>
              <a:rPr lang="en-US" sz="2800" dirty="0"/>
              <a:t>that MNCs have proposed or implemented.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The most obvious financial characteristic is the current </a:t>
            </a:r>
            <a:r>
              <a:rPr lang="en-US" sz="2400" dirty="0" smtClean="0"/>
              <a:t>and potential </a:t>
            </a:r>
            <a:r>
              <a:rPr lang="en-US" sz="2400" dirty="0"/>
              <a:t>state of the country’s economy. An MNC that exports to a country or </a:t>
            </a:r>
            <a:r>
              <a:rPr lang="en-US" sz="2400" dirty="0" smtClean="0"/>
              <a:t>develops a </a:t>
            </a:r>
            <a:r>
              <a:rPr lang="en-US" sz="2400" dirty="0"/>
              <a:t>subsidiary there is naturally concerned about that country’s demand for its </a:t>
            </a:r>
            <a:r>
              <a:rPr lang="en-US" sz="2400" dirty="0" smtClean="0"/>
              <a:t>products, which </a:t>
            </a:r>
            <a:r>
              <a:rPr lang="en-US" sz="2400" dirty="0"/>
              <a:t>is influenced by the country’s economy. A recession could severely reduce </a:t>
            </a:r>
            <a:r>
              <a:rPr lang="en-US" sz="2400" dirty="0" smtClean="0"/>
              <a:t>demand for </a:t>
            </a:r>
            <a:r>
              <a:rPr lang="en-US" sz="2400" dirty="0"/>
              <a:t>the MNC’s exports or for products sold by the MNC’s local subsidiary</a:t>
            </a:r>
            <a:r>
              <a:rPr lang="en-US" sz="2400" dirty="0" smtClean="0"/>
              <a:t>.</a:t>
            </a:r>
            <a:r>
              <a:rPr lang="en-US" sz="2400" dirty="0"/>
              <a:t> A country’s economic growth is influenced by interest rates, </a:t>
            </a:r>
            <a:r>
              <a:rPr lang="en-US" sz="2400" dirty="0" smtClean="0"/>
              <a:t>exchange rates</a:t>
            </a:r>
            <a:r>
              <a:rPr lang="en-US" sz="2400" dirty="0"/>
              <a:t>, and inflation.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Economic Growth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Interest rates. Higher interest rates tend to slow the growth of an economy </a:t>
            </a:r>
            <a:r>
              <a:rPr lang="en-US" dirty="0" smtClean="0"/>
              <a:t>and reduce </a:t>
            </a:r>
            <a:r>
              <a:rPr lang="en-US" dirty="0"/>
              <a:t>demand for the MNC’s products. Governments commonly attempt to </a:t>
            </a:r>
            <a:r>
              <a:rPr lang="en-US" dirty="0" smtClean="0"/>
              <a:t>maintain low </a:t>
            </a:r>
            <a:r>
              <a:rPr lang="en-US" dirty="0"/>
              <a:t>interest rates when they want to stimulate the economy. Low interest </a:t>
            </a:r>
            <a:r>
              <a:rPr lang="en-US" dirty="0" smtClean="0"/>
              <a:t>rates can </a:t>
            </a:r>
            <a:r>
              <a:rPr lang="en-US" dirty="0"/>
              <a:t>encourage more borrowing by firms and consumers and thus can result in </a:t>
            </a:r>
            <a:r>
              <a:rPr lang="en-US" dirty="0" smtClean="0"/>
              <a:t>more spending.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■ Exchange rates. Exchange rates can influence the demand for the country’s </a:t>
            </a:r>
            <a:r>
              <a:rPr lang="en-US" dirty="0" smtClean="0"/>
              <a:t>exports, which </a:t>
            </a:r>
            <a:r>
              <a:rPr lang="en-US" dirty="0"/>
              <a:t>affects the country’s production and income level. A strong currency </a:t>
            </a:r>
            <a:r>
              <a:rPr lang="en-US" dirty="0" smtClean="0"/>
              <a:t>may reduce </a:t>
            </a:r>
            <a:r>
              <a:rPr lang="en-US" dirty="0"/>
              <a:t>demand for the country’s exports, increase the volume of products </a:t>
            </a:r>
            <a:r>
              <a:rPr lang="en-US" dirty="0" smtClean="0"/>
              <a:t>imported by </a:t>
            </a:r>
            <a:r>
              <a:rPr lang="en-US" dirty="0"/>
              <a:t>the country, and therefore reduce the country’s production and national income.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Economic Growth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Inflation. Inflation can affect </a:t>
            </a:r>
            <a:r>
              <a:rPr lang="en-US" sz="2800" dirty="0" smtClean="0"/>
              <a:t>consumers’ purchasing </a:t>
            </a:r>
            <a:r>
              <a:rPr lang="en-US" sz="2800" dirty="0"/>
              <a:t>power and their demand for </a:t>
            </a:r>
            <a:r>
              <a:rPr lang="en-US" sz="2800" dirty="0" smtClean="0"/>
              <a:t>an MNC’s </a:t>
            </a:r>
            <a:r>
              <a:rPr lang="en-US" sz="2800" dirty="0"/>
              <a:t>products. In addition, it affects the expenses associated with operations </a:t>
            </a:r>
            <a:r>
              <a:rPr lang="en-US" sz="2800" dirty="0" smtClean="0"/>
              <a:t>in the </a:t>
            </a:r>
            <a:r>
              <a:rPr lang="en-US" sz="2800" dirty="0"/>
              <a:t>country. Inflation may also influence a country’s financial condition by </a:t>
            </a:r>
            <a:r>
              <a:rPr lang="en-US" sz="2800" dirty="0" smtClean="0"/>
              <a:t>affecting the </a:t>
            </a:r>
            <a:r>
              <a:rPr lang="en-US" sz="2800" dirty="0"/>
              <a:t>country’s interest rates and currency value.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Economic Growth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A country’s financial risk characteristics are strongly influenced by the </a:t>
            </a:r>
            <a:r>
              <a:rPr lang="en-US" dirty="0" smtClean="0"/>
              <a:t>government’s fiscal </a:t>
            </a:r>
            <a:r>
              <a:rPr lang="en-US" dirty="0"/>
              <a:t>policy. Some countries use expansionary fiscal policies that involve massive </a:t>
            </a:r>
            <a:r>
              <a:rPr lang="en-US" dirty="0" smtClean="0"/>
              <a:t>spending and </a:t>
            </a:r>
            <a:r>
              <a:rPr lang="en-US" dirty="0"/>
              <a:t>low taxes in order to stimulate their economy. However, this type of </a:t>
            </a:r>
            <a:r>
              <a:rPr lang="en-US" dirty="0" smtClean="0"/>
              <a:t>policy results </a:t>
            </a:r>
            <a:r>
              <a:rPr lang="en-US" dirty="0"/>
              <a:t>in a large national budget deficit and therefore increases the amount of funds </a:t>
            </a:r>
            <a:r>
              <a:rPr lang="en-US" dirty="0" smtClean="0"/>
              <a:t>borrowed by </a:t>
            </a:r>
            <a:r>
              <a:rPr lang="en-US" dirty="0"/>
              <a:t>the government. An expansionary fiscal policy can have long-term </a:t>
            </a:r>
            <a:r>
              <a:rPr lang="en-US" dirty="0" smtClean="0"/>
              <a:t>adverse effects </a:t>
            </a:r>
            <a:r>
              <a:rPr lang="en-US" dirty="0"/>
              <a:t>if the level of government borrowing is so high that it causes concerns about </a:t>
            </a:r>
            <a:r>
              <a:rPr lang="en-US" dirty="0" smtClean="0"/>
              <a:t>the government’s </a:t>
            </a:r>
            <a:r>
              <a:rPr lang="en-US" dirty="0"/>
              <a:t>ability to repay its loans.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During the 2008–2015 period, the government of Greece continued to pay generous salaries and </a:t>
            </a:r>
            <a:r>
              <a:rPr lang="en-US" dirty="0" smtClean="0"/>
              <a:t>pensions to </a:t>
            </a:r>
            <a:r>
              <a:rPr lang="en-US" dirty="0"/>
              <a:t>government employees, and it spent much more money than it received in taxes. The </a:t>
            </a:r>
            <a:r>
              <a:rPr lang="en-US" dirty="0" smtClean="0"/>
              <a:t>government finally </a:t>
            </a:r>
            <a:r>
              <a:rPr lang="en-US" dirty="0"/>
              <a:t>had to take actions to correct its debt problems so that it could obtain new loans </a:t>
            </a:r>
            <a:r>
              <a:rPr lang="en-US" dirty="0" smtClean="0"/>
              <a:t>from creditors</a:t>
            </a:r>
            <a:r>
              <a:rPr lang="en-US" dirty="0"/>
              <a:t>. To reduce its budget deficit, the government was forced to reduce its spending and to </a:t>
            </a:r>
            <a:r>
              <a:rPr lang="en-US" dirty="0" smtClean="0"/>
              <a:t>raise taxes</a:t>
            </a:r>
            <a:r>
              <a:rPr lang="en-US" dirty="0"/>
              <a:t>, which adversely affected the economy. Many MNCs did not pursue new business in </a:t>
            </a:r>
            <a:r>
              <a:rPr lang="en-US" dirty="0" smtClean="0"/>
              <a:t>Greece because </a:t>
            </a:r>
            <a:r>
              <a:rPr lang="en-US" dirty="0"/>
              <a:t>they recognized that economic conditions might be weak and that corporate tax rates might </a:t>
            </a:r>
            <a:r>
              <a:rPr lang="en-US" dirty="0" smtClean="0"/>
              <a:t>be increased </a:t>
            </a:r>
            <a:r>
              <a:rPr lang="en-US" dirty="0"/>
              <a:t>to pay for the huge budget deficit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Measuring Country Risk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Macro-assessment of country risk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A macro-assessment of country risk is an overall risk assessment of a country </a:t>
            </a:r>
            <a:r>
              <a:rPr lang="en-US" dirty="0" smtClean="0"/>
              <a:t>and involves </a:t>
            </a:r>
            <a:r>
              <a:rPr lang="en-US" dirty="0"/>
              <a:t>consideration of all variables that affect country risk except those that are </a:t>
            </a:r>
            <a:r>
              <a:rPr lang="en-US" dirty="0" smtClean="0"/>
              <a:t>unique to </a:t>
            </a:r>
            <a:r>
              <a:rPr lang="en-US" dirty="0"/>
              <a:t>a particular firm or industry. This type of assessment is convenient because it </a:t>
            </a:r>
            <a:r>
              <a:rPr lang="en-US" dirty="0" smtClean="0"/>
              <a:t>remains the </a:t>
            </a:r>
            <a:r>
              <a:rPr lang="en-US" dirty="0"/>
              <a:t>same for a given country regardless of the firm or industry of concern; however, </a:t>
            </a:r>
            <a:r>
              <a:rPr lang="en-US" dirty="0" smtClean="0"/>
              <a:t>it excludes </a:t>
            </a:r>
            <a:r>
              <a:rPr lang="en-US" dirty="0"/>
              <a:t>relevant information that could improve the assessment’s accuracy. A </a:t>
            </a:r>
            <a:r>
              <a:rPr lang="en-US" dirty="0" smtClean="0"/>
              <a:t>macro assessment of </a:t>
            </a:r>
            <a:r>
              <a:rPr lang="en-US" dirty="0"/>
              <a:t>country risk serves as a foundation that can be modified to reflect the </a:t>
            </a:r>
            <a:r>
              <a:rPr lang="en-US" dirty="0" smtClean="0"/>
              <a:t>particular business </a:t>
            </a:r>
            <a:r>
              <a:rPr lang="en-US" dirty="0"/>
              <a:t>of the MNC, as explained next.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Macro-assessment of country risk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A micro-assessment of country risk involves the assessment of a country as it </a:t>
            </a:r>
            <a:r>
              <a:rPr lang="en-US" sz="2800" dirty="0" smtClean="0"/>
              <a:t>relates to </a:t>
            </a:r>
            <a:r>
              <a:rPr lang="en-US" sz="2800" dirty="0"/>
              <a:t>the MNC’s type of business. It is used to determine how the country risk relates to </a:t>
            </a:r>
            <a:r>
              <a:rPr lang="en-US" sz="2800" dirty="0" smtClean="0"/>
              <a:t>the specific </a:t>
            </a:r>
            <a:r>
              <a:rPr lang="en-US" sz="2800" dirty="0"/>
              <a:t>MNC. The specific impact of a particular form of country risk can affect </a:t>
            </a:r>
            <a:r>
              <a:rPr lang="en-US" sz="2800" dirty="0" smtClean="0"/>
              <a:t>MNCs in </a:t>
            </a:r>
            <a:r>
              <a:rPr lang="en-US" sz="2800" dirty="0"/>
              <a:t>different ways, which is why a micro-assessment of country risk is needed.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Techniques for Assessing Country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Once a firm identifies all the macro- and micro-factors that deserve consideration in </a:t>
            </a:r>
            <a:r>
              <a:rPr lang="en-US" dirty="0" smtClean="0"/>
              <a:t>the country </a:t>
            </a:r>
            <a:r>
              <a:rPr lang="en-US" dirty="0"/>
              <a:t>risk assessment, it may wish to implement a system for evaluating these </a:t>
            </a:r>
            <a:r>
              <a:rPr lang="en-US" dirty="0" smtClean="0"/>
              <a:t>factors and </a:t>
            </a:r>
            <a:r>
              <a:rPr lang="en-US" dirty="0"/>
              <a:t>determining a country risk rating. Various techniques are available to achieve </a:t>
            </a:r>
            <a:r>
              <a:rPr lang="en-US" dirty="0" smtClean="0"/>
              <a:t>this objective</a:t>
            </a:r>
            <a:r>
              <a:rPr lang="en-US" dirty="0"/>
              <a:t>. Among the most popular techniques are the following:</a:t>
            </a:r>
          </a:p>
          <a:p>
            <a:pPr algn="just">
              <a:buNone/>
            </a:pPr>
            <a:r>
              <a:rPr lang="en-US" dirty="0" smtClean="0"/>
              <a:t>		Checklist </a:t>
            </a:r>
            <a:r>
              <a:rPr lang="en-US" dirty="0"/>
              <a:t>approach,</a:t>
            </a:r>
          </a:p>
          <a:p>
            <a:pPr algn="just">
              <a:buNone/>
            </a:pPr>
            <a:r>
              <a:rPr lang="en-US" dirty="0" smtClean="0"/>
              <a:t>		Delphi </a:t>
            </a:r>
            <a:r>
              <a:rPr lang="en-US" dirty="0"/>
              <a:t>technique,</a:t>
            </a:r>
          </a:p>
          <a:p>
            <a:pPr algn="just">
              <a:buNone/>
            </a:pPr>
            <a:r>
              <a:rPr lang="en-US" dirty="0" smtClean="0"/>
              <a:t>		Quantitative </a:t>
            </a:r>
            <a:r>
              <a:rPr lang="en-US" dirty="0"/>
              <a:t>analysis,</a:t>
            </a:r>
          </a:p>
          <a:p>
            <a:pPr algn="just">
              <a:buNone/>
            </a:pPr>
            <a:r>
              <a:rPr lang="en-US" dirty="0" smtClean="0"/>
              <a:t>		Inspection </a:t>
            </a:r>
            <a:r>
              <a:rPr lang="en-US" dirty="0"/>
              <a:t>visits, and</a:t>
            </a:r>
          </a:p>
          <a:p>
            <a:pPr algn="just">
              <a:buNone/>
            </a:pPr>
            <a:r>
              <a:rPr lang="en-US" dirty="0" smtClean="0"/>
              <a:t>		A </a:t>
            </a:r>
            <a:r>
              <a:rPr lang="en-US" dirty="0"/>
              <a:t>combination of techniques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recession in a country that reduces the revenues of exporters to that nation </a:t>
            </a:r>
            <a:r>
              <a:rPr lang="en-US" dirty="0" smtClean="0"/>
              <a:t>is a </a:t>
            </a:r>
            <a:r>
              <a:rPr lang="en-US" dirty="0" smtClean="0"/>
              <a:t>realization of country risk. </a:t>
            </a:r>
            <a:endParaRPr lang="en-US" dirty="0" smtClean="0"/>
          </a:p>
          <a:p>
            <a:pPr algn="just"/>
            <a:r>
              <a:rPr lang="en-US" dirty="0" smtClean="0"/>
              <a:t>Labor </a:t>
            </a:r>
            <a:r>
              <a:rPr lang="en-US" dirty="0" smtClean="0"/>
              <a:t>strikes by a country’s dockworkers, truckers, and </a:t>
            </a:r>
            <a:r>
              <a:rPr lang="en-US" dirty="0" smtClean="0"/>
              <a:t>transit workers </a:t>
            </a:r>
            <a:r>
              <a:rPr lang="en-US" dirty="0" smtClean="0"/>
              <a:t>that disrupt production and distribution of products, thus lowering profits, </a:t>
            </a:r>
            <a:r>
              <a:rPr lang="en-US" dirty="0" smtClean="0"/>
              <a:t>also qualify </a:t>
            </a:r>
            <a:r>
              <a:rPr lang="en-US" dirty="0" smtClean="0"/>
              <a:t>as country risks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smtClean="0"/>
              <a:t>Clashes between </a:t>
            </a:r>
            <a:r>
              <a:rPr lang="en-US" dirty="0" smtClean="0"/>
              <a:t>religious </a:t>
            </a:r>
            <a:r>
              <a:rPr lang="en-US" dirty="0" smtClean="0"/>
              <a:t>groups that prevent </a:t>
            </a:r>
            <a:r>
              <a:rPr lang="en-US" dirty="0" smtClean="0"/>
              <a:t>people in </a:t>
            </a:r>
            <a:r>
              <a:rPr lang="en-US" dirty="0" smtClean="0"/>
              <a:t>a country from shopping can also be considered country risks.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Checklist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A checklist approach involves making a judgment on all </a:t>
            </a:r>
            <a:r>
              <a:rPr lang="en-US" sz="2400" dirty="0" smtClean="0"/>
              <a:t>the political </a:t>
            </a:r>
            <a:r>
              <a:rPr lang="en-US" sz="2400" dirty="0"/>
              <a:t>and financial factors (both macro and micro) that contribute to a firm’s </a:t>
            </a:r>
            <a:r>
              <a:rPr lang="en-US" sz="2400" dirty="0" smtClean="0"/>
              <a:t>assessment of </a:t>
            </a:r>
            <a:r>
              <a:rPr lang="en-US" sz="2400" dirty="0"/>
              <a:t>country risk. Ratings are assigned to a list of various financial and political </a:t>
            </a:r>
            <a:r>
              <a:rPr lang="en-US" sz="2400" dirty="0" smtClean="0"/>
              <a:t>factors, and </a:t>
            </a:r>
            <a:r>
              <a:rPr lang="en-US" sz="2400" dirty="0"/>
              <a:t>these ratings are then consolidated to derive an overall assessment of </a:t>
            </a:r>
            <a:r>
              <a:rPr lang="en-US" sz="2400" dirty="0" smtClean="0"/>
              <a:t>country risk</a:t>
            </a:r>
            <a:r>
              <a:rPr lang="en-US" sz="2400" dirty="0"/>
              <a:t>. Some factors (such as real GDP growth) can be measured from available </a:t>
            </a:r>
            <a:r>
              <a:rPr lang="en-US" sz="2400" dirty="0" smtClean="0"/>
              <a:t>data, whereas </a:t>
            </a:r>
            <a:r>
              <a:rPr lang="en-US" sz="2400" dirty="0"/>
              <a:t>others (such as probability of entering a war) must be subjectively measured.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Checklist Approach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A substantial amount of information about countries is available on the Internet. </a:t>
            </a:r>
            <a:r>
              <a:rPr lang="en-US" sz="2800" dirty="0" smtClean="0"/>
              <a:t>This information </a:t>
            </a:r>
            <a:r>
              <a:rPr lang="en-US" sz="2800" dirty="0"/>
              <a:t>can be used to develop ratings of various factors used to assess country </a:t>
            </a:r>
            <a:r>
              <a:rPr lang="en-US" sz="2800" dirty="0" smtClean="0"/>
              <a:t>risk. The </a:t>
            </a:r>
            <a:r>
              <a:rPr lang="en-US" sz="2800" dirty="0"/>
              <a:t>factors are then converted to a numerical rating in order to assess a particular </a:t>
            </a:r>
            <a:r>
              <a:rPr lang="en-US" sz="2800" dirty="0" smtClean="0"/>
              <a:t>country. Those </a:t>
            </a:r>
            <a:r>
              <a:rPr lang="en-US" sz="2800" dirty="0"/>
              <a:t>factors thought to have a greater influence on country risk should be </a:t>
            </a:r>
            <a:r>
              <a:rPr lang="en-US" sz="2800" dirty="0" smtClean="0"/>
              <a:t>assigned greater </a:t>
            </a:r>
            <a:r>
              <a:rPr lang="en-US" sz="2800" dirty="0"/>
              <a:t>weights. Both the measurement of some factors and the weighting scheme </a:t>
            </a:r>
            <a:r>
              <a:rPr lang="en-US" sz="2800" dirty="0" smtClean="0"/>
              <a:t>implemented are </a:t>
            </a:r>
            <a:r>
              <a:rPr lang="en-US" sz="2800" dirty="0"/>
              <a:t>subjective.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Delphi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dirty="0" smtClean="0"/>
              <a:t>The </a:t>
            </a:r>
            <a:r>
              <a:rPr lang="en-US" sz="2000" dirty="0"/>
              <a:t>Delphi technique involves the collection of </a:t>
            </a:r>
            <a:r>
              <a:rPr lang="en-US" sz="2000" dirty="0" smtClean="0"/>
              <a:t>independent opinions </a:t>
            </a:r>
            <a:r>
              <a:rPr lang="en-US" sz="2000" dirty="0"/>
              <a:t>without group discussion. As applied to country risk analysis, the MNC </a:t>
            </a:r>
            <a:r>
              <a:rPr lang="en-US" sz="2000" dirty="0" smtClean="0"/>
              <a:t>could survey </a:t>
            </a:r>
            <a:r>
              <a:rPr lang="en-US" sz="2000" dirty="0"/>
              <a:t>specific employees or outside consultants who have some expertise in assessing </a:t>
            </a:r>
            <a:r>
              <a:rPr lang="en-US" sz="2000" dirty="0" smtClean="0"/>
              <a:t>a given </a:t>
            </a:r>
            <a:r>
              <a:rPr lang="en-US" sz="2000" dirty="0"/>
              <a:t>country’s risk characteristics. After the MNC receives responses from its survey, it</a:t>
            </a:r>
          </a:p>
          <a:p>
            <a:pPr algn="just"/>
            <a:r>
              <a:rPr lang="en-US" sz="2000" dirty="0"/>
              <a:t>attempts to determine some consensus opinions (without attaching names to any of </a:t>
            </a:r>
            <a:r>
              <a:rPr lang="en-US" sz="2000" dirty="0" smtClean="0"/>
              <a:t>the opinions</a:t>
            </a:r>
            <a:r>
              <a:rPr lang="en-US" sz="2000" dirty="0"/>
              <a:t>) about the country’s perceived risk. The firm then sends this summary of </a:t>
            </a:r>
            <a:r>
              <a:rPr lang="en-US" sz="2000" dirty="0" smtClean="0"/>
              <a:t>the survey </a:t>
            </a:r>
            <a:r>
              <a:rPr lang="en-US" sz="2000" dirty="0"/>
              <a:t>back to the survey respondents and asks for additional feedback regarding </a:t>
            </a:r>
            <a:r>
              <a:rPr lang="en-US" sz="2000" dirty="0" smtClean="0"/>
              <a:t>its summary </a:t>
            </a:r>
            <a:r>
              <a:rPr lang="en-US" sz="2000" dirty="0"/>
              <a:t>of the country’s risk.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Inspection Visits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Inspection </a:t>
            </a:r>
            <a:r>
              <a:rPr lang="en-US" dirty="0"/>
              <a:t>visits involve traveling to a country and meeting with</a:t>
            </a:r>
          </a:p>
          <a:p>
            <a:pPr algn="just"/>
            <a:r>
              <a:rPr lang="en-US" dirty="0"/>
              <a:t>government officials, business executives, and/or consumers. Such meetings can help</a:t>
            </a:r>
          </a:p>
          <a:p>
            <a:pPr algn="just"/>
            <a:r>
              <a:rPr lang="en-US" dirty="0"/>
              <a:t>clarify any uncertain opinions the firm has about a country. Indeed, some variables</a:t>
            </a:r>
          </a:p>
          <a:p>
            <a:pPr algn="just"/>
            <a:r>
              <a:rPr lang="en-US" dirty="0"/>
              <a:t>(such as </a:t>
            </a:r>
            <a:r>
              <a:rPr lang="en-US" dirty="0" err="1"/>
              <a:t>intercountry</a:t>
            </a:r>
            <a:r>
              <a:rPr lang="en-US" dirty="0"/>
              <a:t> relationships) may be difficult to assess without a trip to the host</a:t>
            </a:r>
          </a:p>
          <a:p>
            <a:pPr algn="just"/>
            <a:r>
              <a:rPr lang="en-US" dirty="0"/>
              <a:t>country.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Combination of Techniques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Many </a:t>
            </a:r>
            <a:r>
              <a:rPr lang="en-US" dirty="0"/>
              <a:t>MNCs do not have a formal method to assess</a:t>
            </a:r>
          </a:p>
          <a:p>
            <a:pPr algn="just"/>
            <a:r>
              <a:rPr lang="en-US" dirty="0"/>
              <a:t>country risk, because there is no proven method that is always most appropriate. Consequently,</a:t>
            </a:r>
          </a:p>
          <a:p>
            <a:pPr algn="just"/>
            <a:r>
              <a:rPr lang="en-US" dirty="0"/>
              <a:t>many MNCs use a combination of techniques to assess country risk.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Incorporating Risk in Capital Budgeting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MNCs assess the feasibility of a proposed project, country risk can be incorporated</a:t>
            </a:r>
          </a:p>
          <a:p>
            <a:r>
              <a:rPr lang="en-US" dirty="0"/>
              <a:t>in the capital budgeting analysis by adjusting the discount rate or by adjusting the</a:t>
            </a:r>
          </a:p>
          <a:p>
            <a:r>
              <a:rPr lang="en-US" dirty="0"/>
              <a:t>estimated cash flows. Each method is discussed here.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Adjustment of the Discount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The discount rate of a proposed project is supposed to reflect the required rate of return</a:t>
            </a:r>
          </a:p>
          <a:p>
            <a:r>
              <a:rPr lang="en-US" dirty="0"/>
              <a:t>on that project. Thus the discount rate can be adjusted to account for the country risk.</a:t>
            </a:r>
          </a:p>
          <a:p>
            <a:r>
              <a:rPr lang="en-US" dirty="0"/>
              <a:t>The lower the country risk rating, the higher the perceived risk and the higher the discount</a:t>
            </a:r>
          </a:p>
          <a:p>
            <a:r>
              <a:rPr lang="en-US" dirty="0"/>
              <a:t>rate applied to the project’s cash flows. This approach is convenient in that one</a:t>
            </a:r>
          </a:p>
          <a:p>
            <a:r>
              <a:rPr lang="en-US" dirty="0"/>
              <a:t>adjustment to the capital budgeting analysis can capture country risk. However, there is</a:t>
            </a:r>
          </a:p>
          <a:p>
            <a:r>
              <a:rPr lang="en-US" dirty="0"/>
              <a:t>no precise formula for adjusting the discount rate to incorporate country risk. The</a:t>
            </a:r>
          </a:p>
          <a:p>
            <a:r>
              <a:rPr lang="en-US" dirty="0"/>
              <a:t>adjustment is somewhat arbitrary and may therefore cause feasible projects to be rejected</a:t>
            </a:r>
          </a:p>
          <a:p>
            <a:r>
              <a:rPr lang="en-US" dirty="0"/>
              <a:t>or infeasible projects to be accepted.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Adjustment of the Estimated Cash Flows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Perhaps the most appropriate method for incorporating forms of country risk in a capital</a:t>
            </a:r>
          </a:p>
          <a:p>
            <a:r>
              <a:rPr lang="en-US" dirty="0"/>
              <a:t>budgeting analysis is to estimate how the cash flows would be affected by each form</a:t>
            </a:r>
          </a:p>
          <a:p>
            <a:r>
              <a:rPr lang="en-US" dirty="0"/>
              <a:t>of country risk. For example, if there is a 20 percent probability that the host government</a:t>
            </a:r>
          </a:p>
          <a:p>
            <a:r>
              <a:rPr lang="en-US" dirty="0"/>
              <a:t>will temporarily block funds from the subsidiary to the parent, the MNC should</a:t>
            </a:r>
          </a:p>
          <a:p>
            <a:r>
              <a:rPr lang="en-US" dirty="0"/>
              <a:t>estimate the project’s net present value (NPV) under these circumstances, realizing that</a:t>
            </a:r>
          </a:p>
          <a:p>
            <a:r>
              <a:rPr lang="en-US" dirty="0"/>
              <a:t>there is a 20 percent chance that this NPV will occur.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If there is a chance that a host government will impose higher taxes on the subsidiary,</a:t>
            </a:r>
          </a:p>
          <a:p>
            <a:r>
              <a:rPr lang="en-US" dirty="0"/>
              <a:t>then the foreign project’s NPV to the MNC should be estimated under these conditions.</a:t>
            </a:r>
          </a:p>
          <a:p>
            <a:r>
              <a:rPr lang="en-US" dirty="0"/>
              <a:t>Each possible form of risk has an estimated effect on the foreign project’s cash flows and</a:t>
            </a:r>
          </a:p>
          <a:p>
            <a:r>
              <a:rPr lang="en-US" dirty="0"/>
              <a:t>therefore on the project’s NPV. By analyzing each possible effect, the MNC can determine</a:t>
            </a:r>
          </a:p>
          <a:p>
            <a:r>
              <a:rPr lang="en-US" dirty="0"/>
              <a:t>the probability distribution of NPVs for the project. Its accept/reject decision on</a:t>
            </a:r>
          </a:p>
          <a:p>
            <a:r>
              <a:rPr lang="en-US" dirty="0"/>
              <a:t>the project will be based on its assessment of the probability that the project will generate</a:t>
            </a:r>
          </a:p>
          <a:p>
            <a:r>
              <a:rPr lang="en-US" dirty="0"/>
              <a:t>a positive NPV and of the size of possible NPV outcomes.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Accounting for Uncertainty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Although MNCs cannot anticipate all changes in</a:t>
            </a:r>
          </a:p>
          <a:p>
            <a:pPr algn="just"/>
            <a:r>
              <a:rPr lang="en-US" dirty="0"/>
              <a:t>country risk conditions that may happen, they should at least consider various scenarios</a:t>
            </a:r>
          </a:p>
          <a:p>
            <a:pPr algn="just"/>
            <a:r>
              <a:rPr lang="en-US" dirty="0"/>
              <a:t>that might occur, especially when considering a long-term project in a foreign country.</a:t>
            </a:r>
          </a:p>
          <a:p>
            <a:pPr algn="just"/>
            <a:r>
              <a:rPr lang="en-US" dirty="0"/>
              <a:t>In the previous example, the initial assumptions for most input variables were used as if</a:t>
            </a:r>
          </a:p>
          <a:p>
            <a:pPr algn="just"/>
            <a:r>
              <a:rPr lang="en-US" dirty="0"/>
              <a:t>they were known with certainty. However, Spartan, Inc., could account for the uncertainty</a:t>
            </a:r>
          </a:p>
          <a:p>
            <a:pPr algn="just"/>
            <a:r>
              <a:rPr lang="en-US" dirty="0"/>
              <a:t>of country risk characteristics while also allowing for uncertainty in the other variables</a:t>
            </a:r>
          </a:p>
          <a:p>
            <a:pPr algn="just"/>
            <a:r>
              <a:rPr lang="en-US" dirty="0"/>
              <a:t>as well. This process is facilitated by performing the analysis with the aid of a</a:t>
            </a:r>
          </a:p>
          <a:p>
            <a:pPr algn="just"/>
            <a:r>
              <a:rPr lang="en-US" dirty="0"/>
              <a:t>computer spreadsheet.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We have significant international operations and plan to </a:t>
            </a:r>
            <a:r>
              <a:rPr lang="en-US" dirty="0" smtClean="0"/>
              <a:t>continue expanding </a:t>
            </a:r>
            <a:r>
              <a:rPr lang="en-US" dirty="0"/>
              <a:t>our operations abroad where we have limited </a:t>
            </a:r>
            <a:r>
              <a:rPr lang="en-US" dirty="0" smtClean="0"/>
              <a:t>operating experience</a:t>
            </a:r>
            <a:r>
              <a:rPr lang="en-US" dirty="0"/>
              <a:t>, and this may subject us to increased business </a:t>
            </a:r>
            <a:r>
              <a:rPr lang="en-US" dirty="0" smtClean="0"/>
              <a:t>and economic </a:t>
            </a:r>
            <a:r>
              <a:rPr lang="en-US" dirty="0"/>
              <a:t>risks that could affect our financial results.</a:t>
            </a:r>
          </a:p>
          <a:p>
            <a:pPr algn="r">
              <a:buNone/>
            </a:pPr>
            <a:r>
              <a:rPr lang="en-US" dirty="0" err="1"/>
              <a:t>Facebook</a:t>
            </a:r>
            <a:endParaRPr lang="en-US" dirty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We </a:t>
            </a:r>
            <a:r>
              <a:rPr lang="en-US" dirty="0"/>
              <a:t>could be subject to economic, political, regulatory and </a:t>
            </a:r>
            <a:r>
              <a:rPr lang="en-US" dirty="0" smtClean="0"/>
              <a:t>other risks </a:t>
            </a:r>
            <a:r>
              <a:rPr lang="en-US" dirty="0"/>
              <a:t>arising from our international operations.</a:t>
            </a:r>
          </a:p>
          <a:p>
            <a:pPr algn="r">
              <a:buNone/>
            </a:pPr>
            <a:r>
              <a:rPr lang="en-US" dirty="0"/>
              <a:t>Netflix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MANAGING POLITICAL RISK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POLITICAL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Political risk management means more than computing the probability of political risk events</a:t>
            </a:r>
          </a:p>
          <a:p>
            <a:pPr algn="just"/>
            <a:r>
              <a:rPr lang="en-US" dirty="0" smtClean="0"/>
              <a:t>occurring. Even after a project is accepted and implemented, political risk must continue to be</a:t>
            </a:r>
          </a:p>
          <a:p>
            <a:pPr algn="just"/>
            <a:r>
              <a:rPr lang="en-US" dirty="0" smtClean="0"/>
              <a:t>monitored. An MNC should develop a strategy that minimizes the chances that political risk</a:t>
            </a:r>
          </a:p>
          <a:p>
            <a:pPr algn="just"/>
            <a:r>
              <a:rPr lang="en-US" dirty="0" smtClean="0"/>
              <a:t>events will materialize. They should also determine what actions they will take if political risk</a:t>
            </a:r>
          </a:p>
          <a:p>
            <a:pPr algn="just"/>
            <a:r>
              <a:rPr lang="en-US" dirty="0" smtClean="0"/>
              <a:t>events do materialize. We discuss these strategies and others in the following sections.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Structuring an 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political risk is a factor, an MNC should structure its investment so as to minimize the</a:t>
            </a:r>
          </a:p>
          <a:p>
            <a:r>
              <a:rPr lang="en-US" dirty="0" smtClean="0"/>
              <a:t>chance that political risk events will adversely affect its cash flows. Here is a short list of actions</a:t>
            </a:r>
          </a:p>
          <a:p>
            <a:r>
              <a:rPr lang="en-US" dirty="0" smtClean="0"/>
              <a:t>that could be taken: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Rely on unique supplies or technology: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The MNC can make a government </a:t>
            </a:r>
            <a:r>
              <a:rPr lang="en-US" dirty="0" smtClean="0"/>
              <a:t>takeover difficult </a:t>
            </a:r>
            <a:r>
              <a:rPr lang="en-US" dirty="0" smtClean="0"/>
              <a:t>without its cooperation by relying on unique supplies coming in from </a:t>
            </a:r>
            <a:r>
              <a:rPr lang="en-US" dirty="0" smtClean="0"/>
              <a:t>its </a:t>
            </a:r>
            <a:r>
              <a:rPr lang="en-US" dirty="0" smtClean="0"/>
              <a:t>headquarters or unique technology that is difficult to operate without the </a:t>
            </a:r>
            <a:r>
              <a:rPr lang="en-US" dirty="0" smtClean="0"/>
              <a:t>collaboration of </a:t>
            </a:r>
            <a:r>
              <a:rPr lang="en-US" dirty="0" smtClean="0"/>
              <a:t>the MNC.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Use local resources: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 MNC hires local labor or borrows funds locally, it</a:t>
            </a:r>
          </a:p>
          <a:p>
            <a:r>
              <a:rPr lang="en-US" dirty="0" smtClean="0"/>
              <a:t>reduces the government’s incentive to close down the plant.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Bargain with the </a:t>
            </a:r>
            <a:r>
              <a:rPr lang="en-US" dirty="0" smtClean="0"/>
              <a:t>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i="1" dirty="0" smtClean="0"/>
              <a:t>Prior </a:t>
            </a:r>
            <a:r>
              <a:rPr lang="en-US" i="1" dirty="0" smtClean="0"/>
              <a:t>to making a major investment in a particular</a:t>
            </a:r>
          </a:p>
          <a:p>
            <a:pPr algn="just"/>
            <a:r>
              <a:rPr lang="en-US" dirty="0" smtClean="0"/>
              <a:t>country, the MNC can improve its position by negotiating an agreement with the</a:t>
            </a:r>
          </a:p>
          <a:p>
            <a:pPr algn="just"/>
            <a:r>
              <a:rPr lang="en-US" dirty="0" smtClean="0"/>
              <a:t>host country regarding how profits the MNC earns will be taxed and converted to</a:t>
            </a:r>
          </a:p>
          <a:p>
            <a:pPr algn="just"/>
            <a:r>
              <a:rPr lang="en-US" dirty="0" smtClean="0"/>
              <a:t>foreign currency. Developing relationships with government officials can come in</a:t>
            </a:r>
          </a:p>
          <a:p>
            <a:pPr algn="just"/>
            <a:r>
              <a:rPr lang="en-US" dirty="0" smtClean="0"/>
              <a:t>handy if a political risk event occurs and a settlement must be negotiated. Nevertheless,</a:t>
            </a:r>
          </a:p>
          <a:p>
            <a:pPr algn="just"/>
            <a:r>
              <a:rPr lang="en-US" dirty="0" smtClean="0"/>
              <a:t>bargaining with the current government can also backfire when the government</a:t>
            </a:r>
          </a:p>
          <a:p>
            <a:pPr algn="just"/>
            <a:r>
              <a:rPr lang="en-US" dirty="0" smtClean="0"/>
              <a:t>turns over.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Hire protection: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b="1" i="1" dirty="0" smtClean="0"/>
              <a:t>In </a:t>
            </a:r>
            <a:r>
              <a:rPr lang="en-US" b="1" i="1" dirty="0" smtClean="0"/>
              <a:t>the case of kidnapping possibilities or violence—for example,</a:t>
            </a:r>
          </a:p>
          <a:p>
            <a:pPr algn="just"/>
            <a:r>
              <a:rPr lang="en-US" dirty="0" smtClean="0"/>
              <a:t>because of local warfare—MNCs can hire bodyguards or, at the extreme, employ private</a:t>
            </a:r>
          </a:p>
          <a:p>
            <a:pPr algn="just"/>
            <a:r>
              <a:rPr lang="en-US" dirty="0" smtClean="0"/>
              <a:t>military companies for protection. With conflicts raging all around the globe, private</a:t>
            </a:r>
          </a:p>
          <a:p>
            <a:pPr algn="just"/>
            <a:r>
              <a:rPr lang="en-US" dirty="0" smtClean="0"/>
              <a:t>military companies have become an important global business in their own right.</a:t>
            </a:r>
          </a:p>
          <a:p>
            <a:pPr algn="just"/>
            <a:r>
              <a:rPr lang="en-US" dirty="0" smtClean="0"/>
              <a:t>Many private military companies are no longer small companies built by a few veteran</a:t>
            </a:r>
          </a:p>
          <a:p>
            <a:pPr algn="just"/>
            <a:r>
              <a:rPr lang="en-US" dirty="0" smtClean="0"/>
              <a:t>soldiers but are sophisticated companies that offer a wide range of services.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 the short term: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 smtClean="0"/>
              <a:t>Anshuman</a:t>
            </a:r>
            <a:r>
              <a:rPr lang="en-US" sz="2400" dirty="0" smtClean="0"/>
              <a:t> </a:t>
            </a:r>
            <a:r>
              <a:rPr lang="en-US" sz="2400" dirty="0" smtClean="0"/>
              <a:t>et al. (forthcoming) formally motivate front-loading</a:t>
            </a:r>
          </a:p>
          <a:p>
            <a:pPr algn="just"/>
            <a:r>
              <a:rPr lang="en-US" sz="2400" dirty="0" smtClean="0"/>
              <a:t>cash flows in cases where expropriation risk is high. If possible, the MNC can try to</a:t>
            </a:r>
          </a:p>
          <a:p>
            <a:pPr algn="just"/>
            <a:r>
              <a:rPr lang="en-US" sz="2400" dirty="0" smtClean="0"/>
              <a:t>repatriate cash flow early. It can also sell assets to local investors or the government in</a:t>
            </a:r>
          </a:p>
          <a:p>
            <a:pPr algn="just"/>
            <a:r>
              <a:rPr lang="en-US" sz="2400" dirty="0" smtClean="0"/>
              <a:t>stages rather than reinvesting funds for the long haul.</a:t>
            </a:r>
            <a:endParaRPr lang="en-US" sz="24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Perhaps the clearest indication that political risk is a cash flow risk is that it is an </a:t>
            </a:r>
            <a:r>
              <a:rPr lang="en-US" dirty="0" smtClean="0"/>
              <a:t>insurable risk</a:t>
            </a:r>
            <a:r>
              <a:rPr lang="en-US" dirty="0" smtClean="0"/>
              <a:t>. If MNCs can fully insure against all possible risk events and are fully compensated </a:t>
            </a:r>
            <a:r>
              <a:rPr lang="en-US" dirty="0" smtClean="0"/>
              <a:t>for their </a:t>
            </a:r>
            <a:r>
              <a:rPr lang="en-US" dirty="0" smtClean="0"/>
              <a:t>losses, subtracting the insurance premium from the expected cash flows suffices to </a:t>
            </a:r>
            <a:r>
              <a:rPr lang="en-US" dirty="0" smtClean="0"/>
              <a:t>account for </a:t>
            </a:r>
            <a:r>
              <a:rPr lang="en-US" dirty="0" smtClean="0"/>
              <a:t>political risk. The reality is much different, however. Full insurance is </a:t>
            </a:r>
            <a:r>
              <a:rPr lang="en-US" dirty="0" smtClean="0"/>
              <a:t>impossible to </a:t>
            </a:r>
            <a:r>
              <a:rPr lang="en-US" dirty="0" smtClean="0"/>
              <a:t>purchase. Because cash flows are uncertain, it is typically difficult to insure an </a:t>
            </a:r>
            <a:r>
              <a:rPr lang="en-US" dirty="0" smtClean="0"/>
              <a:t>amount more </a:t>
            </a:r>
            <a:r>
              <a:rPr lang="en-US" dirty="0" smtClean="0"/>
              <a:t>than the current investment. Nevertheless, political risk insurance is available from </a:t>
            </a:r>
            <a:r>
              <a:rPr lang="en-US" dirty="0" smtClean="0"/>
              <a:t>an increasingly </a:t>
            </a:r>
            <a:r>
              <a:rPr lang="en-US" dirty="0" smtClean="0"/>
              <a:t>wide variety of sources.</a:t>
            </a: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There are three potential sources of political risk insurance: international organizations</a:t>
            </a:r>
          </a:p>
          <a:p>
            <a:pPr algn="just"/>
            <a:r>
              <a:rPr lang="en-US" dirty="0" smtClean="0"/>
              <a:t>aimed at promoting foreign direct investment (FDI) in developing countries, government</a:t>
            </a:r>
          </a:p>
          <a:p>
            <a:pPr algn="just"/>
            <a:r>
              <a:rPr lang="en-US" dirty="0" smtClean="0"/>
              <a:t>agencies, and the private market. Among international organizations providing insurance, the</a:t>
            </a:r>
          </a:p>
          <a:p>
            <a:pPr algn="just"/>
            <a:r>
              <a:rPr lang="en-US" dirty="0" smtClean="0"/>
              <a:t>World Bank’s Multilateral Investment Guarantee Agency (MIGA), the Inter-American</a:t>
            </a:r>
          </a:p>
          <a:p>
            <a:pPr algn="just"/>
            <a:r>
              <a:rPr lang="en-US" dirty="0" smtClean="0"/>
              <a:t>Development Bank (IDB), and the Asian Development Bank (ADB) are the best known.</a:t>
            </a:r>
          </a:p>
          <a:p>
            <a:pPr algn="just"/>
            <a:r>
              <a:rPr lang="en-US" dirty="0" smtClean="0"/>
              <a:t>Most Organization for Economic Cooperation and Development (OECD) countries have</a:t>
            </a:r>
          </a:p>
          <a:p>
            <a:pPr algn="just"/>
            <a:r>
              <a:rPr lang="en-US" dirty="0" smtClean="0"/>
              <a:t>national agencies that provide domestic companies with political risk insurance.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Country Risk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MNCs periodically conduct a country risk analysis to determine </a:t>
            </a:r>
            <a:r>
              <a:rPr lang="en-US" dirty="0" smtClean="0"/>
              <a:t>the exposure </a:t>
            </a:r>
            <a:r>
              <a:rPr lang="en-US" dirty="0"/>
              <a:t>of their existing foreign business operations to country risk. </a:t>
            </a:r>
            <a:endParaRPr lang="en-US" dirty="0" smtClean="0"/>
          </a:p>
          <a:p>
            <a:pPr algn="just"/>
            <a:r>
              <a:rPr lang="en-US" dirty="0" smtClean="0"/>
              <a:t>They also </a:t>
            </a:r>
            <a:r>
              <a:rPr lang="en-US" dirty="0"/>
              <a:t>conduct a country risk analysis when considering new direct </a:t>
            </a:r>
            <a:r>
              <a:rPr lang="en-US" dirty="0" smtClean="0"/>
              <a:t>foreign investment.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Financial managers must understand how to measure </a:t>
            </a:r>
            <a:r>
              <a:rPr lang="en-US" dirty="0" smtClean="0"/>
              <a:t>country risk </a:t>
            </a:r>
            <a:r>
              <a:rPr lang="en-US" dirty="0"/>
              <a:t>and incorporate country risk within their capital budgeting analysis </a:t>
            </a:r>
            <a:r>
              <a:rPr lang="en-US" dirty="0" smtClean="0"/>
              <a:t>so that </a:t>
            </a:r>
            <a:r>
              <a:rPr lang="en-US" dirty="0"/>
              <a:t>they can make investment decisions that maximize their MNC’s value.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three political risk factors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economic variables would give some </a:t>
            </a:r>
            <a:r>
              <a:rPr lang="en-US" dirty="0" smtClean="0"/>
              <a:t>indication of </a:t>
            </a:r>
            <a:r>
              <a:rPr lang="en-US" dirty="0" smtClean="0"/>
              <a:t>the country risk present in a </a:t>
            </a:r>
            <a:r>
              <a:rPr lang="en-US" dirty="0" smtClean="0"/>
              <a:t>particular country?</a:t>
            </a:r>
          </a:p>
          <a:p>
            <a:r>
              <a:rPr lang="en-US" dirty="0" smtClean="0"/>
              <a:t>Describe the differences between country risk </a:t>
            </a:r>
            <a:r>
              <a:rPr lang="en-US" dirty="0" smtClean="0"/>
              <a:t>and political </a:t>
            </a:r>
            <a:r>
              <a:rPr lang="en-US" dirty="0" smtClean="0"/>
              <a:t>risk.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Country Risk Characteristics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Political Risk </a:t>
            </a:r>
            <a:r>
              <a:rPr lang="en-US" sz="3600" dirty="0" smtClean="0">
                <a:solidFill>
                  <a:srgbClr val="002060"/>
                </a:solidFill>
              </a:rPr>
              <a:t>Characteristics/Factors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/>
              <a:t>Political risk can impede the performance of a local subsidiary. An extreme form </a:t>
            </a:r>
            <a:r>
              <a:rPr lang="en-US" sz="2400" dirty="0" smtClean="0"/>
              <a:t>of political </a:t>
            </a:r>
            <a:r>
              <a:rPr lang="en-US" sz="2400" dirty="0"/>
              <a:t>risk is the possibility that the host country will take over a subsidiary. </a:t>
            </a:r>
            <a:endParaRPr lang="en-US" sz="2400" dirty="0" smtClean="0"/>
          </a:p>
          <a:p>
            <a:pPr algn="just"/>
            <a:r>
              <a:rPr lang="en-US" sz="2400" dirty="0" smtClean="0"/>
              <a:t>In some cases </a:t>
            </a:r>
            <a:r>
              <a:rPr lang="en-US" sz="2400" dirty="0"/>
              <a:t>of expropriation, compensation (in an amount determined by the host </a:t>
            </a:r>
            <a:r>
              <a:rPr lang="en-US" sz="2400" dirty="0" smtClean="0"/>
              <a:t>country government</a:t>
            </a:r>
            <a:r>
              <a:rPr lang="en-US" sz="2400" dirty="0"/>
              <a:t>) is awarded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smtClean="0"/>
              <a:t> </a:t>
            </a:r>
            <a:r>
              <a:rPr lang="en-US" sz="2400" dirty="0"/>
              <a:t>In other cases, the assets are confiscated and no </a:t>
            </a:r>
            <a:r>
              <a:rPr lang="en-US" sz="2400" dirty="0" smtClean="0"/>
              <a:t>compensation is </a:t>
            </a:r>
            <a:r>
              <a:rPr lang="en-US" sz="2400" dirty="0"/>
              <a:t>provided. 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Expropriation </a:t>
            </a:r>
            <a:r>
              <a:rPr lang="en-US" sz="2400" dirty="0"/>
              <a:t>can take place peacefully or by force. </a:t>
            </a:r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The </a:t>
            </a:r>
            <a:r>
              <a:rPr lang="en-US" sz="2400" dirty="0"/>
              <a:t>following are </a:t>
            </a:r>
            <a:r>
              <a:rPr lang="en-US" sz="2400" dirty="0" smtClean="0"/>
              <a:t>some of </a:t>
            </a:r>
            <a:r>
              <a:rPr lang="en-US" sz="2400" dirty="0"/>
              <a:t>the more common characteristics of political risk: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Political Risk </a:t>
            </a:r>
            <a:r>
              <a:rPr lang="en-US" sz="3200" dirty="0" smtClean="0">
                <a:solidFill>
                  <a:srgbClr val="002060"/>
                </a:solidFill>
              </a:rPr>
              <a:t>Characteristics/Factors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Expropriation or Nationalization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Attitude </a:t>
            </a:r>
            <a:r>
              <a:rPr lang="en-US" sz="2800" dirty="0"/>
              <a:t>of consumers in the host </a:t>
            </a:r>
            <a:r>
              <a:rPr lang="en-US" sz="2800" dirty="0" smtClean="0"/>
              <a:t>country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Actions </a:t>
            </a:r>
            <a:r>
              <a:rPr lang="en-US" sz="2800" dirty="0"/>
              <a:t>of host </a:t>
            </a:r>
            <a:r>
              <a:rPr lang="en-US" sz="2800" dirty="0" smtClean="0"/>
              <a:t>government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Blockage </a:t>
            </a:r>
            <a:r>
              <a:rPr lang="en-US" sz="2800" dirty="0"/>
              <a:t>of fund </a:t>
            </a:r>
            <a:r>
              <a:rPr lang="en-US" sz="2800" dirty="0" smtClean="0"/>
              <a:t>transfers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C</a:t>
            </a:r>
            <a:r>
              <a:rPr lang="en-US" sz="2800" dirty="0" smtClean="0"/>
              <a:t>urrency inconvertibility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War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Inefficient bureaucracy </a:t>
            </a:r>
            <a:r>
              <a:rPr lang="en-US" sz="2800" dirty="0"/>
              <a:t>and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Corruption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3995</Words>
  <Application>Microsoft Office PowerPoint</Application>
  <PresentationFormat>On-screen Show (4:3)</PresentationFormat>
  <Paragraphs>224</Paragraphs>
  <Slides>61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Office Theme</vt:lpstr>
      <vt:lpstr>Country Risk Analysis</vt:lpstr>
      <vt:lpstr>Country Risk</vt:lpstr>
      <vt:lpstr>sovereign risk</vt:lpstr>
      <vt:lpstr>Example</vt:lpstr>
      <vt:lpstr>Example</vt:lpstr>
      <vt:lpstr>Country Risk</vt:lpstr>
      <vt:lpstr>Country Risk Characteristics</vt:lpstr>
      <vt:lpstr>Political Risk Characteristics/Factors</vt:lpstr>
      <vt:lpstr>Political Risk Characteristics/Factors</vt:lpstr>
      <vt:lpstr>Slide 10</vt:lpstr>
      <vt:lpstr>Expropriation or Nationalization </vt:lpstr>
      <vt:lpstr>Attitude of Consumers in the Host Country</vt:lpstr>
      <vt:lpstr>Actions of Host Government</vt:lpstr>
      <vt:lpstr>Example</vt:lpstr>
      <vt:lpstr>Actions of Host Government</vt:lpstr>
      <vt:lpstr>Blockage of Fund Transfers</vt:lpstr>
      <vt:lpstr>Currency Inconvertibility</vt:lpstr>
      <vt:lpstr>War</vt:lpstr>
      <vt:lpstr>War</vt:lpstr>
      <vt:lpstr>Inefficient Government Bureaucracy</vt:lpstr>
      <vt:lpstr>Corruption</vt:lpstr>
      <vt:lpstr>Contract Repudiation</vt:lpstr>
      <vt:lpstr>Taxes and Regulation</vt:lpstr>
      <vt:lpstr>Taxes and Regulation</vt:lpstr>
      <vt:lpstr>Example</vt:lpstr>
      <vt:lpstr>Exchange Controls</vt:lpstr>
      <vt:lpstr>Slide 27</vt:lpstr>
      <vt:lpstr>Slide 28</vt:lpstr>
      <vt:lpstr>Financial Risk Characteristics</vt:lpstr>
      <vt:lpstr>Financial Risk Characteristics</vt:lpstr>
      <vt:lpstr>Economic Growth</vt:lpstr>
      <vt:lpstr>Economic Growth</vt:lpstr>
      <vt:lpstr>Economic Growth</vt:lpstr>
      <vt:lpstr>Economic Growth</vt:lpstr>
      <vt:lpstr>Example</vt:lpstr>
      <vt:lpstr>Measuring Country Risk</vt:lpstr>
      <vt:lpstr>Macro-assessment of country risk</vt:lpstr>
      <vt:lpstr>Macro-assessment of country risk</vt:lpstr>
      <vt:lpstr>Techniques for Assessing Country Risk</vt:lpstr>
      <vt:lpstr>Checklist Approach</vt:lpstr>
      <vt:lpstr>Checklist Approach</vt:lpstr>
      <vt:lpstr>Delphi Technique</vt:lpstr>
      <vt:lpstr>Inspection Visits</vt:lpstr>
      <vt:lpstr>Combination of Techniques</vt:lpstr>
      <vt:lpstr>Incorporating Risk in Capital Budgeting</vt:lpstr>
      <vt:lpstr>Adjustment of the Discount Rate</vt:lpstr>
      <vt:lpstr>Adjustment of the Estimated Cash Flows</vt:lpstr>
      <vt:lpstr>Slide 48</vt:lpstr>
      <vt:lpstr>Accounting for Uncertainty</vt:lpstr>
      <vt:lpstr>MANAGING POLITICAL RISK</vt:lpstr>
      <vt:lpstr>MANAGING POLITICAL RISK</vt:lpstr>
      <vt:lpstr>Structuring an Investment</vt:lpstr>
      <vt:lpstr>Rely on unique supplies or technology:</vt:lpstr>
      <vt:lpstr>Use local resources:</vt:lpstr>
      <vt:lpstr>Bargain with the government</vt:lpstr>
      <vt:lpstr>Hire protection:</vt:lpstr>
      <vt:lpstr>Focus on the short term:</vt:lpstr>
      <vt:lpstr>Insurance</vt:lpstr>
      <vt:lpstr>Slide 59</vt:lpstr>
      <vt:lpstr>Slide 60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Country Risk Analysis</dc:title>
  <dc:creator>Dell</dc:creator>
  <cp:lastModifiedBy>Dell</cp:lastModifiedBy>
  <cp:revision>38</cp:revision>
  <dcterms:created xsi:type="dcterms:W3CDTF">2022-03-03T16:11:49Z</dcterms:created>
  <dcterms:modified xsi:type="dcterms:W3CDTF">2022-03-05T16:46:54Z</dcterms:modified>
</cp:coreProperties>
</file>