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6" r:id="rId8"/>
    <p:sldId id="261" r:id="rId9"/>
    <p:sldId id="262" r:id="rId10"/>
    <p:sldId id="263" r:id="rId11"/>
    <p:sldId id="264"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Duty</a:t>
            </a:r>
            <a:endParaRPr lang="en-US" b="1" dirty="0"/>
          </a:p>
        </p:txBody>
      </p:sp>
      <p:sp>
        <p:nvSpPr>
          <p:cNvPr id="3" name="Subtitle 2"/>
          <p:cNvSpPr>
            <a:spLocks noGrp="1"/>
          </p:cNvSpPr>
          <p:nvPr>
            <p:ph type="subTitle" idx="1"/>
          </p:nvPr>
        </p:nvSpPr>
        <p:spPr/>
        <p:txBody>
          <a:bodyPr/>
          <a:lstStyle/>
          <a:p>
            <a:r>
              <a:rPr lang="en-US" dirty="0" smtClean="0"/>
              <a:t>By Dr </a:t>
            </a:r>
            <a:r>
              <a:rPr lang="en-US" dirty="0" err="1" smtClean="0"/>
              <a:t>Pramod</a:t>
            </a:r>
            <a:r>
              <a:rPr lang="en-US" dirty="0" smtClean="0"/>
              <a:t> Kumar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 comparative study between Fundamental duties and Fundamental rights</a:t>
            </a:r>
            <a:endParaRPr lang="en-US" sz="2800" b="1" dirty="0"/>
          </a:p>
        </p:txBody>
      </p:sp>
      <p:sp>
        <p:nvSpPr>
          <p:cNvPr id="3" name="Content Placeholder 2"/>
          <p:cNvSpPr>
            <a:spLocks noGrp="1"/>
          </p:cNvSpPr>
          <p:nvPr>
            <p:ph idx="1"/>
          </p:nvPr>
        </p:nvSpPr>
        <p:spPr/>
        <p:txBody>
          <a:bodyPr>
            <a:normAutofit fontScale="77500" lnSpcReduction="20000"/>
          </a:bodyPr>
          <a:lstStyle/>
          <a:p>
            <a:pPr algn="just"/>
            <a:r>
              <a:rPr lang="en-US" dirty="0" smtClean="0"/>
              <a:t>Fundamental Rights and Fundamental Duties both emanate from the Constitution and the difference therein lies between the connotation of the terms ‘Rights’ and ‘Duties’</a:t>
            </a:r>
          </a:p>
          <a:p>
            <a:pPr algn="just"/>
            <a:r>
              <a:rPr lang="en-US" dirty="0" smtClean="0"/>
              <a:t>A Fundamental right is guaranteed to all citizens and is enforceable by the law if any of the Fundamental rights of an individual is violated then the person has the right to move in the court. Therefore,  an individual right to free speech, education, shelter etc. are your fundamental rights – impregnable, untouchable and unfettered (subject to reasonable restraints in the interest of national security, public order, decency, morality, etc). Therefore, in the concept of rights, it can be said that they are legally recognizable.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 comparative study between Fundamental duties and Fundamental rights</a:t>
            </a:r>
            <a:endParaRPr lang="en-US" sz="3200" dirty="0"/>
          </a:p>
        </p:txBody>
      </p:sp>
      <p:sp>
        <p:nvSpPr>
          <p:cNvPr id="3" name="Content Placeholder 2"/>
          <p:cNvSpPr>
            <a:spLocks noGrp="1"/>
          </p:cNvSpPr>
          <p:nvPr>
            <p:ph idx="1"/>
          </p:nvPr>
        </p:nvSpPr>
        <p:spPr/>
        <p:txBody>
          <a:bodyPr>
            <a:normAutofit fontScale="85000" lnSpcReduction="20000"/>
          </a:bodyPr>
          <a:lstStyle/>
          <a:p>
            <a:pPr algn="just"/>
            <a:r>
              <a:rPr lang="en-US" dirty="0" smtClean="0"/>
              <a:t>Fundamental duties are not legally enforceable. It the duty of the states and individuals to perform their part of duty for the welfare of the society. </a:t>
            </a:r>
          </a:p>
          <a:p>
            <a:pPr algn="just"/>
            <a:r>
              <a:rPr lang="en-US" dirty="0" smtClean="0"/>
              <a:t>So the duty to preserve your heritage, to respect national symbols, to keep your surroundings clean et al is a duty which one cannot have redress against in the Courts but in good faith is expected to follow to ensure a well-functioning society. </a:t>
            </a:r>
          </a:p>
          <a:p>
            <a:pPr algn="just"/>
            <a:r>
              <a:rPr lang="en-US" dirty="0" smtClean="0"/>
              <a:t>Therefore, it can be said that the duty is moral in nature, they are no sanction if one does not perform their duty but if the rights are violated then the there are legal sanction of infringing one right of enjoying.</a:t>
            </a:r>
          </a:p>
          <a:p>
            <a:pPr algn="just"/>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lvl="4"/>
            <a:r>
              <a:rPr lang="en-US" sz="3600" b="1" dirty="0" smtClean="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a:t>
            </a:r>
            <a:r>
              <a:rPr lang="en-US" b="1" dirty="0" smtClean="0"/>
              <a:t>duty</a:t>
            </a:r>
            <a:r>
              <a:rPr lang="en-US" dirty="0" smtClean="0"/>
              <a:t> (from “due” meaning “that which is owing”; Old French: </a:t>
            </a:r>
            <a:r>
              <a:rPr lang="en-US" i="1" dirty="0" err="1" smtClean="0"/>
              <a:t>deu</a:t>
            </a:r>
            <a:r>
              <a:rPr lang="en-US" i="1" dirty="0" smtClean="0"/>
              <a:t>, did</a:t>
            </a:r>
            <a:r>
              <a:rPr lang="en-US" dirty="0" smtClean="0"/>
              <a:t>, past participle of </a:t>
            </a:r>
            <a:r>
              <a:rPr lang="en-US" i="1" dirty="0" smtClean="0"/>
              <a:t>devoir</a:t>
            </a:r>
            <a:r>
              <a:rPr lang="en-US" dirty="0" smtClean="0"/>
              <a:t>; Latin: </a:t>
            </a:r>
            <a:r>
              <a:rPr lang="en-US" i="1" dirty="0" err="1" smtClean="0"/>
              <a:t>debere</a:t>
            </a:r>
            <a:r>
              <a:rPr lang="en-US" i="1" dirty="0" smtClean="0"/>
              <a:t>, </a:t>
            </a:r>
            <a:r>
              <a:rPr lang="en-US" i="1" dirty="0" err="1" smtClean="0"/>
              <a:t>debitum</a:t>
            </a:r>
            <a:r>
              <a:rPr lang="en-US" dirty="0" smtClean="0"/>
              <a:t>, whence “debt”) is a commitment or expectation to perform some action in general or if certain circumstances arise.</a:t>
            </a:r>
          </a:p>
          <a:p>
            <a:pPr algn="just"/>
            <a:r>
              <a:rPr lang="en-US" dirty="0" smtClean="0"/>
              <a:t>A duty is an obligatory act a person has to perform in </a:t>
            </a:r>
            <a:r>
              <a:rPr lang="en-US" dirty="0" err="1" smtClean="0"/>
              <a:t>favour</a:t>
            </a:r>
            <a:r>
              <a:rPr lang="en-US" dirty="0" smtClean="0"/>
              <a:t> of another person. </a:t>
            </a:r>
          </a:p>
          <a:p>
            <a:pPr algn="just"/>
            <a:r>
              <a:rPr lang="en-US" dirty="0" smtClean="0"/>
              <a:t>If the person has breached his duty and infringed anyone right then he has to suffer consequences arisen from the breaching the right.</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algn="just"/>
            <a:r>
              <a:rPr lang="en-US" b="1" dirty="0" smtClean="0"/>
              <a:t>Keaton </a:t>
            </a:r>
            <a:r>
              <a:rPr lang="en-US" dirty="0" smtClean="0"/>
              <a:t>– A duty is an act which should be enforced by the state in preserving the rights given to the people and also in order to protect the interest of the people.</a:t>
            </a:r>
          </a:p>
          <a:p>
            <a:pPr algn="just"/>
            <a:r>
              <a:rPr lang="en-US" b="1" dirty="0" smtClean="0"/>
              <a:t>Salmond </a:t>
            </a:r>
            <a:r>
              <a:rPr lang="en-US" dirty="0" smtClean="0"/>
              <a:t>–  A duty is an act which every citizen have obliged to perform, in furtherance of protecting the rights of the other people.</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Kinds of Duty</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US" dirty="0" smtClean="0"/>
              <a:t>A duty is of two kinds – </a:t>
            </a:r>
          </a:p>
          <a:p>
            <a:pPr lvl="1" algn="just"/>
            <a:r>
              <a:rPr lang="en-US" b="1" dirty="0" smtClean="0"/>
              <a:t>1.  Moral  Obligation /Duty  and</a:t>
            </a:r>
          </a:p>
          <a:p>
            <a:pPr lvl="1" algn="just"/>
            <a:r>
              <a:rPr lang="en-US" b="1" dirty="0" smtClean="0"/>
              <a:t>2. Legal Obligation /Duty</a:t>
            </a:r>
          </a:p>
          <a:p>
            <a:pPr marL="514350" indent="-514350" algn="just">
              <a:buAutoNum type="arabicPeriod"/>
            </a:pPr>
            <a:r>
              <a:rPr lang="en-US" b="1" dirty="0" smtClean="0"/>
              <a:t>Moral/Obligation Duty :-</a:t>
            </a:r>
            <a:r>
              <a:rPr lang="en-US" dirty="0" smtClean="0"/>
              <a:t> Moral duty is a duty arising out of considerations of right and wrong.  It is a duty arising from ethical motives, or a mere conscientious duty, unconnected with any legal duty, perfect or imperfect, or with the receipt of benefit by the promisor of a material or pecuniary nature. </a:t>
            </a:r>
          </a:p>
          <a:p>
            <a:pPr marL="514350" indent="-514350" algn="just">
              <a:buNone/>
            </a:pPr>
            <a:r>
              <a:rPr lang="en-US" dirty="0" smtClean="0"/>
              <a:t>	Moral duty springs from a sense of justice and equity that an honorable person would have, and not from a mere sense of doing benevolence or charity.</a:t>
            </a:r>
          </a:p>
          <a:p>
            <a:pPr marL="514350" indent="-514350" algn="just">
              <a:buNone/>
            </a:pPr>
            <a:r>
              <a:rPr lang="en-US" dirty="0" smtClean="0"/>
              <a:t>	One of the most common examples is this: you're walking along and you see a small child fall into a well. I know there aren't many wells around anymore, but that's just what happens, okay? Do you feel a moral duty to act? Of course you do! Since we value human life, especially that of a child, then you have a moral duty to act and try to help get this kid out of the well.</a:t>
            </a:r>
            <a:endParaRPr lang="en-US" b="1" dirty="0" smtClean="0"/>
          </a:p>
          <a:p>
            <a:pPr marL="514350" indent="-514350" algn="just">
              <a:buNone/>
            </a:pPr>
            <a:r>
              <a:rPr lang="en-US" b="1" dirty="0" smtClean="0"/>
              <a:t>	</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Kinds of Duty</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b="1" dirty="0" smtClean="0"/>
              <a:t>2. Legal Obligation/Duty:</a:t>
            </a:r>
          </a:p>
          <a:p>
            <a:pPr algn="just"/>
            <a:r>
              <a:rPr lang="en-US" dirty="0" smtClean="0"/>
              <a:t>Obligation arising from operation of law, a breach of which would constitute a legal wrong (illegality).</a:t>
            </a:r>
          </a:p>
          <a:p>
            <a:pPr algn="just"/>
            <a:r>
              <a:rPr lang="en-US" dirty="0" smtClean="0"/>
              <a:t>A legal obligation, the breach of which can result in liability. In a lawsuit a plaintiff must claim and prove that there was a duty by defendant to plaintiff. </a:t>
            </a:r>
          </a:p>
          <a:p>
            <a:pPr algn="just"/>
            <a:r>
              <a:rPr lang="en-US" dirty="0" smtClean="0"/>
              <a:t>This can be a duty of care in a negligence case or a duty to perform in a contract case. </a:t>
            </a:r>
          </a:p>
          <a:p>
            <a:pPr algn="just"/>
            <a:endParaRPr lang="en-US" b="1" dirty="0" smtClean="0"/>
          </a:p>
          <a:p>
            <a:pPr algn="just"/>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Classification of Duties</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dirty="0" smtClean="0"/>
              <a:t>Duties are classified under the following categories:-</a:t>
            </a:r>
          </a:p>
          <a:p>
            <a:pPr algn="just"/>
            <a:r>
              <a:rPr lang="en-US" b="1" dirty="0" smtClean="0"/>
              <a:t>Primary and Secondary Duties – </a:t>
            </a:r>
            <a:r>
              <a:rPr lang="en-US" dirty="0" smtClean="0"/>
              <a:t>A primary duty which is independent of any other duty and does not have to depend upon other duties. </a:t>
            </a:r>
          </a:p>
          <a:p>
            <a:pPr algn="just"/>
            <a:r>
              <a:rPr lang="en-US" dirty="0" smtClean="0"/>
              <a:t>Example: to forbear from causing personal injury to another is a primary duty.</a:t>
            </a:r>
          </a:p>
          <a:p>
            <a:pPr algn="just"/>
            <a:r>
              <a:rPr lang="en-US" dirty="0" smtClean="0"/>
              <a:t>On the other hand secondary duty is one which has no independent existence but exists only for the enforcement of other duties. It is also known as a remedial duty or sanctioning duty. </a:t>
            </a:r>
          </a:p>
          <a:p>
            <a:pPr algn="just"/>
            <a:r>
              <a:rPr lang="en-US" dirty="0" smtClean="0"/>
              <a:t>Example: a duty to pay damages for the injury already done to a person.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Duties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t>Positive and Negative Duties</a:t>
            </a:r>
            <a:r>
              <a:rPr lang="en-US" dirty="0" smtClean="0"/>
              <a:t> – Duties which is prescribed by Law is Positive Duty and which is prohibited by the Law is called the Negative duty. </a:t>
            </a:r>
          </a:p>
          <a:p>
            <a:pPr algn="just"/>
            <a:r>
              <a:rPr lang="en-US" dirty="0" smtClean="0"/>
              <a:t>If a person owes a debt to another, he is under a duty to pay-off the amount of debt. This is positive duty. </a:t>
            </a:r>
          </a:p>
          <a:p>
            <a:pPr algn="just"/>
            <a:r>
              <a:rPr lang="en-US" dirty="0" smtClean="0"/>
              <a:t>A negative duty is that if a person has a right to a land, others are under a corresponding duty not to interfere with that person’s exclusive use of land. Thus a negative is not capable of being extinguishing by fulfilment.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Duties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b="1" dirty="0" smtClean="0"/>
              <a:t>Absolute and Relative Duties </a:t>
            </a:r>
            <a:r>
              <a:rPr lang="en-US" dirty="0" smtClean="0"/>
              <a:t>– Austin has classified duties into absolute and relative. Relative duties are that duty which is related to some right and absolute rights are those which does not relate with any right. Austin also given classify absolute rights –</a:t>
            </a:r>
          </a:p>
          <a:p>
            <a:pPr lvl="1" algn="just"/>
            <a:r>
              <a:rPr lang="en-US" dirty="0" smtClean="0"/>
              <a:t>Self-regarding duties such as a duty not to commit suicide or not to consume drugs or liquor, etc.</a:t>
            </a:r>
          </a:p>
          <a:p>
            <a:pPr lvl="1" algn="just"/>
            <a:r>
              <a:rPr lang="en-US" dirty="0" smtClean="0"/>
              <a:t>Duties towards society e.g. a duty not to commit a nuisance.</a:t>
            </a:r>
          </a:p>
          <a:p>
            <a:pPr lvl="1" algn="just"/>
            <a:r>
              <a:rPr lang="en-US" dirty="0" smtClean="0"/>
              <a:t>Duties towards other than human beings such as duty towards God or animals, birds, etc.</a:t>
            </a:r>
          </a:p>
          <a:p>
            <a:pPr lvl="1" algn="just"/>
            <a:r>
              <a:rPr lang="en-US" dirty="0" smtClean="0"/>
              <a:t>Duty towards the sovereign or the state.</a:t>
            </a:r>
          </a:p>
          <a:p>
            <a:pPr algn="just"/>
            <a:r>
              <a:rPr lang="en-US" dirty="0" smtClean="0"/>
              <a:t>Dr. Allen also supports Austin’s view that a duty owned to the State is absolute and there are no co-relative rights in the State.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Duties enriched under Indian Constitution</a:t>
            </a:r>
            <a:endParaRPr lang="en-US" sz="3600" b="1" dirty="0"/>
          </a:p>
        </p:txBody>
      </p:sp>
      <p:sp>
        <p:nvSpPr>
          <p:cNvPr id="3" name="Content Placeholder 2"/>
          <p:cNvSpPr>
            <a:spLocks noGrp="1"/>
          </p:cNvSpPr>
          <p:nvPr>
            <p:ph idx="1"/>
          </p:nvPr>
        </p:nvSpPr>
        <p:spPr/>
        <p:txBody>
          <a:bodyPr>
            <a:normAutofit fontScale="62500" lnSpcReduction="20000"/>
          </a:bodyPr>
          <a:lstStyle/>
          <a:p>
            <a:pPr algn="just"/>
            <a:r>
              <a:rPr lang="en-US" b="1" dirty="0" smtClean="0"/>
              <a:t>Article 51A</a:t>
            </a:r>
            <a:r>
              <a:rPr lang="en-US" dirty="0" smtClean="0"/>
              <a:t> of the constitution of India guarantees certain duties to every citizen of India. Article 51 A of the Indian constitution states that “ it shall be the duty of every  citizen of India”</a:t>
            </a:r>
          </a:p>
          <a:p>
            <a:pPr lvl="1" algn="just"/>
            <a:r>
              <a:rPr lang="en-US" dirty="0" smtClean="0"/>
              <a:t>To respect the provisions of Constitution and respect the National Flag and National Anthem;</a:t>
            </a:r>
          </a:p>
          <a:p>
            <a:pPr lvl="1" algn="just"/>
            <a:r>
              <a:rPr lang="en-US" dirty="0" smtClean="0"/>
              <a:t>To safeguard the sovereignty and integrity of India;</a:t>
            </a:r>
          </a:p>
          <a:p>
            <a:pPr lvl="1" algn="just"/>
            <a:r>
              <a:rPr lang="en-US" dirty="0" smtClean="0"/>
              <a:t>To follow the noble ideals of national struggle</a:t>
            </a:r>
          </a:p>
          <a:p>
            <a:pPr lvl="1" algn="just"/>
            <a:r>
              <a:rPr lang="en-US" dirty="0" smtClean="0"/>
              <a:t>To defend the country and  contribute to national service when called</a:t>
            </a:r>
          </a:p>
          <a:p>
            <a:pPr lvl="1" algn="just"/>
            <a:r>
              <a:rPr lang="en-US" dirty="0" smtClean="0"/>
              <a:t>To preserve the national heritage of the country ;</a:t>
            </a:r>
          </a:p>
          <a:p>
            <a:pPr lvl="1" algn="just"/>
            <a:r>
              <a:rPr lang="en-US" dirty="0" smtClean="0"/>
              <a:t>To promote and maintain the harmony of brotherhood amongst people of India.</a:t>
            </a:r>
          </a:p>
          <a:p>
            <a:pPr lvl="1" algn="just"/>
            <a:r>
              <a:rPr lang="en-US" dirty="0" smtClean="0"/>
              <a:t>To protect the dignity of women</a:t>
            </a:r>
          </a:p>
          <a:p>
            <a:pPr lvl="1" algn="just"/>
            <a:r>
              <a:rPr lang="en-US" dirty="0" smtClean="0"/>
              <a:t>To protect the natural habitat and    including forests, lakes, rivers, and wildlife;</a:t>
            </a:r>
          </a:p>
          <a:p>
            <a:pPr lvl="1" algn="just"/>
            <a:r>
              <a:rPr lang="en-US" dirty="0" smtClean="0"/>
              <a:t>To protect public property and to avoid violence;</a:t>
            </a:r>
          </a:p>
          <a:p>
            <a:pPr lvl="1" algn="just"/>
            <a:r>
              <a:rPr lang="en-US" dirty="0" smtClean="0"/>
              <a:t>To contribute to the development of the nation in all spheres.</a:t>
            </a: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293</Words>
  <Application>Microsoft Office PowerPoint</Application>
  <PresentationFormat>On-screen Show (4:3)</PresentationFormat>
  <Paragraphs>62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Duty</vt:lpstr>
      <vt:lpstr>Duty</vt:lpstr>
      <vt:lpstr>Definitions</vt:lpstr>
      <vt:lpstr>Kinds of Duty</vt:lpstr>
      <vt:lpstr>Kinds of Duty</vt:lpstr>
      <vt:lpstr>Classification of Duties</vt:lpstr>
      <vt:lpstr>Classification of Duties</vt:lpstr>
      <vt:lpstr>Classification of Duties</vt:lpstr>
      <vt:lpstr>Duties enriched under Indian Constitution</vt:lpstr>
      <vt:lpstr>A comparative study between Fundamental duties and Fundamental rights</vt:lpstr>
      <vt:lpstr>A comparative study between Fundamental duties and Fundamental rights</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Duty</dc:title>
  <dc:creator>Dr. Pramod Kumar</dc:creator>
  <cp:lastModifiedBy>304087</cp:lastModifiedBy>
  <cp:revision>33</cp:revision>
  <dcterms:created xsi:type="dcterms:W3CDTF">2006-08-16T00:00:00Z</dcterms:created>
  <dcterms:modified xsi:type="dcterms:W3CDTF">2021-10-25T10:11:53Z</dcterms:modified>
</cp:coreProperties>
</file>