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84" r:id="rId3"/>
    <p:sldMasterId id="2147483696" r:id="rId4"/>
    <p:sldMasterId id="2147483708" r:id="rId5"/>
    <p:sldMasterId id="2147483720" r:id="rId6"/>
  </p:sldMasterIdLst>
  <p:sldIdLst>
    <p:sldId id="256" r:id="rId7"/>
    <p:sldId id="260" r:id="rId8"/>
    <p:sldId id="259" r:id="rId9"/>
    <p:sldId id="258" r:id="rId10"/>
    <p:sldId id="257" r:id="rId11"/>
    <p:sldId id="261" r:id="rId12"/>
    <p:sldId id="262" r:id="rId13"/>
    <p:sldId id="263" r:id="rId14"/>
    <p:sldId id="264" r:id="rId15"/>
    <p:sldId id="265" r:id="rId16"/>
    <p:sldId id="266" r:id="rId17"/>
    <p:sldId id="267" r:id="rId18"/>
    <p:sldId id="268" r:id="rId19"/>
    <p:sldId id="269" r:id="rId20"/>
    <p:sldId id="270" r:id="rId21"/>
    <p:sldId id="272" r:id="rId22"/>
    <p:sldId id="27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75" d="100"/>
          <a:sy n="75" d="100"/>
        </p:scale>
        <p:origin x="-1224"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42A86A-7180-495E-8793-7F31407088E0}" type="datetimeFigureOut">
              <a:rPr lang="en-US" smtClean="0"/>
              <a:t>4/27/2022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0F906-E765-4C55-B7E1-204DA11EBA6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A86A-7180-495E-8793-7F31407088E0}" type="datetimeFigureOut">
              <a:rPr lang="en-US" smtClean="0"/>
              <a:t>4/27/2022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0F906-E765-4C55-B7E1-204DA11EBA6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A86A-7180-495E-8793-7F31407088E0}" type="datetimeFigureOut">
              <a:rPr lang="en-US" smtClean="0"/>
              <a:t>4/27/2022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0F906-E765-4C55-B7E1-204DA11EBA6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442A86A-7180-495E-8793-7F31407088E0}" type="datetimeFigureOut">
              <a:rPr lang="en-US" smtClean="0"/>
              <a:t>4/27/2022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B70F906-E765-4C55-B7E1-204DA11EBA6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A86A-7180-495E-8793-7F31407088E0}" type="datetimeFigureOut">
              <a:rPr lang="en-US" smtClean="0"/>
              <a:t>4/27/2022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B70F906-E765-4C55-B7E1-204DA11EBA6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442A86A-7180-495E-8793-7F31407088E0}" type="datetimeFigureOut">
              <a:rPr lang="en-US" smtClean="0"/>
              <a:t>4/27/2022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3B70F906-E765-4C55-B7E1-204DA11EBA6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42A86A-7180-495E-8793-7F31407088E0}" type="datetimeFigureOut">
              <a:rPr lang="en-US" smtClean="0"/>
              <a:t>4/27/2022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B70F906-E765-4C55-B7E1-204DA11EBA67}"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442A86A-7180-495E-8793-7F31407088E0}" type="datetimeFigureOut">
              <a:rPr lang="en-US" smtClean="0"/>
              <a:t>4/27/2022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B70F906-E765-4C55-B7E1-204DA11EBA67}"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442A86A-7180-495E-8793-7F31407088E0}" type="datetimeFigureOut">
              <a:rPr lang="en-US" smtClean="0"/>
              <a:t>4/27/2022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B70F906-E765-4C55-B7E1-204DA11EBA67}"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5442A86A-7180-495E-8793-7F31407088E0}" type="datetimeFigureOut">
              <a:rPr lang="en-US" smtClean="0"/>
              <a:t>4/27/2022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3B70F906-E765-4C55-B7E1-204DA11EBA67}"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42A86A-7180-495E-8793-7F31407088E0}" type="datetimeFigureOut">
              <a:rPr lang="en-US" smtClean="0"/>
              <a:t>4/27/2022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B70F906-E765-4C55-B7E1-204DA11EBA6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A86A-7180-495E-8793-7F31407088E0}" type="datetimeFigureOut">
              <a:rPr lang="en-US" smtClean="0"/>
              <a:t>4/27/2022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0F906-E765-4C55-B7E1-204DA11EBA67}"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5442A86A-7180-495E-8793-7F31407088E0}" type="datetimeFigureOut">
              <a:rPr lang="en-US" smtClean="0"/>
              <a:t>4/27/2022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B70F906-E765-4C55-B7E1-204DA11EBA67}"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A86A-7180-495E-8793-7F31407088E0}" type="datetimeFigureOut">
              <a:rPr lang="en-US" smtClean="0"/>
              <a:t>4/27/2022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B70F906-E765-4C55-B7E1-204DA11EBA67}"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5442A86A-7180-495E-8793-7F31407088E0}" type="datetimeFigureOut">
              <a:rPr lang="en-US" smtClean="0"/>
              <a:t>4/27/2022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B70F906-E765-4C55-B7E1-204DA11EBA67}"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5442A86A-7180-495E-8793-7F31407088E0}" type="datetimeFigureOut">
              <a:rPr lang="en-US" smtClean="0"/>
              <a:t>4/27/2022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3B70F906-E765-4C55-B7E1-204DA11EBA67}"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2A86A-7180-495E-8793-7F31407088E0}" type="datetimeFigureOut">
              <a:rPr lang="en-US" smtClean="0"/>
              <a:t>4/27/2022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0F906-E765-4C55-B7E1-204DA11EBA67}"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442A86A-7180-495E-8793-7F31407088E0}" type="datetimeFigureOut">
              <a:rPr lang="en-US" smtClean="0"/>
              <a:t>4/27/2022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3B70F906-E765-4C55-B7E1-204DA11EBA6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42A86A-7180-495E-8793-7F31407088E0}" type="datetimeFigureOut">
              <a:rPr lang="en-US" smtClean="0"/>
              <a:t>4/27/2022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70F906-E765-4C55-B7E1-204DA11EBA67}"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442A86A-7180-495E-8793-7F31407088E0}" type="datetimeFigureOut">
              <a:rPr lang="en-US" smtClean="0"/>
              <a:t>4/27/2022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70F906-E765-4C55-B7E1-204DA11EBA67}" type="slidenum">
              <a:rPr lang="en-US" smtClean="0"/>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442A86A-7180-495E-8793-7F31407088E0}" type="datetimeFigureOut">
              <a:rPr lang="en-US" smtClean="0"/>
              <a:t>4/27/2022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70F906-E765-4C55-B7E1-204DA11EBA67}"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42A86A-7180-495E-8793-7F31407088E0}" type="datetimeFigureOut">
              <a:rPr lang="en-US" smtClean="0"/>
              <a:t>4/27/2022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70F906-E765-4C55-B7E1-204DA11EBA6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2A86A-7180-495E-8793-7F31407088E0}" type="datetimeFigureOut">
              <a:rPr lang="en-US" smtClean="0"/>
              <a:t>4/27/2022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0F906-E765-4C55-B7E1-204DA11EBA67}" type="slidenum">
              <a:rPr lang="en-US" smtClean="0"/>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42A86A-7180-495E-8793-7F31407088E0}" type="datetimeFigureOut">
              <a:rPr lang="en-US" smtClean="0"/>
              <a:t>4/27/2022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70F906-E765-4C55-B7E1-204DA11EBA67}" type="slidenum">
              <a:rPr lang="en-US" smtClean="0"/>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442A86A-7180-495E-8793-7F31407088E0}" type="datetimeFigureOut">
              <a:rPr lang="en-US" smtClean="0"/>
              <a:t>4/27/2022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70F906-E765-4C55-B7E1-204DA11EBA67}" type="slidenum">
              <a:rPr lang="en-US" smtClean="0"/>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2A86A-7180-495E-8793-7F31407088E0}" type="datetimeFigureOut">
              <a:rPr lang="en-US" smtClean="0"/>
              <a:t>4/27/2022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0F906-E765-4C55-B7E1-204DA11EBA67}" type="slidenum">
              <a:rPr lang="en-US" smtClean="0"/>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2A86A-7180-495E-8793-7F31407088E0}" type="datetimeFigureOut">
              <a:rPr lang="en-US" smtClean="0"/>
              <a:t>4/27/2022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0F906-E765-4C55-B7E1-204DA11EBA67}" type="slidenum">
              <a:rPr lang="en-US" smtClean="0"/>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442A86A-7180-495E-8793-7F31407088E0}" type="datetimeFigureOut">
              <a:rPr lang="en-US" smtClean="0"/>
              <a:t>4/27/2022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B70F906-E765-4C55-B7E1-204DA11EBA67}"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442A86A-7180-495E-8793-7F31407088E0}" type="datetimeFigureOut">
              <a:rPr lang="en-US" smtClean="0"/>
              <a:t>4/27/2022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3B70F906-E765-4C55-B7E1-204DA11EBA67}"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442A86A-7180-495E-8793-7F31407088E0}" type="datetimeFigureOut">
              <a:rPr lang="en-US" smtClean="0"/>
              <a:t>4/27/2022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B70F906-E765-4C55-B7E1-204DA11EBA67}"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442A86A-7180-495E-8793-7F31407088E0}" type="datetimeFigureOut">
              <a:rPr lang="en-US" smtClean="0"/>
              <a:t>4/27/2022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70F906-E765-4C55-B7E1-204DA11EBA67}"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442A86A-7180-495E-8793-7F31407088E0}" type="datetimeFigureOut">
              <a:rPr lang="en-US" smtClean="0"/>
              <a:t>4/27/2022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B70F906-E765-4C55-B7E1-204DA11EBA67}"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442A86A-7180-495E-8793-7F31407088E0}" type="datetimeFigureOut">
              <a:rPr lang="en-US" smtClean="0"/>
              <a:t>4/27/2022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3B70F906-E765-4C55-B7E1-204DA11EBA6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42A86A-7180-495E-8793-7F31407088E0}" type="datetimeFigureOut">
              <a:rPr lang="en-US" smtClean="0"/>
              <a:t>4/27/2022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70F906-E765-4C55-B7E1-204DA11EBA67}" type="slidenum">
              <a:rPr lang="en-US" smtClean="0"/>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442A86A-7180-495E-8793-7F31407088E0}" type="datetimeFigureOut">
              <a:rPr lang="en-US" smtClean="0"/>
              <a:t>4/27/2022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B70F906-E765-4C55-B7E1-204DA11EBA67}" type="slidenum">
              <a:rPr lang="en-US" smtClean="0"/>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B70F906-E765-4C55-B7E1-204DA11EBA67}"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442A86A-7180-495E-8793-7F31407088E0}" type="datetimeFigureOut">
              <a:rPr lang="en-US" smtClean="0"/>
              <a:t>4/27/2022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B70F906-E765-4C55-B7E1-204DA11EBA67}"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442A86A-7180-495E-8793-7F31407088E0}" type="datetimeFigureOut">
              <a:rPr lang="en-US" smtClean="0"/>
              <a:t>4/27/2022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2A86A-7180-495E-8793-7F31407088E0}" type="datetimeFigureOut">
              <a:rPr lang="en-US" smtClean="0"/>
              <a:t>4/27/2022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0F906-E765-4C55-B7E1-204DA11EBA6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B70F906-E765-4C55-B7E1-204DA11EBA67}"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2A86A-7180-495E-8793-7F31407088E0}" type="datetimeFigureOut">
              <a:rPr lang="en-US" smtClean="0"/>
              <a:t>4/27/2022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442A86A-7180-495E-8793-7F31407088E0}" type="datetimeFigureOut">
              <a:rPr lang="en-US" smtClean="0"/>
              <a:t>4/27/2022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3B70F906-E765-4C55-B7E1-204DA11EBA67}"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442A86A-7180-495E-8793-7F31407088E0}" type="datetimeFigureOut">
              <a:rPr lang="en-US" smtClean="0"/>
              <a:t>4/27/2022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0F906-E765-4C55-B7E1-204DA11EBA67}"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442A86A-7180-495E-8793-7F31407088E0}" type="datetimeFigureOut">
              <a:rPr lang="en-US" smtClean="0"/>
              <a:t>4/27/2022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3B70F906-E765-4C55-B7E1-204DA11EBA6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442A86A-7180-495E-8793-7F31407088E0}" type="datetimeFigureOut">
              <a:rPr lang="en-US" smtClean="0"/>
              <a:t>4/27/2022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70F906-E765-4C55-B7E1-204DA11EBA67}"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442A86A-7180-495E-8793-7F31407088E0}" type="datetimeFigureOut">
              <a:rPr lang="en-US" smtClean="0"/>
              <a:t>4/27/2022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70F906-E765-4C55-B7E1-204DA11EBA67}"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42A86A-7180-495E-8793-7F31407088E0}" type="datetimeFigureOut">
              <a:rPr lang="en-US" smtClean="0"/>
              <a:t>4/27/2022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70F906-E765-4C55-B7E1-204DA11EBA67}" type="slidenum">
              <a:rPr lang="en-US" smtClean="0"/>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442A86A-7180-495E-8793-7F31407088E0}" type="datetimeFigureOut">
              <a:rPr lang="en-US" smtClean="0"/>
              <a:t>4/27/2022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70F906-E765-4C55-B7E1-204DA11EBA67}" type="slidenum">
              <a:rPr lang="en-US" smtClean="0"/>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42A86A-7180-495E-8793-7F31407088E0}" type="datetimeFigureOut">
              <a:rPr lang="en-US" smtClean="0"/>
              <a:t>4/27/2022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70F906-E765-4C55-B7E1-204DA11EBA67}" type="slidenum">
              <a:rPr lang="en-US" smtClean="0"/>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442A86A-7180-495E-8793-7F31407088E0}" type="datetimeFigureOut">
              <a:rPr lang="en-US" smtClean="0"/>
              <a:t>4/27/2022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70F906-E765-4C55-B7E1-204DA11EBA67}"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442A86A-7180-495E-8793-7F31407088E0}" type="datetimeFigureOut">
              <a:rPr lang="en-US" smtClean="0"/>
              <a:t>4/27/2022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3B70F906-E765-4C55-B7E1-204DA11EBA67}"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2A86A-7180-495E-8793-7F31407088E0}" type="datetimeFigureOut">
              <a:rPr lang="en-US" smtClean="0"/>
              <a:t>4/27/2022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0F906-E765-4C55-B7E1-204DA11EBA67}" type="slidenum">
              <a:rPr lang="en-US" smtClean="0"/>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2A86A-7180-495E-8793-7F31407088E0}" type="datetimeFigureOut">
              <a:rPr lang="en-US" smtClean="0"/>
              <a:t>4/27/2022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0F906-E765-4C55-B7E1-204DA11EBA67}" type="slidenum">
              <a:rPr lang="en-US" smtClean="0"/>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442A86A-7180-495E-8793-7F31407088E0}" type="datetimeFigureOut">
              <a:rPr lang="en-US" smtClean="0"/>
              <a:t>4/27/2022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B70F906-E765-4C55-B7E1-204DA11EBA6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2A86A-7180-495E-8793-7F31407088E0}" type="datetimeFigureOut">
              <a:rPr lang="en-US" smtClean="0"/>
              <a:t>4/27/2022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0F906-E765-4C55-B7E1-204DA11EBA67}" type="slidenum">
              <a:rPr lang="en-US" smtClean="0"/>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442A86A-7180-495E-8793-7F31407088E0}" type="datetimeFigureOut">
              <a:rPr lang="en-US" smtClean="0"/>
              <a:t>4/27/2022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0F906-E765-4C55-B7E1-204DA11EBA6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42A86A-7180-495E-8793-7F31407088E0}" type="datetimeFigureOut">
              <a:rPr lang="en-US" smtClean="0"/>
              <a:t>4/27/2022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70F906-E765-4C55-B7E1-204DA11EBA6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A86A-7180-495E-8793-7F31407088E0}" type="datetimeFigureOut">
              <a:rPr lang="en-US" smtClean="0"/>
              <a:t>4/27/2022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70F906-E765-4C55-B7E1-204DA11EBA67}" type="slidenum">
              <a:rPr lang="en-US" smtClean="0"/>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442A86A-7180-495E-8793-7F31407088E0}" type="datetimeFigureOut">
              <a:rPr lang="en-US" smtClean="0"/>
              <a:t>4/27/2022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70F906-E765-4C55-B7E1-204DA11EBA67}" type="slidenum">
              <a:rPr lang="en-US" smtClean="0"/>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442A86A-7180-495E-8793-7F31407088E0}" type="datetimeFigureOut">
              <a:rPr lang="en-US" smtClean="0"/>
              <a:t>4/27/2022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70F906-E765-4C55-B7E1-204DA11EBA67}" type="slidenum">
              <a:rPr lang="en-US" smtClean="0"/>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42A86A-7180-495E-8793-7F31407088E0}" type="datetimeFigureOut">
              <a:rPr lang="en-US" smtClean="0"/>
              <a:t>4/27/2022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70F906-E765-4C55-B7E1-204DA11EBA67}" type="slidenum">
              <a:rPr lang="en-US" smtClean="0"/>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42A86A-7180-495E-8793-7F31407088E0}" type="datetimeFigureOut">
              <a:rPr lang="en-US" smtClean="0"/>
              <a:t>4/27/2022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70F906-E765-4C55-B7E1-204DA11EBA67}" type="slidenum">
              <a:rPr lang="en-US" smtClean="0"/>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442A86A-7180-495E-8793-7F31407088E0}" type="datetimeFigureOut">
              <a:rPr lang="en-US" smtClean="0"/>
              <a:t>4/27/2022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B70F906-E765-4C55-B7E1-204DA11EBA67}"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2A86A-7180-495E-8793-7F31407088E0}" type="datetimeFigureOut">
              <a:rPr lang="en-US" smtClean="0"/>
              <a:t>4/27/2022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0F906-E765-4C55-B7E1-204DA11EBA67}" type="slidenum">
              <a:rPr lang="en-US" smtClean="0"/>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2A86A-7180-495E-8793-7F31407088E0}" type="datetimeFigureOut">
              <a:rPr lang="en-US" smtClean="0"/>
              <a:t>4/27/2022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0F906-E765-4C55-B7E1-204DA11EBA6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42A86A-7180-495E-8793-7F31407088E0}" type="datetimeFigureOut">
              <a:rPr lang="en-US" smtClean="0"/>
              <a:t>4/27/2022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70F906-E765-4C55-B7E1-204DA11EBA6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A86A-7180-495E-8793-7F31407088E0}" type="datetimeFigureOut">
              <a:rPr lang="en-US" smtClean="0"/>
              <a:t>4/27/2022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70F906-E765-4C55-B7E1-204DA11EBA6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A86A-7180-495E-8793-7F31407088E0}" type="datetimeFigureOut">
              <a:rPr lang="en-US" smtClean="0"/>
              <a:t>4/27/2022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70F906-E765-4C55-B7E1-204DA11EBA6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42A86A-7180-495E-8793-7F31407088E0}" type="datetimeFigureOut">
              <a:rPr lang="en-US" smtClean="0"/>
              <a:t>4/27/2022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70F906-E765-4C55-B7E1-204DA11EBA6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442A86A-7180-495E-8793-7F31407088E0}" type="datetimeFigureOut">
              <a:rPr lang="en-US" smtClean="0"/>
              <a:t>4/27/2022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B70F906-E765-4C55-B7E1-204DA11EBA6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442A86A-7180-495E-8793-7F31407088E0}" type="datetimeFigureOut">
              <a:rPr lang="en-US" smtClean="0"/>
              <a:t>4/27/2022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B70F906-E765-4C55-B7E1-204DA11EBA67}"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442A86A-7180-495E-8793-7F31407088E0}" type="datetimeFigureOut">
              <a:rPr lang="en-US" smtClean="0"/>
              <a:t>4/27/2022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B70F906-E765-4C55-B7E1-204DA11EBA67}"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442A86A-7180-495E-8793-7F31407088E0}" type="datetimeFigureOut">
              <a:rPr lang="en-US" smtClean="0"/>
              <a:t>4/27/2022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B70F906-E765-4C55-B7E1-204DA11EBA6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442A86A-7180-495E-8793-7F31407088E0}" type="datetimeFigureOut">
              <a:rPr lang="en-US" smtClean="0"/>
              <a:t>4/27/2022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B70F906-E765-4C55-B7E1-204DA11EBA67}"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295400"/>
            <a:ext cx="8460041" cy="923330"/>
          </a:xfrm>
          <a:prstGeom prst="rect">
            <a:avLst/>
          </a:prstGeom>
          <a:noFill/>
        </p:spPr>
        <p:txBody>
          <a:bodyPr wrap="square" lIns="91440" tIns="45720" rIns="91440" bIns="45720">
            <a:spAutoFit/>
          </a:bodyPr>
          <a:lstStyle/>
          <a:p>
            <a:pPr algn="ctr"/>
            <a:r>
              <a:rPr lang="en-US" sz="5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Introduction to DMBS</a:t>
            </a:r>
            <a:endParaRPr 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pic>
        <p:nvPicPr>
          <p:cNvPr id="5" name="Picture 4" descr="87.png"/>
          <p:cNvPicPr>
            <a:picLocks noChangeAspect="1"/>
          </p:cNvPicPr>
          <p:nvPr/>
        </p:nvPicPr>
        <p:blipFill>
          <a:blip r:embed="rId2"/>
          <a:stretch>
            <a:fillRect/>
          </a:stretch>
        </p:blipFill>
        <p:spPr>
          <a:xfrm>
            <a:off x="1371600" y="2438400"/>
            <a:ext cx="6477000" cy="359568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3008313" cy="914400"/>
          </a:xfrm>
        </p:spPr>
        <p:txBody>
          <a:bodyPr>
            <a:normAutofit/>
          </a:bodyPr>
          <a:lstStyle/>
          <a:p>
            <a:r>
              <a:rPr lang="en-US" sz="3200" u="sng" dirty="0" smtClean="0"/>
              <a:t>E-R model</a:t>
            </a:r>
            <a:endParaRPr lang="en-US" sz="3200" u="sng" dirty="0"/>
          </a:p>
        </p:txBody>
      </p:sp>
      <p:pic>
        <p:nvPicPr>
          <p:cNvPr id="7" name="Content Placeholder 6" descr="24.jpg"/>
          <p:cNvPicPr>
            <a:picLocks noGrp="1" noChangeAspect="1"/>
          </p:cNvPicPr>
          <p:nvPr>
            <p:ph idx="1"/>
          </p:nvPr>
        </p:nvPicPr>
        <p:blipFill>
          <a:blip r:embed="rId2"/>
          <a:stretch>
            <a:fillRect/>
          </a:stretch>
        </p:blipFill>
        <p:spPr>
          <a:xfrm>
            <a:off x="3575050" y="304800"/>
            <a:ext cx="5111750" cy="6172200"/>
          </a:xfrm>
        </p:spPr>
      </p:pic>
      <p:sp>
        <p:nvSpPr>
          <p:cNvPr id="6" name="Text Placeholder 5"/>
          <p:cNvSpPr>
            <a:spLocks noGrp="1"/>
          </p:cNvSpPr>
          <p:nvPr>
            <p:ph type="body" sz="half" idx="2"/>
          </p:nvPr>
        </p:nvSpPr>
        <p:spPr/>
        <p:txBody>
          <a:bodyPr>
            <a:normAutofit fontScale="92500"/>
          </a:bodyPr>
          <a:lstStyle/>
          <a:p>
            <a:r>
              <a:rPr lang="en-US" sz="1800" dirty="0" smtClean="0"/>
              <a:t>The entity relationship model </a:t>
            </a:r>
            <a:r>
              <a:rPr lang="en-US" sz="1800" dirty="0" err="1" smtClean="0"/>
              <a:t>consits</a:t>
            </a:r>
            <a:r>
              <a:rPr lang="en-US" sz="1800" dirty="0" smtClean="0"/>
              <a:t> of a collection of basic objects called entities and relationship among these entities.</a:t>
            </a:r>
          </a:p>
          <a:p>
            <a:r>
              <a:rPr lang="en-US" sz="1800" dirty="0" smtClean="0"/>
              <a:t>E-R model has the following three components:</a:t>
            </a:r>
          </a:p>
          <a:p>
            <a:r>
              <a:rPr lang="en-US" sz="1800" b="1" i="1" dirty="0"/>
              <a:t>Entities:</a:t>
            </a:r>
            <a:r>
              <a:rPr lang="en-US" sz="1800" dirty="0"/>
              <a:t> Entity is a real-world thing. It can be a person, place, or even a concept</a:t>
            </a:r>
            <a:r>
              <a:rPr lang="en-US" sz="1800" dirty="0" smtClean="0"/>
              <a:t>.</a:t>
            </a:r>
            <a:endParaRPr lang="en-US" sz="1800" dirty="0"/>
          </a:p>
          <a:p>
            <a:r>
              <a:rPr lang="en-US" sz="1800" b="1" i="1" dirty="0"/>
              <a:t>Attributes:</a:t>
            </a:r>
            <a:r>
              <a:rPr lang="en-US" sz="1800" dirty="0"/>
              <a:t> An entity contains a real-world property called attribute. This is the characteristics of that attribute</a:t>
            </a:r>
            <a:r>
              <a:rPr lang="en-US" sz="1800" dirty="0" smtClean="0"/>
              <a:t>.</a:t>
            </a:r>
            <a:endParaRPr lang="en-US" sz="1800" dirty="0"/>
          </a:p>
          <a:p>
            <a:r>
              <a:rPr lang="en-US" sz="1800" b="1" i="1" dirty="0"/>
              <a:t>Relationship:</a:t>
            </a:r>
            <a:r>
              <a:rPr lang="en-US" sz="1800" dirty="0"/>
              <a:t> Relationship tells how two attributes are related. </a:t>
            </a:r>
          </a:p>
          <a:p>
            <a:endParaRPr lang="en-US"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u="sng" dirty="0" smtClean="0"/>
              <a:t>RELATIONAL model</a:t>
            </a:r>
            <a:endParaRPr lang="en-US" u="sng" dirty="0"/>
          </a:p>
        </p:txBody>
      </p:sp>
      <p:sp>
        <p:nvSpPr>
          <p:cNvPr id="4" name="Text Placeholder 3"/>
          <p:cNvSpPr>
            <a:spLocks noGrp="1"/>
          </p:cNvSpPr>
          <p:nvPr>
            <p:ph idx="1"/>
          </p:nvPr>
        </p:nvSpPr>
        <p:spPr>
          <a:xfrm>
            <a:off x="457200" y="1219200"/>
            <a:ext cx="8229600" cy="4906963"/>
          </a:xfrm>
        </p:spPr>
        <p:txBody>
          <a:bodyPr>
            <a:normAutofit/>
          </a:bodyPr>
          <a:lstStyle/>
          <a:p>
            <a:r>
              <a:rPr lang="en-US" sz="2400" dirty="0" smtClean="0"/>
              <a:t>The relational model represents data and relationship among data by a collection of tables, each of which has a number of column with a unique  name.</a:t>
            </a:r>
          </a:p>
          <a:p>
            <a:r>
              <a:rPr lang="en-US" sz="2400" dirty="0"/>
              <a:t> In this model, the data is maintained in the form of a two-dimensional table. All the information is stored in the form of row and columns.</a:t>
            </a:r>
          </a:p>
        </p:txBody>
      </p:sp>
      <p:graphicFrame>
        <p:nvGraphicFramePr>
          <p:cNvPr id="9" name="Table 8"/>
          <p:cNvGraphicFramePr>
            <a:graphicFrameLocks noGrp="1"/>
          </p:cNvGraphicFramePr>
          <p:nvPr/>
        </p:nvGraphicFramePr>
        <p:xfrm>
          <a:off x="990600" y="3657600"/>
          <a:ext cx="7467600" cy="2743200"/>
        </p:xfrm>
        <a:graphic>
          <a:graphicData uri="http://schemas.openxmlformats.org/drawingml/2006/table">
            <a:tbl>
              <a:tblPr firstRow="1" bandRow="1">
                <a:tableStyleId>{5C22544A-7EE6-4342-B048-85BDC9FD1C3A}</a:tableStyleId>
              </a:tblPr>
              <a:tblGrid>
                <a:gridCol w="1493520"/>
                <a:gridCol w="1586865"/>
                <a:gridCol w="1400175"/>
                <a:gridCol w="1493520"/>
                <a:gridCol w="1493520"/>
              </a:tblGrid>
              <a:tr h="685800">
                <a:tc>
                  <a:txBody>
                    <a:bodyPr/>
                    <a:lstStyle/>
                    <a:p>
                      <a:r>
                        <a:rPr lang="en-US" dirty="0" smtClean="0"/>
                        <a:t>EMP_ID</a:t>
                      </a:r>
                      <a:endParaRPr lang="en-US" dirty="0"/>
                    </a:p>
                  </a:txBody>
                  <a:tcPr/>
                </a:tc>
                <a:tc>
                  <a:txBody>
                    <a:bodyPr/>
                    <a:lstStyle/>
                    <a:p>
                      <a:r>
                        <a:rPr lang="en-US" dirty="0" smtClean="0"/>
                        <a:t>EMP_NAME</a:t>
                      </a:r>
                      <a:endParaRPr lang="en-US" dirty="0"/>
                    </a:p>
                  </a:txBody>
                  <a:tcPr/>
                </a:tc>
                <a:tc>
                  <a:txBody>
                    <a:bodyPr/>
                    <a:lstStyle/>
                    <a:p>
                      <a:r>
                        <a:rPr lang="en-US" dirty="0" smtClean="0"/>
                        <a:t>MOBILE</a:t>
                      </a:r>
                      <a:endParaRPr lang="en-US" dirty="0"/>
                    </a:p>
                  </a:txBody>
                  <a:tcPr/>
                </a:tc>
                <a:tc>
                  <a:txBody>
                    <a:bodyPr/>
                    <a:lstStyle/>
                    <a:p>
                      <a:r>
                        <a:rPr lang="en-US" dirty="0" smtClean="0"/>
                        <a:t>SALARY</a:t>
                      </a:r>
                      <a:endParaRPr lang="en-US" dirty="0"/>
                    </a:p>
                  </a:txBody>
                  <a:tcPr/>
                </a:tc>
                <a:tc>
                  <a:txBody>
                    <a:bodyPr/>
                    <a:lstStyle/>
                    <a:p>
                      <a:r>
                        <a:rPr lang="en-US" dirty="0" smtClean="0"/>
                        <a:t>JOB NAME</a:t>
                      </a:r>
                      <a:endParaRPr lang="en-US" dirty="0"/>
                    </a:p>
                  </a:txBody>
                  <a:tcPr/>
                </a:tc>
              </a:tr>
              <a:tr h="685800">
                <a:tc>
                  <a:txBody>
                    <a:bodyPr/>
                    <a:lstStyle/>
                    <a:p>
                      <a:r>
                        <a:rPr lang="en-US" dirty="0" smtClean="0"/>
                        <a:t>A001</a:t>
                      </a:r>
                      <a:endParaRPr lang="en-US" dirty="0"/>
                    </a:p>
                  </a:txBody>
                  <a:tcPr/>
                </a:tc>
                <a:tc>
                  <a:txBody>
                    <a:bodyPr/>
                    <a:lstStyle/>
                    <a:p>
                      <a:r>
                        <a:rPr lang="en-US" dirty="0" smtClean="0"/>
                        <a:t>JOHN</a:t>
                      </a:r>
                      <a:endParaRPr lang="en-US" dirty="0"/>
                    </a:p>
                  </a:txBody>
                  <a:tcPr/>
                </a:tc>
                <a:tc>
                  <a:txBody>
                    <a:bodyPr/>
                    <a:lstStyle/>
                    <a:p>
                      <a:r>
                        <a:rPr lang="en-US" dirty="0" smtClean="0"/>
                        <a:t>9155456551</a:t>
                      </a:r>
                      <a:endParaRPr lang="en-US" dirty="0"/>
                    </a:p>
                  </a:txBody>
                  <a:tcPr/>
                </a:tc>
                <a:tc>
                  <a:txBody>
                    <a:bodyPr/>
                    <a:lstStyle/>
                    <a:p>
                      <a:r>
                        <a:rPr lang="en-US" dirty="0" smtClean="0"/>
                        <a:t>70000</a:t>
                      </a:r>
                      <a:endParaRPr lang="en-US" dirty="0"/>
                    </a:p>
                  </a:txBody>
                  <a:tcPr/>
                </a:tc>
                <a:tc>
                  <a:txBody>
                    <a:bodyPr/>
                    <a:lstStyle/>
                    <a:p>
                      <a:r>
                        <a:rPr lang="en-US" dirty="0" smtClean="0"/>
                        <a:t>ENGINEER</a:t>
                      </a:r>
                      <a:endParaRPr lang="en-US" dirty="0"/>
                    </a:p>
                  </a:txBody>
                  <a:tcPr/>
                </a:tc>
              </a:tr>
              <a:tr h="685800">
                <a:tc>
                  <a:txBody>
                    <a:bodyPr/>
                    <a:lstStyle/>
                    <a:p>
                      <a:r>
                        <a:rPr lang="en-US" dirty="0" smtClean="0"/>
                        <a:t>A002</a:t>
                      </a:r>
                      <a:endParaRPr lang="en-US" dirty="0"/>
                    </a:p>
                  </a:txBody>
                  <a:tcPr/>
                </a:tc>
                <a:tc>
                  <a:txBody>
                    <a:bodyPr/>
                    <a:lstStyle/>
                    <a:p>
                      <a:r>
                        <a:rPr lang="en-US" dirty="0" smtClean="0"/>
                        <a:t>ADAM</a:t>
                      </a:r>
                      <a:endParaRPr lang="en-US" dirty="0"/>
                    </a:p>
                  </a:txBody>
                  <a:tcPr/>
                </a:tc>
                <a:tc>
                  <a:txBody>
                    <a:bodyPr/>
                    <a:lstStyle/>
                    <a:p>
                      <a:r>
                        <a:rPr lang="en-US" dirty="0" smtClean="0"/>
                        <a:t>2145863245</a:t>
                      </a:r>
                      <a:endParaRPr lang="en-US" dirty="0"/>
                    </a:p>
                  </a:txBody>
                  <a:tcPr/>
                </a:tc>
                <a:tc>
                  <a:txBody>
                    <a:bodyPr/>
                    <a:lstStyle/>
                    <a:p>
                      <a:r>
                        <a:rPr lang="en-US" dirty="0" smtClean="0"/>
                        <a:t>80000</a:t>
                      </a:r>
                      <a:endParaRPr lang="en-US" dirty="0"/>
                    </a:p>
                  </a:txBody>
                  <a:tcPr/>
                </a:tc>
                <a:tc>
                  <a:txBody>
                    <a:bodyPr/>
                    <a:lstStyle/>
                    <a:p>
                      <a:r>
                        <a:rPr lang="en-US" dirty="0" smtClean="0"/>
                        <a:t>ANALYST</a:t>
                      </a:r>
                      <a:endParaRPr lang="en-US" dirty="0"/>
                    </a:p>
                  </a:txBody>
                  <a:tcPr/>
                </a:tc>
              </a:tr>
              <a:tr h="685800">
                <a:tc>
                  <a:txBody>
                    <a:bodyPr/>
                    <a:lstStyle/>
                    <a:p>
                      <a:r>
                        <a:rPr lang="en-US" dirty="0" smtClean="0"/>
                        <a:t>A003</a:t>
                      </a:r>
                      <a:endParaRPr lang="en-US" dirty="0"/>
                    </a:p>
                  </a:txBody>
                  <a:tcPr/>
                </a:tc>
                <a:tc>
                  <a:txBody>
                    <a:bodyPr/>
                    <a:lstStyle/>
                    <a:p>
                      <a:r>
                        <a:rPr lang="en-US" dirty="0" smtClean="0"/>
                        <a:t>CANDY</a:t>
                      </a:r>
                      <a:endParaRPr lang="en-US" dirty="0"/>
                    </a:p>
                  </a:txBody>
                  <a:tcPr/>
                </a:tc>
                <a:tc>
                  <a:txBody>
                    <a:bodyPr/>
                    <a:lstStyle/>
                    <a:p>
                      <a:r>
                        <a:rPr lang="en-US" dirty="0" smtClean="0"/>
                        <a:t>4559663214</a:t>
                      </a:r>
                      <a:endParaRPr lang="en-US" dirty="0"/>
                    </a:p>
                  </a:txBody>
                  <a:tcPr/>
                </a:tc>
                <a:tc>
                  <a:txBody>
                    <a:bodyPr/>
                    <a:lstStyle/>
                    <a:p>
                      <a:r>
                        <a:rPr lang="en-US" dirty="0" smtClean="0"/>
                        <a:t>89000</a:t>
                      </a:r>
                      <a:endParaRPr lang="en-US" dirty="0"/>
                    </a:p>
                  </a:txBody>
                  <a:tcPr/>
                </a:tc>
                <a:tc>
                  <a:txBody>
                    <a:bodyPr/>
                    <a:lstStyle/>
                    <a:p>
                      <a:r>
                        <a:rPr lang="en-US" dirty="0" smtClean="0"/>
                        <a:t>MANAGER</a:t>
                      </a:r>
                      <a:endParaRPr lang="en-US"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lstStyle/>
          <a:p>
            <a:r>
              <a:rPr lang="en-US" u="sng" dirty="0" smtClean="0"/>
              <a:t>Hierarchical model</a:t>
            </a:r>
            <a:endParaRPr lang="en-US" u="sng" dirty="0"/>
          </a:p>
        </p:txBody>
      </p:sp>
      <p:sp>
        <p:nvSpPr>
          <p:cNvPr id="3" name="Content Placeholder 2"/>
          <p:cNvSpPr>
            <a:spLocks noGrp="1"/>
          </p:cNvSpPr>
          <p:nvPr>
            <p:ph idx="1"/>
          </p:nvPr>
        </p:nvSpPr>
        <p:spPr/>
        <p:txBody>
          <a:bodyPr>
            <a:normAutofit/>
          </a:bodyPr>
          <a:lstStyle/>
          <a:p>
            <a:r>
              <a:rPr lang="en-US" sz="2800" dirty="0"/>
              <a:t>Hierarchical Model was the first DBMS model. This model </a:t>
            </a:r>
            <a:r>
              <a:rPr lang="en-US" sz="2800" dirty="0" smtClean="0"/>
              <a:t>organizes </a:t>
            </a:r>
            <a:r>
              <a:rPr lang="en-US" sz="2800" dirty="0"/>
              <a:t>the data in the hierarchical tree structure. The hierarchy starts from the root which has root data and then it expands in the form of a tree adding child node to the parent node. </a:t>
            </a:r>
          </a:p>
        </p:txBody>
      </p:sp>
      <p:pic>
        <p:nvPicPr>
          <p:cNvPr id="5" name="Picture 4" descr="12.jpg"/>
          <p:cNvPicPr>
            <a:picLocks noChangeAspect="1"/>
          </p:cNvPicPr>
          <p:nvPr/>
        </p:nvPicPr>
        <p:blipFill>
          <a:blip r:embed="rId2"/>
          <a:stretch>
            <a:fillRect/>
          </a:stretch>
        </p:blipFill>
        <p:spPr>
          <a:xfrm>
            <a:off x="90487" y="3886200"/>
            <a:ext cx="8963025" cy="29718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Network model</a:t>
            </a:r>
            <a:endParaRPr lang="en-US" b="1" u="sng" dirty="0"/>
          </a:p>
        </p:txBody>
      </p:sp>
      <p:sp>
        <p:nvSpPr>
          <p:cNvPr id="3" name="Content Placeholder 2"/>
          <p:cNvSpPr>
            <a:spLocks noGrp="1"/>
          </p:cNvSpPr>
          <p:nvPr>
            <p:ph idx="1"/>
          </p:nvPr>
        </p:nvSpPr>
        <p:spPr>
          <a:xfrm>
            <a:off x="457200" y="1295400"/>
            <a:ext cx="8229600" cy="4830763"/>
          </a:xfrm>
        </p:spPr>
        <p:txBody>
          <a:bodyPr>
            <a:normAutofit/>
          </a:bodyPr>
          <a:lstStyle/>
          <a:p>
            <a:pPr>
              <a:buNone/>
            </a:pPr>
            <a:r>
              <a:rPr lang="en-US" sz="2800" dirty="0"/>
              <a:t>This model is an extension of the hierarchical model</a:t>
            </a:r>
            <a:r>
              <a:rPr lang="en-US" sz="2800" dirty="0" smtClean="0"/>
              <a:t>.</a:t>
            </a:r>
          </a:p>
          <a:p>
            <a:pPr>
              <a:buNone/>
            </a:pPr>
            <a:r>
              <a:rPr lang="en-US" sz="2800" dirty="0" smtClean="0"/>
              <a:t>	 </a:t>
            </a:r>
            <a:r>
              <a:rPr lang="en-US" sz="2800" dirty="0"/>
              <a:t>This model is the same as the hierarchical model, the only difference is that a record can have more than one parent. It replaces the hierarchical tree with a graph.</a:t>
            </a:r>
          </a:p>
        </p:txBody>
      </p:sp>
      <p:pic>
        <p:nvPicPr>
          <p:cNvPr id="4" name="Picture 3" descr="13.jpg"/>
          <p:cNvPicPr>
            <a:picLocks noChangeAspect="1"/>
          </p:cNvPicPr>
          <p:nvPr/>
        </p:nvPicPr>
        <p:blipFill>
          <a:blip r:embed="rId2"/>
          <a:stretch>
            <a:fillRect/>
          </a:stretch>
        </p:blipFill>
        <p:spPr>
          <a:xfrm>
            <a:off x="838200" y="3657600"/>
            <a:ext cx="7696200" cy="32004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u="sng" dirty="0" smtClean="0"/>
              <a:t>“Schema”</a:t>
            </a:r>
            <a:endParaRPr lang="en-US" u="sng" dirty="0"/>
          </a:p>
        </p:txBody>
      </p:sp>
      <p:sp>
        <p:nvSpPr>
          <p:cNvPr id="3" name="Content Placeholder 2"/>
          <p:cNvSpPr>
            <a:spLocks noGrp="1"/>
          </p:cNvSpPr>
          <p:nvPr>
            <p:ph idx="1"/>
          </p:nvPr>
        </p:nvSpPr>
        <p:spPr>
          <a:xfrm>
            <a:off x="457200" y="1143000"/>
            <a:ext cx="8229600" cy="5715000"/>
          </a:xfrm>
        </p:spPr>
        <p:txBody>
          <a:bodyPr/>
          <a:lstStyle/>
          <a:p>
            <a:pPr>
              <a:buNone/>
            </a:pPr>
            <a:r>
              <a:rPr lang="en-US" dirty="0" smtClean="0"/>
              <a:t>“The overall design of a database is known as schema.”</a:t>
            </a:r>
          </a:p>
          <a:p>
            <a:pPr>
              <a:buNone/>
            </a:pPr>
            <a:endParaRPr lang="en-US" dirty="0"/>
          </a:p>
        </p:txBody>
      </p:sp>
      <p:sp>
        <p:nvSpPr>
          <p:cNvPr id="5" name="Flowchart: Magnetic Disk 4"/>
          <p:cNvSpPr/>
          <p:nvPr/>
        </p:nvSpPr>
        <p:spPr>
          <a:xfrm>
            <a:off x="3429000" y="5410200"/>
            <a:ext cx="1981200" cy="14478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Database</a:t>
            </a:r>
          </a:p>
          <a:p>
            <a:pPr algn="ctr"/>
            <a:endParaRPr lang="en-US" dirty="0"/>
          </a:p>
        </p:txBody>
      </p:sp>
      <p:sp>
        <p:nvSpPr>
          <p:cNvPr id="6" name="Rectangle 5"/>
          <p:cNvSpPr/>
          <p:nvPr/>
        </p:nvSpPr>
        <p:spPr>
          <a:xfrm>
            <a:off x="3200400" y="4343400"/>
            <a:ext cx="2209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Internal level</a:t>
            </a:r>
            <a:endParaRPr lang="en-US" dirty="0"/>
          </a:p>
        </p:txBody>
      </p:sp>
      <p:sp>
        <p:nvSpPr>
          <p:cNvPr id="7" name="Rectangle 6"/>
          <p:cNvSpPr/>
          <p:nvPr/>
        </p:nvSpPr>
        <p:spPr>
          <a:xfrm>
            <a:off x="3124200" y="3429000"/>
            <a:ext cx="22479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Conceptual leve</a:t>
            </a:r>
            <a:r>
              <a:rPr lang="en-US" dirty="0"/>
              <a:t>l</a:t>
            </a:r>
          </a:p>
        </p:txBody>
      </p:sp>
      <p:sp>
        <p:nvSpPr>
          <p:cNvPr id="8" name="Rectangle 7"/>
          <p:cNvSpPr/>
          <p:nvPr/>
        </p:nvSpPr>
        <p:spPr>
          <a:xfrm>
            <a:off x="1371600" y="2209800"/>
            <a:ext cx="1905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External level</a:t>
            </a:r>
            <a:endParaRPr lang="en-US" dirty="0"/>
          </a:p>
        </p:txBody>
      </p:sp>
      <p:sp>
        <p:nvSpPr>
          <p:cNvPr id="9" name="Rectangle 8"/>
          <p:cNvSpPr/>
          <p:nvPr/>
        </p:nvSpPr>
        <p:spPr>
          <a:xfrm>
            <a:off x="4800600" y="2209800"/>
            <a:ext cx="1905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External level</a:t>
            </a:r>
            <a:endParaRPr lang="en-US" dirty="0"/>
          </a:p>
        </p:txBody>
      </p:sp>
      <p:cxnSp>
        <p:nvCxnSpPr>
          <p:cNvPr id="11" name="Straight Arrow Connector 10"/>
          <p:cNvCxnSpPr/>
          <p:nvPr/>
        </p:nvCxnSpPr>
        <p:spPr>
          <a:xfrm>
            <a:off x="2133600" y="2971800"/>
            <a:ext cx="1143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0800000" flipV="1">
            <a:off x="5181600" y="2819400"/>
            <a:ext cx="11430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7" idx="2"/>
            <a:endCxn id="6" idx="0"/>
          </p:cNvCxnSpPr>
          <p:nvPr/>
        </p:nvCxnSpPr>
        <p:spPr>
          <a:xfrm rot="16200000" flipH="1">
            <a:off x="4086225" y="4124325"/>
            <a:ext cx="381000" cy="571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6" idx="2"/>
            <a:endCxn id="5" idx="1"/>
          </p:cNvCxnSpPr>
          <p:nvPr/>
        </p:nvCxnSpPr>
        <p:spPr>
          <a:xfrm rot="16200000" flipH="1">
            <a:off x="4133850" y="5124450"/>
            <a:ext cx="457200" cy="114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Data Independence</a:t>
            </a:r>
            <a:endParaRPr lang="en-US" b="1" u="sng" dirty="0"/>
          </a:p>
        </p:txBody>
      </p:sp>
      <p:sp>
        <p:nvSpPr>
          <p:cNvPr id="3" name="Content Placeholder 2"/>
          <p:cNvSpPr>
            <a:spLocks noGrp="1"/>
          </p:cNvSpPr>
          <p:nvPr>
            <p:ph sz="quarter" idx="1"/>
          </p:nvPr>
        </p:nvSpPr>
        <p:spPr/>
        <p:txBody>
          <a:bodyPr/>
          <a:lstStyle/>
          <a:p>
            <a:pPr>
              <a:buNone/>
            </a:pPr>
            <a:r>
              <a:rPr lang="en-US" dirty="0" smtClean="0"/>
              <a:t>The ability to modify the physical schema in one level without affecting the schema definition in the next higher level is called data independence.</a:t>
            </a:r>
          </a:p>
          <a:p>
            <a:pPr>
              <a:buNone/>
            </a:pPr>
            <a:r>
              <a:rPr lang="en-US" dirty="0" smtClean="0"/>
              <a:t>Levels of data independence:</a:t>
            </a:r>
          </a:p>
          <a:p>
            <a:r>
              <a:rPr lang="en-US" dirty="0" smtClean="0"/>
              <a:t>Physical data independence</a:t>
            </a:r>
          </a:p>
          <a:p>
            <a:r>
              <a:rPr lang="en-US" dirty="0" smtClean="0"/>
              <a:t>Logical data independence</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Database users</a:t>
            </a:r>
            <a:endParaRPr lang="en-US" b="1" u="sng" dirty="0"/>
          </a:p>
        </p:txBody>
      </p:sp>
      <p:sp>
        <p:nvSpPr>
          <p:cNvPr id="3" name="Content Placeholder 2"/>
          <p:cNvSpPr>
            <a:spLocks noGrp="1"/>
          </p:cNvSpPr>
          <p:nvPr>
            <p:ph idx="1"/>
          </p:nvPr>
        </p:nvSpPr>
        <p:spPr/>
        <p:txBody>
          <a:bodyPr>
            <a:normAutofit fontScale="92500"/>
          </a:bodyPr>
          <a:lstStyle/>
          <a:p>
            <a:r>
              <a:rPr lang="en-US" sz="2400" b="1" dirty="0"/>
              <a:t>Naive / Parametric End Users :</a:t>
            </a:r>
            <a:r>
              <a:rPr lang="en-US" sz="2400" dirty="0" smtClean="0"/>
              <a:t/>
            </a:r>
            <a:br>
              <a:rPr lang="en-US" sz="2400" dirty="0" smtClean="0"/>
            </a:br>
            <a:r>
              <a:rPr lang="en-US" sz="2400" dirty="0"/>
              <a:t>Parametric End Users are the unsophisticated who don’t have any DBMS knowledge but they frequently use the data base applications in their daily life to get the desired results</a:t>
            </a:r>
            <a:r>
              <a:rPr lang="en-US" sz="2400" dirty="0" smtClean="0"/>
              <a:t>.</a:t>
            </a:r>
          </a:p>
          <a:p>
            <a:pPr>
              <a:buNone/>
            </a:pPr>
            <a:r>
              <a:rPr lang="en-US" sz="2400" dirty="0" smtClean="0"/>
              <a:t>Ex- </a:t>
            </a:r>
            <a:r>
              <a:rPr lang="en-US" sz="2400" dirty="0"/>
              <a:t>Railway’s ticket booking users are naive users</a:t>
            </a:r>
            <a:r>
              <a:rPr lang="en-US" sz="2400" dirty="0" smtClean="0"/>
              <a:t>.</a:t>
            </a:r>
          </a:p>
          <a:p>
            <a:pPr>
              <a:buNone/>
            </a:pPr>
            <a:endParaRPr lang="en-US" sz="2400" dirty="0"/>
          </a:p>
          <a:p>
            <a:r>
              <a:rPr lang="en-US" sz="2400" b="1" dirty="0"/>
              <a:t>Sophisticated Users :</a:t>
            </a:r>
            <a:r>
              <a:rPr lang="en-US" sz="2400" dirty="0" smtClean="0"/>
              <a:t/>
            </a:r>
            <a:br>
              <a:rPr lang="en-US" sz="2400" dirty="0" smtClean="0"/>
            </a:br>
            <a:r>
              <a:rPr lang="en-US" sz="2400" dirty="0"/>
              <a:t>Sophisticated users can be engineers, scientists, business analyst, who are familiar with the database. They can develop their own data base applications according to their requirement. They don’t write the program code but they interact the data base by writing SQL queries directly through the query processor.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b="1" u="sng" dirty="0" smtClean="0"/>
              <a:t>Database users</a:t>
            </a:r>
            <a:endParaRPr lang="en-US" sz="4000" b="1" u="sng" dirty="0"/>
          </a:p>
        </p:txBody>
      </p:sp>
      <p:sp>
        <p:nvSpPr>
          <p:cNvPr id="5" name="Content Placeholder 4"/>
          <p:cNvSpPr>
            <a:spLocks noGrp="1"/>
          </p:cNvSpPr>
          <p:nvPr>
            <p:ph idx="1"/>
          </p:nvPr>
        </p:nvSpPr>
        <p:spPr/>
        <p:txBody>
          <a:bodyPr>
            <a:normAutofit lnSpcReduction="10000"/>
          </a:bodyPr>
          <a:lstStyle/>
          <a:p>
            <a:r>
              <a:rPr lang="en-US" sz="2400" b="1" dirty="0" smtClean="0"/>
              <a:t>Application Program :</a:t>
            </a:r>
            <a:r>
              <a:rPr lang="en-US" sz="2400" dirty="0" smtClean="0"/>
              <a:t/>
            </a:r>
            <a:br>
              <a:rPr lang="en-US" sz="2400" dirty="0" smtClean="0"/>
            </a:br>
            <a:r>
              <a:rPr lang="en-US" sz="2400" dirty="0" smtClean="0"/>
              <a:t>Application Program are the back end programmers  who writes the code for the application program. They are the computer professionals. </a:t>
            </a:r>
          </a:p>
          <a:p>
            <a:pPr>
              <a:buNone/>
            </a:pPr>
            <a:r>
              <a:rPr lang="en-US" sz="2400" dirty="0" smtClean="0"/>
              <a:t>These programs could be written in Programming languages such as Visual Basic, Developer, C, FORTRAN, COBOL etc.</a:t>
            </a:r>
          </a:p>
          <a:p>
            <a:pPr fontAlgn="base"/>
            <a:r>
              <a:rPr lang="en-US" sz="2400" b="1" dirty="0"/>
              <a:t>Data Base Designers :</a:t>
            </a:r>
            <a:r>
              <a:rPr lang="en-US" sz="2400" dirty="0"/>
              <a:t/>
            </a:r>
            <a:br>
              <a:rPr lang="en-US" sz="2400" dirty="0"/>
            </a:br>
            <a:r>
              <a:rPr lang="en-US" sz="2400" dirty="0"/>
              <a:t>Data Base Designers are the users who design the structure of data base which includes tables, indexes, views, constraints, triggers, stored procedures. </a:t>
            </a:r>
            <a:endParaRPr lang="en-US" sz="2400" smtClean="0"/>
          </a:p>
          <a:p>
            <a:pPr fontAlgn="base">
              <a:buNone/>
            </a:pPr>
            <a:r>
              <a:rPr lang="en-US" sz="2400" smtClean="0"/>
              <a:t>He/she </a:t>
            </a:r>
            <a:r>
              <a:rPr lang="en-US" sz="2400" dirty="0"/>
              <a:t>controls what data must be stored and how the data items to be related.</a:t>
            </a:r>
          </a:p>
          <a:p>
            <a:pPr fontAlgn="base"/>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38200"/>
          </a:xfrm>
        </p:spPr>
        <p:txBody>
          <a:bodyPr>
            <a:normAutofit fontScale="90000"/>
          </a:bodyPr>
          <a:lstStyle/>
          <a:p>
            <a:r>
              <a:rPr lang="en-US" b="1" u="sng" dirty="0" smtClean="0"/>
              <a:t>Database</a:t>
            </a:r>
            <a:br>
              <a:rPr lang="en-US" b="1" u="sng" dirty="0" smtClean="0"/>
            </a:br>
            <a:endParaRPr lang="en-US" b="1" u="sng" dirty="0"/>
          </a:p>
        </p:txBody>
      </p:sp>
      <p:sp>
        <p:nvSpPr>
          <p:cNvPr id="4" name="Content Placeholder 3"/>
          <p:cNvSpPr>
            <a:spLocks noGrp="1"/>
          </p:cNvSpPr>
          <p:nvPr>
            <p:ph idx="1"/>
          </p:nvPr>
        </p:nvSpPr>
        <p:spPr>
          <a:xfrm>
            <a:off x="457200" y="2438400"/>
            <a:ext cx="8229600" cy="3687763"/>
          </a:xfrm>
        </p:spPr>
        <p:txBody>
          <a:bodyPr/>
          <a:lstStyle/>
          <a:p>
            <a:pPr>
              <a:buNone/>
            </a:pPr>
            <a:r>
              <a:rPr lang="en-US" dirty="0" smtClean="0"/>
              <a:t>Database is a collection of interrelated data which helps in efficient retrieval, insertion and deletion of data from database and organizes the data in the form of tables, schemas and reports.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Database </a:t>
            </a:r>
            <a:r>
              <a:rPr lang="en-US" b="1" u="sng" dirty="0"/>
              <a:t>M</a:t>
            </a:r>
            <a:r>
              <a:rPr lang="en-US" b="1" u="sng" dirty="0" smtClean="0"/>
              <a:t>anagement </a:t>
            </a:r>
            <a:r>
              <a:rPr lang="en-US" b="1" u="sng" dirty="0"/>
              <a:t>S</a:t>
            </a:r>
            <a:r>
              <a:rPr lang="en-US" b="1" u="sng" dirty="0" smtClean="0"/>
              <a:t>ystem</a:t>
            </a:r>
            <a:endParaRPr lang="en-US" b="1" u="sng" dirty="0"/>
          </a:p>
        </p:txBody>
      </p:sp>
      <p:sp>
        <p:nvSpPr>
          <p:cNvPr id="3" name="Content Placeholder 2"/>
          <p:cNvSpPr>
            <a:spLocks noGrp="1"/>
          </p:cNvSpPr>
          <p:nvPr>
            <p:ph idx="1"/>
          </p:nvPr>
        </p:nvSpPr>
        <p:spPr/>
        <p:txBody>
          <a:bodyPr/>
          <a:lstStyle/>
          <a:p>
            <a:pPr>
              <a:buNone/>
            </a:pPr>
            <a:r>
              <a:rPr lang="en-US" dirty="0" smtClean="0"/>
              <a:t>	DBMS= DATABASE + MANAGEMENT SYSTEM</a:t>
            </a:r>
          </a:p>
          <a:p>
            <a:pPr>
              <a:buNone/>
            </a:pPr>
            <a:r>
              <a:rPr lang="en-US" dirty="0"/>
              <a:t> </a:t>
            </a:r>
            <a:r>
              <a:rPr lang="en-US" dirty="0" smtClean="0"/>
              <a:t>“DBMS is a collection of  interrelated data and set of programs to store and access those data in an easy and efficient manner.”</a:t>
            </a:r>
          </a:p>
          <a:p>
            <a:pPr>
              <a:buNone/>
            </a:pPr>
            <a:endParaRPr lang="en-US" dirty="0" smtClean="0"/>
          </a:p>
          <a:p>
            <a:pPr>
              <a:buNone/>
            </a:pPr>
            <a:r>
              <a:rPr lang="en-US" dirty="0" smtClean="0"/>
              <a:t>	DBMS provide storage, retrieval, updation and deletion of data in an organized manner,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Need of DBMS</a:t>
            </a:r>
            <a:endParaRPr lang="en-US" b="1" u="sng" dirty="0"/>
          </a:p>
        </p:txBody>
      </p:sp>
      <p:sp>
        <p:nvSpPr>
          <p:cNvPr id="3" name="Content Placeholder 2"/>
          <p:cNvSpPr>
            <a:spLocks noGrp="1"/>
          </p:cNvSpPr>
          <p:nvPr>
            <p:ph idx="1"/>
          </p:nvPr>
        </p:nvSpPr>
        <p:spPr/>
        <p:txBody>
          <a:bodyPr/>
          <a:lstStyle/>
          <a:p>
            <a:pPr>
              <a:buNone/>
            </a:pPr>
            <a:r>
              <a:rPr lang="en-US" dirty="0" smtClean="0"/>
              <a:t>Database system are basically developed for large amount of data.</a:t>
            </a:r>
          </a:p>
          <a:p>
            <a:pPr>
              <a:buNone/>
            </a:pPr>
            <a:r>
              <a:rPr lang="en-US" dirty="0" smtClean="0"/>
              <a:t>When dealing with huge amount of data, there are two things that require optimization:</a:t>
            </a:r>
          </a:p>
          <a:p>
            <a:pPr lvl="8"/>
            <a:r>
              <a:rPr lang="en-US" sz="2400" dirty="0" smtClean="0"/>
              <a:t>Storage of data</a:t>
            </a:r>
          </a:p>
          <a:p>
            <a:pPr lvl="8"/>
            <a:r>
              <a:rPr lang="en-US" sz="2400" dirty="0" smtClean="0"/>
              <a:t>Retrieval of data</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5.jpg"/>
          <p:cNvPicPr>
            <a:picLocks noChangeAspect="1"/>
          </p:cNvPicPr>
          <p:nvPr/>
        </p:nvPicPr>
        <p:blipFill>
          <a:blip r:embed="rId2"/>
          <a:stretch>
            <a:fillRect/>
          </a:stretch>
        </p:blipFill>
        <p:spPr>
          <a:xfrm>
            <a:off x="0" y="609600"/>
            <a:ext cx="9144000" cy="6248400"/>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6.png"/>
          <p:cNvPicPr>
            <a:picLocks noChangeAspect="1"/>
          </p:cNvPicPr>
          <p:nvPr/>
        </p:nvPicPr>
        <p:blipFill>
          <a:blip r:embed="rId2"/>
          <a:stretch>
            <a:fillRect/>
          </a:stretch>
        </p:blipFill>
        <p:spPr>
          <a:xfrm>
            <a:off x="0" y="0"/>
            <a:ext cx="8915400" cy="6629400"/>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r>
              <a:rPr lang="en-US" u="sng" dirty="0" smtClean="0"/>
              <a:t>FILE MANAGEMENT SYSTEM</a:t>
            </a:r>
            <a:endParaRPr lang="en-US" u="sng" dirty="0"/>
          </a:p>
        </p:txBody>
      </p:sp>
      <p:sp>
        <p:nvSpPr>
          <p:cNvPr id="8" name="Text Placeholder 7"/>
          <p:cNvSpPr>
            <a:spLocks noGrp="1"/>
          </p:cNvSpPr>
          <p:nvPr>
            <p:ph type="body" sz="half" idx="3"/>
          </p:nvPr>
        </p:nvSpPr>
        <p:spPr>
          <a:xfrm>
            <a:off x="4645025" y="1447800"/>
            <a:ext cx="4041775" cy="727075"/>
          </a:xfrm>
        </p:spPr>
        <p:txBody>
          <a:bodyPr>
            <a:normAutofit lnSpcReduction="10000"/>
          </a:bodyPr>
          <a:lstStyle/>
          <a:p>
            <a:r>
              <a:rPr lang="en-US" u="sng" dirty="0" smtClean="0"/>
              <a:t>DATABASE MANAGEMENT SYSTEM</a:t>
            </a:r>
            <a:endParaRPr lang="en-US" u="sng" dirty="0"/>
          </a:p>
        </p:txBody>
      </p:sp>
      <p:sp>
        <p:nvSpPr>
          <p:cNvPr id="7" name="Content Placeholder 6"/>
          <p:cNvSpPr>
            <a:spLocks noGrp="1"/>
          </p:cNvSpPr>
          <p:nvPr>
            <p:ph sz="quarter" idx="2"/>
          </p:nvPr>
        </p:nvSpPr>
        <p:spPr/>
        <p:txBody>
          <a:bodyPr>
            <a:normAutofit fontScale="92500" lnSpcReduction="20000"/>
          </a:bodyPr>
          <a:lstStyle/>
          <a:p>
            <a:r>
              <a:rPr lang="en-US" dirty="0" smtClean="0"/>
              <a:t>It is a software that manage and organize the file in a storage medium in a computer.</a:t>
            </a:r>
          </a:p>
          <a:p>
            <a:r>
              <a:rPr lang="en-US" dirty="0" smtClean="0"/>
              <a:t>Redundant  data can be managed.</a:t>
            </a:r>
          </a:p>
          <a:p>
            <a:r>
              <a:rPr lang="en-US" dirty="0" smtClean="0"/>
              <a:t>It doesn’t provide backup and recovery.</a:t>
            </a:r>
          </a:p>
          <a:p>
            <a:r>
              <a:rPr lang="en-US" dirty="0" smtClean="0"/>
              <a:t>It is less complex when compared to DBMS.</a:t>
            </a:r>
          </a:p>
          <a:p>
            <a:r>
              <a:rPr lang="en-US" dirty="0" smtClean="0"/>
              <a:t>It is less expensive.</a:t>
            </a:r>
            <a:endParaRPr lang="en-US" dirty="0"/>
          </a:p>
        </p:txBody>
      </p:sp>
      <p:sp>
        <p:nvSpPr>
          <p:cNvPr id="9" name="Content Placeholder 8"/>
          <p:cNvSpPr>
            <a:spLocks noGrp="1"/>
          </p:cNvSpPr>
          <p:nvPr>
            <p:ph sz="quarter" idx="4"/>
          </p:nvPr>
        </p:nvSpPr>
        <p:spPr/>
        <p:txBody>
          <a:bodyPr>
            <a:normAutofit fontScale="92500" lnSpcReduction="20000"/>
          </a:bodyPr>
          <a:lstStyle/>
          <a:p>
            <a:r>
              <a:rPr lang="en-US" dirty="0" smtClean="0"/>
              <a:t>DBMS is a software that manage the database.</a:t>
            </a:r>
          </a:p>
          <a:p>
            <a:pPr>
              <a:buNone/>
            </a:pPr>
            <a:endParaRPr lang="en-US" dirty="0" smtClean="0"/>
          </a:p>
          <a:p>
            <a:r>
              <a:rPr lang="en-US" dirty="0" smtClean="0"/>
              <a:t>There is no redundant data present in DBMS.</a:t>
            </a:r>
          </a:p>
          <a:p>
            <a:r>
              <a:rPr lang="en-US" dirty="0" smtClean="0"/>
              <a:t>It  provide backup and recovery of data even if it is lost.</a:t>
            </a:r>
          </a:p>
          <a:p>
            <a:r>
              <a:rPr lang="en-US" dirty="0" smtClean="0"/>
              <a:t>It is more complex.</a:t>
            </a:r>
          </a:p>
          <a:p>
            <a:r>
              <a:rPr lang="en-US" dirty="0" smtClean="0"/>
              <a:t>It is expensive. </a:t>
            </a:r>
            <a:endParaRPr lang="en-US" dirty="0"/>
          </a:p>
        </p:txBody>
      </p:sp>
      <p:sp>
        <p:nvSpPr>
          <p:cNvPr id="5" name="Title 4"/>
          <p:cNvSpPr>
            <a:spLocks noGrp="1"/>
          </p:cNvSpPr>
          <p:nvPr>
            <p:ph type="title"/>
          </p:nvPr>
        </p:nvSpPr>
        <p:spPr>
          <a:xfrm>
            <a:off x="301752" y="228600"/>
            <a:ext cx="8534400" cy="914400"/>
          </a:xfrm>
        </p:spPr>
        <p:txBody>
          <a:bodyPr>
            <a:normAutofit fontScale="90000"/>
          </a:bodyPr>
          <a:lstStyle/>
          <a:p>
            <a:r>
              <a:rPr lang="en-US" b="1" u="sng" dirty="0" smtClean="0"/>
              <a:t>Difference between File management system and DBMS</a:t>
            </a:r>
            <a:endParaRPr lang="en-US" b="1" u="sn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077200" cy="641350"/>
          </a:xfrm>
        </p:spPr>
        <p:txBody>
          <a:bodyPr>
            <a:noAutofit/>
          </a:bodyPr>
          <a:lstStyle/>
          <a:p>
            <a:r>
              <a:rPr lang="en-US" sz="2800" u="sng" dirty="0" smtClean="0"/>
              <a:t>DATA ABSTRACTION</a:t>
            </a:r>
            <a:endParaRPr lang="en-US" sz="2800" u="sng" dirty="0"/>
          </a:p>
        </p:txBody>
      </p:sp>
      <p:sp>
        <p:nvSpPr>
          <p:cNvPr id="4" name="Text Placeholder 3"/>
          <p:cNvSpPr>
            <a:spLocks noGrp="1"/>
          </p:cNvSpPr>
          <p:nvPr>
            <p:ph type="body" idx="2"/>
          </p:nvPr>
        </p:nvSpPr>
        <p:spPr>
          <a:xfrm>
            <a:off x="457200" y="914400"/>
            <a:ext cx="2438400" cy="5181600"/>
          </a:xfrm>
        </p:spPr>
        <p:txBody>
          <a:bodyPr>
            <a:noAutofit/>
          </a:bodyPr>
          <a:lstStyle/>
          <a:p>
            <a:r>
              <a:rPr lang="en-US" sz="2400" dirty="0" smtClean="0"/>
              <a:t>A major purpose of database system  is to provide users with an abstract view of data i.e. the system hides certain details of  how the  data are stored and maintained.</a:t>
            </a:r>
            <a:endParaRPr lang="en-US" sz="2400" dirty="0"/>
          </a:p>
        </p:txBody>
      </p:sp>
      <p:sp>
        <p:nvSpPr>
          <p:cNvPr id="3" name="Content Placeholder 2"/>
          <p:cNvSpPr>
            <a:spLocks noGrp="1"/>
          </p:cNvSpPr>
          <p:nvPr>
            <p:ph sz="quarter" idx="1"/>
          </p:nvPr>
        </p:nvSpPr>
        <p:spPr/>
        <p:txBody>
          <a:bodyPr>
            <a:normAutofit fontScale="92500" lnSpcReduction="20000"/>
          </a:bodyPr>
          <a:lstStyle/>
          <a:p>
            <a:pPr>
              <a:buNone/>
            </a:pPr>
            <a:r>
              <a:rPr lang="en-US" sz="3500" u="sng" dirty="0" smtClean="0"/>
              <a:t>Levels of </a:t>
            </a:r>
            <a:r>
              <a:rPr lang="en-US" sz="3500" u="sng" dirty="0"/>
              <a:t>D</a:t>
            </a:r>
            <a:r>
              <a:rPr lang="en-US" sz="3500" u="sng" dirty="0" smtClean="0"/>
              <a:t>ata Abstraction</a:t>
            </a:r>
          </a:p>
          <a:p>
            <a:pPr>
              <a:buNone/>
            </a:pPr>
            <a:endParaRPr lang="en-US" sz="2800" u="sng" dirty="0" smtClean="0"/>
          </a:p>
          <a:p>
            <a:r>
              <a:rPr lang="en-US" sz="2800" dirty="0"/>
              <a:t>P</a:t>
            </a:r>
            <a:r>
              <a:rPr lang="en-US" sz="2800" dirty="0" smtClean="0"/>
              <a:t>hysical level- it is the lowest level of data abstraction that describe how the data is actually stored.</a:t>
            </a:r>
          </a:p>
          <a:p>
            <a:r>
              <a:rPr lang="en-US" sz="2800" dirty="0" smtClean="0"/>
              <a:t>Logical level- it is the next higher level of abstraction that describe what data are stored and what relationship exists among data.</a:t>
            </a:r>
          </a:p>
          <a:p>
            <a:r>
              <a:rPr lang="en-US" sz="2800" dirty="0" smtClean="0"/>
              <a:t>View level- it is the highest level of abstraction that describe only part of the entire database.</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b="1" u="sng" dirty="0" smtClean="0"/>
              <a:t>DATA MODELS</a:t>
            </a:r>
            <a:endParaRPr lang="en-US" b="1" u="sng" dirty="0"/>
          </a:p>
        </p:txBody>
      </p:sp>
      <p:sp>
        <p:nvSpPr>
          <p:cNvPr id="7" name="Content Placeholder 6"/>
          <p:cNvSpPr>
            <a:spLocks noGrp="1"/>
          </p:cNvSpPr>
          <p:nvPr>
            <p:ph idx="1"/>
          </p:nvPr>
        </p:nvSpPr>
        <p:spPr>
          <a:xfrm>
            <a:off x="457200" y="1752600"/>
            <a:ext cx="8229600" cy="4373563"/>
          </a:xfrm>
        </p:spPr>
        <p:txBody>
          <a:bodyPr>
            <a:normAutofit/>
          </a:bodyPr>
          <a:lstStyle/>
          <a:p>
            <a:pPr lvl="4"/>
            <a:endParaRPr lang="en-US" sz="2800" dirty="0" smtClean="0"/>
          </a:p>
          <a:p>
            <a:pPr lvl="4"/>
            <a:endParaRPr lang="en-US" sz="2800" dirty="0" smtClean="0"/>
          </a:p>
          <a:p>
            <a:pPr lvl="4"/>
            <a:r>
              <a:rPr lang="en-US" sz="2800" dirty="0" smtClean="0"/>
              <a:t>ENTITY RELATIONSHIP MODEL</a:t>
            </a:r>
          </a:p>
          <a:p>
            <a:pPr lvl="4"/>
            <a:r>
              <a:rPr lang="en-US" sz="2800" dirty="0" smtClean="0"/>
              <a:t>RELATIONAL MODEL</a:t>
            </a:r>
          </a:p>
          <a:p>
            <a:pPr lvl="4"/>
            <a:r>
              <a:rPr lang="en-US" sz="2800" dirty="0" smtClean="0"/>
              <a:t>HIERARICHAL MODEL</a:t>
            </a:r>
          </a:p>
          <a:p>
            <a:pPr lvl="4"/>
            <a:r>
              <a:rPr lang="en-US" sz="2800" dirty="0" smtClean="0"/>
              <a:t>NETWORK MODEL</a:t>
            </a:r>
            <a:endParaRPr lang="en-US" sz="2800" dirty="0"/>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_rels/them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_rels/theme5.xml.rels><?xml version="1.0" encoding="UTF-8" standalone="yes"?>
<Relationships xmlns="http://schemas.openxmlformats.org/package/2006/relationships"><Relationship Id="rId1" Type="http://schemas.openxmlformats.org/officeDocument/2006/relationships/image" Target="../media/image5.jpeg"/></Relationships>
</file>

<file path=ppt/theme/_rels/theme6.xml.rels><?xml version="1.0" encoding="UTF-8" standalone="yes"?>
<Relationships xmlns="http://schemas.openxmlformats.org/package/2006/relationships"><Relationship Id="rId1" Type="http://schemas.openxmlformats.org/officeDocument/2006/relationships/image" Target="../media/image6.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4.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6.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116</TotalTime>
  <Words>502</Words>
  <Application>Microsoft Office PowerPoint</Application>
  <PresentationFormat>On-screen Show (4:3)</PresentationFormat>
  <Paragraphs>97</Paragraphs>
  <Slides>17</Slides>
  <Notes>0</Notes>
  <HiddenSlides>0</HiddenSlides>
  <MMClips>0</MMClips>
  <ScaleCrop>false</ScaleCrop>
  <HeadingPairs>
    <vt:vector size="4" baseType="variant">
      <vt:variant>
        <vt:lpstr>Theme</vt:lpstr>
      </vt:variant>
      <vt:variant>
        <vt:i4>6</vt:i4>
      </vt:variant>
      <vt:variant>
        <vt:lpstr>Slide Titles</vt:lpstr>
      </vt:variant>
      <vt:variant>
        <vt:i4>17</vt:i4>
      </vt:variant>
    </vt:vector>
  </HeadingPairs>
  <TitlesOfParts>
    <vt:vector size="23" baseType="lpstr">
      <vt:lpstr>Office Theme</vt:lpstr>
      <vt:lpstr>Opulent</vt:lpstr>
      <vt:lpstr>Apex</vt:lpstr>
      <vt:lpstr>Civic</vt:lpstr>
      <vt:lpstr>Equity</vt:lpstr>
      <vt:lpstr>Flow</vt:lpstr>
      <vt:lpstr>PowerPoint Presentation</vt:lpstr>
      <vt:lpstr>Database </vt:lpstr>
      <vt:lpstr>Database Management System</vt:lpstr>
      <vt:lpstr>Need of DBMS</vt:lpstr>
      <vt:lpstr>PowerPoint Presentation</vt:lpstr>
      <vt:lpstr>PowerPoint Presentation</vt:lpstr>
      <vt:lpstr>Difference between File management system and DBMS</vt:lpstr>
      <vt:lpstr>DATA ABSTRACTION</vt:lpstr>
      <vt:lpstr>DATA MODELS</vt:lpstr>
      <vt:lpstr>E-R model</vt:lpstr>
      <vt:lpstr>RELATIONAL model</vt:lpstr>
      <vt:lpstr>Hierarchical model</vt:lpstr>
      <vt:lpstr>Network model</vt:lpstr>
      <vt:lpstr>“Schema”</vt:lpstr>
      <vt:lpstr>Data Independence</vt:lpstr>
      <vt:lpstr>Database users</vt:lpstr>
      <vt:lpstr>Database users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13</cp:revision>
  <dcterms:created xsi:type="dcterms:W3CDTF">2022-04-18T12:58:44Z</dcterms:created>
  <dcterms:modified xsi:type="dcterms:W3CDTF">2022-04-27T10:22:45Z</dcterms:modified>
</cp:coreProperties>
</file>