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65" r:id="rId2"/>
    <p:sldId id="267" r:id="rId3"/>
    <p:sldId id="26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4559" autoAdjust="0"/>
    <p:restoredTop sz="86380" autoAdjust="0"/>
  </p:normalViewPr>
  <p:slideViewPr>
    <p:cSldViewPr>
      <p:cViewPr varScale="1">
        <p:scale>
          <a:sx n="74" d="100"/>
          <a:sy n="74" d="100"/>
        </p:scale>
        <p:origin x="17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1B091-98F9-4784-9939-04CEAAAAFCE6}" type="datetimeFigureOut">
              <a:rPr lang="en-US" smtClean="0"/>
              <a:pPr/>
              <a:t>6/4/2022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64511-1DFD-448D-A9BD-720F265C315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8173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C9474-16FC-4254-8262-139E828A03AE}" type="datetime1">
              <a:rPr lang="en-US" smtClean="0"/>
              <a:pPr/>
              <a:t>6/4/2022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  <p:sndAc>
      <p:stSnd>
        <p:snd r:embed="rId1" name="applaus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CC3-0100-478A-9CB3-6E435AE1054B}" type="datetime1">
              <a:rPr lang="en-US" smtClean="0"/>
              <a:pPr/>
              <a:t>6/4/2022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AF838-F2D3-4B01-A014-B14AC3104784}" type="datetime1">
              <a:rPr lang="en-US" smtClean="0"/>
              <a:pPr/>
              <a:t>6/4/2022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8508D-0522-4BAD-96BE-52160759A256}" type="datetime1">
              <a:rPr lang="en-US" smtClean="0"/>
              <a:pPr/>
              <a:t>6/4/2022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AF02D-F034-432E-A249-3E9FA508126B}" type="datetime1">
              <a:rPr lang="en-US" smtClean="0"/>
              <a:pPr/>
              <a:t>6/4/2022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  <p:sndAc>
      <p:stSnd>
        <p:snd r:embed="rId1" name="applaus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2E55-2363-4606-89F4-3EA40A7683CA}" type="datetime1">
              <a:rPr lang="en-US" smtClean="0"/>
              <a:pPr/>
              <a:t>6/4/2022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46D9-975B-408F-8DE6-D662915A728D}" type="datetime1">
              <a:rPr lang="en-US" smtClean="0"/>
              <a:pPr/>
              <a:t>6/4/2022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F302D-AA7A-44A3-BB27-075DDB67F363}" type="datetime1">
              <a:rPr lang="en-US" smtClean="0"/>
              <a:pPr/>
              <a:t>6/4/2022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2DAC3-904B-4D33-8BA3-D28B59B06CFC}" type="datetime1">
              <a:rPr lang="en-US" smtClean="0"/>
              <a:pPr/>
              <a:t>6/4/2022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DCF5-5067-4FCD-9C6B-1E3EFEEFECFB}" type="datetime1">
              <a:rPr lang="en-US" smtClean="0"/>
              <a:pPr/>
              <a:t>6/4/2022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5147-224B-428A-BAE1-8F2B6FB93E8E}" type="datetime1">
              <a:rPr lang="en-US" smtClean="0"/>
              <a:pPr/>
              <a:t>6/4/2022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64296D-1014-4C95-8809-8C5051C856BC}" type="datetime1">
              <a:rPr lang="en-US" smtClean="0"/>
              <a:pPr/>
              <a:t>6/4/2022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edge/>
    <p:sndAc>
      <p:stSnd>
        <p:snd r:embed="rId13" name="applause.wav"/>
      </p:stSnd>
    </p:sndAc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7585"/>
            <a:ext cx="8579296" cy="63813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N" sz="2800" b="1" dirty="0" smtClean="0"/>
              <a:t>Inductive and Electromeric effect</a:t>
            </a:r>
            <a:endParaRPr lang="en-IN" sz="2000" dirty="0"/>
          </a:p>
          <a:p>
            <a:pPr marL="0" indent="0" algn="just">
              <a:buNone/>
            </a:pPr>
            <a:endParaRPr lang="en-US" sz="2000" b="1" u="sng" dirty="0"/>
          </a:p>
          <a:p>
            <a:pPr marL="0" indent="0" algn="just">
              <a:buNone/>
            </a:pPr>
            <a:r>
              <a:rPr lang="en-US" sz="2000" b="1" u="sng" dirty="0" smtClean="0"/>
              <a:t>INDUCTIVE </a:t>
            </a:r>
            <a:r>
              <a:rPr lang="en-US" sz="2000" b="1" u="sng" dirty="0" smtClean="0"/>
              <a:t>EFFECT:</a:t>
            </a:r>
            <a:r>
              <a:rPr lang="en-US" sz="2000" b="1" dirty="0" smtClean="0"/>
              <a:t>: </a:t>
            </a:r>
            <a:r>
              <a:rPr lang="en-US" sz="2000" b="1" dirty="0" smtClean="0"/>
              <a:t>(It is a permanent effect)</a:t>
            </a:r>
          </a:p>
          <a:p>
            <a:pPr marL="0" indent="0" algn="just">
              <a:buNone/>
            </a:pPr>
            <a:endParaRPr lang="en-US" sz="2000" b="1" u="sng" dirty="0" smtClean="0"/>
          </a:p>
          <a:p>
            <a:pPr marL="0" indent="0" algn="just">
              <a:buNone/>
            </a:pPr>
            <a:r>
              <a:rPr lang="en-US" sz="2000" b="1" dirty="0" smtClean="0"/>
              <a:t>The polarization of  sigma bond due to electron withdrawing or electron  donating effect of  adjacent groups or </a:t>
            </a:r>
            <a:r>
              <a:rPr lang="en-US" sz="2000" b="1" dirty="0" smtClean="0"/>
              <a:t>atomes </a:t>
            </a:r>
            <a:r>
              <a:rPr lang="en-US" sz="2000" b="1" dirty="0" smtClean="0"/>
              <a:t>is called  inductive </a:t>
            </a:r>
            <a:r>
              <a:rPr lang="en-US" sz="2000" b="1" dirty="0" smtClean="0"/>
              <a:t>effect (I- Effect)</a:t>
            </a:r>
            <a:endParaRPr lang="en-US" sz="2000" b="1" u="sng" dirty="0" smtClean="0"/>
          </a:p>
          <a:p>
            <a:pPr marL="0" indent="0" algn="just">
              <a:buNone/>
            </a:pPr>
            <a:r>
              <a:rPr lang="en-US" sz="2000" b="1" dirty="0" smtClean="0"/>
              <a:t>It is divided in to two types, depending upon the strength of e- withdrawing and e- releasing nature with respect to hydrogen </a:t>
            </a:r>
            <a:endParaRPr lang="en-US" sz="2000" b="1" dirty="0" smtClean="0"/>
          </a:p>
          <a:p>
            <a:pPr marL="0" indent="0" algn="just">
              <a:buNone/>
            </a:pPr>
            <a:r>
              <a:rPr lang="en-US" sz="2000" b="1" u="sng" dirty="0" smtClean="0"/>
              <a:t>Positive  </a:t>
            </a:r>
            <a:r>
              <a:rPr lang="en-US" sz="2000" b="1" u="sng" dirty="0" smtClean="0"/>
              <a:t>inductive effect    </a:t>
            </a:r>
            <a:r>
              <a:rPr lang="en-US" sz="2000" b="1" dirty="0" smtClean="0"/>
              <a:t>(+I Effect, due to electron releasing ):</a:t>
            </a:r>
          </a:p>
          <a:p>
            <a:pPr marL="0" indent="0" algn="just">
              <a:buNone/>
            </a:pPr>
            <a:r>
              <a:rPr lang="en-US" sz="2000" b="1" dirty="0" smtClean="0"/>
              <a:t>Decreasing </a:t>
            </a:r>
            <a:r>
              <a:rPr lang="en-US" sz="2000" b="1" dirty="0" smtClean="0"/>
              <a:t>order</a:t>
            </a:r>
          </a:p>
          <a:p>
            <a:pPr marL="0" indent="0" algn="just">
              <a:buNone/>
            </a:pPr>
            <a:r>
              <a:rPr lang="en-US" sz="2000" b="1" dirty="0" smtClean="0"/>
              <a:t>Example: Tertiary- C(CH3)3, Secondary- CH(CH3)2,  </a:t>
            </a:r>
            <a:r>
              <a:rPr lang="en-US" sz="2000" b="1" dirty="0"/>
              <a:t>primary- </a:t>
            </a:r>
            <a:r>
              <a:rPr lang="en-US" sz="2000" b="1" dirty="0" smtClean="0"/>
              <a:t>CH3CH2, </a:t>
            </a:r>
            <a:r>
              <a:rPr lang="en-US" sz="2000" b="1" dirty="0"/>
              <a:t>CH3, </a:t>
            </a:r>
            <a:r>
              <a:rPr lang="en-US" sz="2000" b="1" dirty="0" smtClean="0"/>
              <a:t>H</a:t>
            </a:r>
            <a:endParaRPr lang="en-US" sz="2000" b="1" dirty="0" smtClean="0"/>
          </a:p>
          <a:p>
            <a:pPr marL="0" indent="0" algn="just">
              <a:buNone/>
            </a:pPr>
            <a:r>
              <a:rPr lang="en-US" sz="2000" b="1" u="sng" dirty="0" smtClean="0"/>
              <a:t>Negative </a:t>
            </a:r>
            <a:r>
              <a:rPr lang="en-US" sz="2000" b="1" u="sng" dirty="0" smtClean="0"/>
              <a:t>inductive effect     </a:t>
            </a:r>
            <a:r>
              <a:rPr lang="en-US" sz="2000" b="1" dirty="0" smtClean="0"/>
              <a:t>(-I Effect, due to electron attracting):</a:t>
            </a:r>
          </a:p>
          <a:p>
            <a:pPr marL="0" indent="0" algn="just">
              <a:buNone/>
            </a:pPr>
            <a:r>
              <a:rPr lang="en-US" sz="2000" b="1" dirty="0" smtClean="0"/>
              <a:t>Decreasing order</a:t>
            </a:r>
          </a:p>
          <a:p>
            <a:pPr marL="0" indent="0" algn="just">
              <a:buNone/>
            </a:pPr>
            <a:r>
              <a:rPr lang="en-US" sz="2000" b="1" dirty="0" smtClean="0"/>
              <a:t>Example:  NH3</a:t>
            </a:r>
            <a:r>
              <a:rPr lang="en-US" sz="2000" b="1" dirty="0"/>
              <a:t>, NO2, CN, F, Cl, Br, I, OH,  NH2, C6H5,  H</a:t>
            </a:r>
          </a:p>
          <a:p>
            <a:pPr marL="0" indent="0" algn="just">
              <a:buNone/>
            </a:pPr>
            <a:endParaRPr lang="en-US" sz="2000" b="1" dirty="0"/>
          </a:p>
          <a:p>
            <a:pPr marL="0" indent="0" algn="just">
              <a:buNone/>
            </a:pPr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1</a:t>
            </a:fld>
            <a:endParaRPr lang="en-IN" dirty="0"/>
          </a:p>
        </p:txBody>
      </p:sp>
    </p:spTree>
  </p:cSld>
  <p:clrMapOvr>
    <a:masterClrMapping/>
  </p:clrMapOvr>
  <p:transition spd="slow">
    <p:wedg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-63485"/>
            <a:ext cx="8229600" cy="908720"/>
          </a:xfrm>
        </p:spPr>
        <p:txBody>
          <a:bodyPr/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Electromeric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76762"/>
            <a:ext cx="8229600" cy="5116533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Electromeric effect is  a temporary effect due to pi electron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Polarization in multiple bond by shift of an electron pair from one atom to the other under the influence of an electrophilic reagent is known as electromeric effect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represented as under the  influence of electrophilic reagent (E+)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A=B---------- A+-B-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5882107"/>
      </p:ext>
    </p:extLst>
  </p:cSld>
  <p:clrMapOvr>
    <a:masterClrMapping/>
  </p:clrMapOvr>
  <p:transition spd="slow">
    <p:wedge/>
    <p:sndAc>
      <p:stSnd>
        <p:snd r:embed="rId2" name="applause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864" y="130845"/>
            <a:ext cx="8229600" cy="647329"/>
          </a:xfrm>
        </p:spPr>
        <p:txBody>
          <a:bodyPr>
            <a:normAutofit fontScale="90000"/>
          </a:bodyPr>
          <a:lstStyle/>
          <a:p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COMPARISION OF ELECTROMERIC&amp; INDUCTIVE EFFECT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496" y="977517"/>
            <a:ext cx="8712968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3</a:t>
            </a:fld>
            <a:endParaRPr lang="en-IN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991395"/>
              </p:ext>
            </p:extLst>
          </p:nvPr>
        </p:nvGraphicFramePr>
        <p:xfrm>
          <a:off x="971600" y="1484784"/>
          <a:ext cx="7416824" cy="4981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/>
                <a:gridCol w="3816424"/>
              </a:tblGrid>
              <a:tr h="586864">
                <a:tc>
                  <a:txBody>
                    <a:bodyPr/>
                    <a:lstStyle/>
                    <a:p>
                      <a:r>
                        <a:rPr lang="en-US" dirty="0" smtClean="0"/>
                        <a:t>INDUCTIVE EFFECT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ELECTROMERIC EFFECT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 Substrate molecule with single bond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Shon by substrate molecule with multiple bond like double and triple bond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 Under the influence of substituents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Under the influence of  electrophilic attack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 Polarity due to displacement of pair of electron  from one atom towards another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Polarity due to complete transfer of  an electron pair  one of the two atoms joined by  c-c multiple bonds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4. Charges acquired as delta+  and delta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Charges acquired as +   and 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 It is a permanent effect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 is a temporary effect, disappearing with the removal of attacking reagent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2254351"/>
      </p:ext>
    </p:extLst>
  </p:cSld>
  <p:clrMapOvr>
    <a:masterClrMapping/>
  </p:clrMapOvr>
  <p:transition spd="slow">
    <p:wedge/>
    <p:sndAc>
      <p:stSnd>
        <p:snd r:embed="rId2" name="applause.wav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997</TotalTime>
  <Words>304</Words>
  <Application>Microsoft Office PowerPoint</Application>
  <PresentationFormat>On-screen Show (4:3)</PresentationFormat>
  <Paragraphs>34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Constantia</vt:lpstr>
      <vt:lpstr>Times New Roman</vt:lpstr>
      <vt:lpstr>Wingdings 2</vt:lpstr>
      <vt:lpstr>Flow</vt:lpstr>
      <vt:lpstr>PowerPoint Presentation</vt:lpstr>
      <vt:lpstr>Electromeric effect</vt:lpstr>
      <vt:lpstr> COMPARISION OF ELECTROMERIC&amp; INDUCTIVE EFFECT.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OF QSAR IN RATIONAL DRUG DESIGN</dc:title>
  <dc:creator>a rajendiran</dc:creator>
  <cp:lastModifiedBy>mypc</cp:lastModifiedBy>
  <cp:revision>135</cp:revision>
  <dcterms:created xsi:type="dcterms:W3CDTF">2013-12-08T14:02:41Z</dcterms:created>
  <dcterms:modified xsi:type="dcterms:W3CDTF">2022-06-04T13:31:22Z</dcterms:modified>
</cp:coreProperties>
</file>