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81" r:id="rId3"/>
    <p:sldId id="258" r:id="rId4"/>
    <p:sldId id="270" r:id="rId5"/>
    <p:sldId id="261" r:id="rId6"/>
    <p:sldId id="271" r:id="rId7"/>
    <p:sldId id="272" r:id="rId8"/>
    <p:sldId id="273" r:id="rId9"/>
    <p:sldId id="274" r:id="rId10"/>
    <p:sldId id="275" r:id="rId11"/>
    <p:sldId id="276" r:id="rId12"/>
    <p:sldId id="277" r:id="rId13"/>
    <p:sldId id="264" r:id="rId14"/>
    <p:sldId id="279" r:id="rId15"/>
    <p:sldId id="265" r:id="rId16"/>
    <p:sldId id="26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50C57B3-8258-4DA5-9519-C6F048F2E0A2}" type="datetimeFigureOut">
              <a:rPr lang="en-US"/>
              <a:pPr>
                <a:defRPr/>
              </a:pPr>
              <a:t>5/26/2022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1A3792-EFEB-49FB-B83B-5F049EB557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789A40-7590-412C-B00B-C5D82CEE585F}"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B26CE6-4C0C-4362-8342-D77F8A1DB170}" type="datetimeFigureOut">
              <a:rPr lang="en-US"/>
              <a:pPr>
                <a:defRPr/>
              </a:pPr>
              <a:t>5/26/2022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DA6700-8AFB-404E-BC87-14F4DD9ECB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CB42E2-DD1D-4D27-B425-5B3C0D2F13C0}" type="datetimeFigureOut">
              <a:rPr lang="en-US"/>
              <a:pPr>
                <a:defRPr/>
              </a:pPr>
              <a:t>5/26/2022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E52932-543B-42FD-B86F-ACD3F45A58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FDD4A4-6426-4894-8E6F-0726CFC4C864}" type="datetimeFigureOut">
              <a:rPr lang="en-US"/>
              <a:pPr>
                <a:defRPr/>
              </a:pPr>
              <a:t>5/26/2022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64F931-A576-48C0-AA0B-AEB1B02925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F830B3-FB65-48E4-B179-14629167854E}" type="datetimeFigureOut">
              <a:rPr lang="en-US"/>
              <a:pPr>
                <a:defRPr/>
              </a:pPr>
              <a:t>5/26/2022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7CE8EC-984B-4E28-BCAC-084FAED4BD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4B6319-9394-49E1-87DB-B47B66610167}" type="datetimeFigureOut">
              <a:rPr lang="en-US"/>
              <a:pPr>
                <a:defRPr/>
              </a:pPr>
              <a:t>5/26/2022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3D0C4-A6FE-47F5-87FE-94F34ABB67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27AD99-770E-4F50-A66E-58253C88527C}" type="datetimeFigureOut">
              <a:rPr lang="en-US"/>
              <a:pPr>
                <a:defRPr/>
              </a:pPr>
              <a:t>5/26/2022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44F9EB-E989-4600-B485-006F64E2A5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A7A1D4-8F91-49B1-AE74-BD971EAAE0E5}" type="datetimeFigureOut">
              <a:rPr lang="en-US"/>
              <a:pPr>
                <a:defRPr/>
              </a:pPr>
              <a:t>5/26/2022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CE63A5-F751-4E57-805C-EAB211B0D9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3B80AC-C025-469C-8C0D-D5D068CC6DB0}" type="datetimeFigureOut">
              <a:rPr lang="en-US"/>
              <a:pPr>
                <a:defRPr/>
              </a:pPr>
              <a:t>5/26/2022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52BB7C-C5BE-4DE3-B219-35EFF43960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64829A-AFC5-408D-84A6-6BACCBE2D19B}" type="datetimeFigureOut">
              <a:rPr lang="en-US"/>
              <a:pPr>
                <a:defRPr/>
              </a:pPr>
              <a:t>5/26/2022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289363-684B-4C0E-AE16-9F19574C26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C90723-C3D7-4A9E-87ED-DAA8133F3929}" type="datetimeFigureOut">
              <a:rPr lang="en-US"/>
              <a:pPr>
                <a:defRPr/>
              </a:pPr>
              <a:t>5/26/2022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5C403-EE35-409A-8C88-B3A68095C7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7C5883-BD61-4CB2-8B70-FBB791D29E32}" type="datetimeFigureOut">
              <a:rPr lang="en-US"/>
              <a:pPr>
                <a:defRPr/>
              </a:pPr>
              <a:t>5/26/2022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7970B7-3E64-459E-BDB6-4C61FB8F57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C665CD-9326-4E37-A31C-C043E7D5F175}" type="datetimeFigureOut">
              <a:rPr lang="en-US"/>
              <a:pPr>
                <a:defRPr/>
              </a:pPr>
              <a:t>5/26/2022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E0D81A1-6A46-4644-BF53-6AE2BB9F9E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b="1" smtClean="0">
                <a:solidFill>
                  <a:srgbClr val="006600"/>
                </a:solidFill>
              </a:rPr>
              <a:t>EVALUATION OF HERBAL DRUGS </a:t>
            </a:r>
          </a:p>
        </p:txBody>
      </p:sp>
      <p:sp>
        <p:nvSpPr>
          <p:cNvPr id="3" name="Subtitle 2"/>
          <p:cNvSpPr>
            <a:spLocks noGrp="1"/>
          </p:cNvSpPr>
          <p:nvPr>
            <p:ph type="subTitle" idx="1"/>
          </p:nvPr>
        </p:nvSpPr>
        <p:spPr/>
        <p:txBody>
          <a:bodyPr/>
          <a:lstStyle/>
          <a:p>
            <a:pPr>
              <a:defRPr/>
            </a:pPr>
            <a:r>
              <a:rPr lang="en-US"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3050"/>
            <a:ext cx="8686800" cy="641350"/>
          </a:xfrm>
          <a:solidFill>
            <a:srgbClr val="FFFF00"/>
          </a:solidFill>
        </p:spPr>
        <p:txBody>
          <a:bodyPr/>
          <a:lstStyle/>
          <a:p>
            <a:pPr algn="ctr"/>
            <a:r>
              <a:rPr lang="en-US" sz="3600" smtClean="0">
                <a:solidFill>
                  <a:srgbClr val="FF0000"/>
                </a:solidFill>
                <a:latin typeface="Times New Roman" pitchFamily="18" charset="0"/>
                <a:cs typeface="Times New Roman" pitchFamily="18" charset="0"/>
              </a:rPr>
              <a:t>Determination of swelling index</a:t>
            </a:r>
          </a:p>
        </p:txBody>
      </p:sp>
      <p:sp>
        <p:nvSpPr>
          <p:cNvPr id="11267" name="Text Placeholder 3"/>
          <p:cNvSpPr>
            <a:spLocks noGrp="1"/>
          </p:cNvSpPr>
          <p:nvPr>
            <p:ph type="body" sz="half" idx="2"/>
          </p:nvPr>
        </p:nvSpPr>
        <p:spPr>
          <a:xfrm>
            <a:off x="304800" y="1435100"/>
            <a:ext cx="8686800" cy="3441700"/>
          </a:xfrm>
        </p:spPr>
        <p:txBody>
          <a:bodyPr/>
          <a:lstStyle/>
          <a:p>
            <a:pPr algn="just">
              <a:buFont typeface="Arial" charset="0"/>
              <a:buChar char="•"/>
            </a:pPr>
            <a:r>
              <a:rPr lang="en-US" sz="2800" smtClean="0"/>
              <a:t> </a:t>
            </a:r>
            <a:r>
              <a:rPr lang="en-US" sz="2800" smtClean="0">
                <a:latin typeface="Times New Roman" pitchFamily="18" charset="0"/>
                <a:cs typeface="Times New Roman" pitchFamily="18" charset="0"/>
              </a:rPr>
              <a:t>The swelling index is the volume in ml taken up by the swelling of 1 g of plant material under specified condition.</a:t>
            </a:r>
          </a:p>
          <a:p>
            <a:pPr algn="just">
              <a:buFont typeface="Arial" charset="0"/>
              <a:buChar char="•"/>
            </a:pPr>
            <a:r>
              <a:rPr lang="en-US" sz="2800" smtClean="0">
                <a:latin typeface="Times New Roman" pitchFamily="18" charset="0"/>
                <a:cs typeface="Times New Roman" pitchFamily="18" charset="0"/>
              </a:rPr>
              <a:t>Its determination is based on the addition of water or a swelling agent as specified in the test procedure for each individual plant material (either whole, cut or pulverized).</a:t>
            </a:r>
          </a:p>
        </p:txBody>
      </p:sp>
      <p:pic>
        <p:nvPicPr>
          <p:cNvPr id="11268" name="Picture 3"/>
          <p:cNvPicPr>
            <a:picLocks noGrp="1" noChangeAspect="1" noChangeArrowheads="1"/>
          </p:cNvPicPr>
          <p:nvPr>
            <p:ph idx="1"/>
          </p:nvPr>
        </p:nvPicPr>
        <p:blipFill>
          <a:blip r:embed="rId2"/>
          <a:srcRect/>
          <a:stretch>
            <a:fillRect/>
          </a:stretch>
        </p:blipFill>
        <p:spPr>
          <a:xfrm>
            <a:off x="2743200" y="4343400"/>
            <a:ext cx="4267200" cy="189547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458200" cy="488950"/>
          </a:xfrm>
          <a:solidFill>
            <a:srgbClr val="FFFF00"/>
          </a:solidFill>
        </p:spPr>
        <p:txBody>
          <a:bodyPr/>
          <a:lstStyle/>
          <a:p>
            <a:pPr algn="ctr"/>
            <a:r>
              <a:rPr lang="en-US" sz="3600" smtClean="0">
                <a:solidFill>
                  <a:srgbClr val="FF0000"/>
                </a:solidFill>
              </a:rPr>
              <a:t>Determination of foaming index</a:t>
            </a:r>
          </a:p>
        </p:txBody>
      </p:sp>
      <p:sp>
        <p:nvSpPr>
          <p:cNvPr id="12291" name="Text Placeholder 3"/>
          <p:cNvSpPr>
            <a:spLocks noGrp="1"/>
          </p:cNvSpPr>
          <p:nvPr>
            <p:ph type="body" sz="half" idx="2"/>
          </p:nvPr>
        </p:nvSpPr>
        <p:spPr>
          <a:xfrm>
            <a:off x="457200" y="1066800"/>
            <a:ext cx="8305800" cy="5486400"/>
          </a:xfrm>
        </p:spPr>
        <p:txBody>
          <a:bodyPr/>
          <a:lstStyle/>
          <a:p>
            <a:pPr>
              <a:buFont typeface="Arial" charset="0"/>
              <a:buChar char="•"/>
            </a:pPr>
            <a:r>
              <a:rPr lang="en-US" sz="2800" smtClean="0">
                <a:latin typeface="Times New Roman" pitchFamily="18" charset="0"/>
                <a:cs typeface="Times New Roman" pitchFamily="18" charset="0"/>
              </a:rPr>
              <a:t> Many medicinal plant materials contain saponins that can cause a persistent foam when an aqueous decoction is shaken.</a:t>
            </a:r>
          </a:p>
          <a:p>
            <a:pPr>
              <a:buFont typeface="Arial" charset="0"/>
              <a:buChar char="•"/>
            </a:pPr>
            <a:r>
              <a:rPr lang="en-US" sz="2800" smtClean="0">
                <a:latin typeface="Times New Roman" pitchFamily="18" charset="0"/>
                <a:cs typeface="Times New Roman" pitchFamily="18" charset="0"/>
              </a:rPr>
              <a:t>The foaming ability of an aqueous decoction of plant materials and their extracts is measured in terms of a foaming index.</a:t>
            </a:r>
          </a:p>
          <a:p>
            <a:pPr>
              <a:buFont typeface="Arial" charset="0"/>
              <a:buChar char="•"/>
            </a:pPr>
            <a:r>
              <a:rPr lang="en-US" sz="2800" smtClean="0">
                <a:latin typeface="Times New Roman" pitchFamily="18" charset="0"/>
                <a:cs typeface="Times New Roman" pitchFamily="18" charset="0"/>
              </a:rPr>
              <a:t> Calculate the foaming index using the following formula: Foaming index=1000/a</a:t>
            </a:r>
          </a:p>
          <a:p>
            <a:pPr>
              <a:buFont typeface="Arial" charset="0"/>
              <a:buChar char="•"/>
            </a:pPr>
            <a:endParaRPr lang="en-US" sz="28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where a = the volume in ml of the decoction used for</a:t>
            </a:r>
          </a:p>
          <a:p>
            <a:r>
              <a:rPr lang="en-US" sz="2000" smtClean="0">
                <a:latin typeface="Times New Roman" pitchFamily="18" charset="0"/>
                <a:cs typeface="Times New Roman" pitchFamily="18" charset="0"/>
              </a:rPr>
              <a:t>preparing the dilution in the tube where foaming to a</a:t>
            </a:r>
          </a:p>
          <a:p>
            <a:r>
              <a:rPr lang="en-US" sz="2000" smtClean="0">
                <a:latin typeface="Times New Roman" pitchFamily="18" charset="0"/>
                <a:cs typeface="Times New Roman" pitchFamily="18" charset="0"/>
              </a:rPr>
              <a:t>height of 1 cm is observed.</a:t>
            </a:r>
          </a:p>
        </p:txBody>
      </p:sp>
      <p:pic>
        <p:nvPicPr>
          <p:cNvPr id="12292" name="Picture 2"/>
          <p:cNvPicPr>
            <a:picLocks noGrp="1" noChangeAspect="1" noChangeArrowheads="1"/>
          </p:cNvPicPr>
          <p:nvPr>
            <p:ph idx="1"/>
          </p:nvPr>
        </p:nvPicPr>
        <p:blipFill>
          <a:blip r:embed="rId2"/>
          <a:srcRect/>
          <a:stretch>
            <a:fillRect/>
          </a:stretch>
        </p:blipFill>
        <p:spPr>
          <a:xfrm>
            <a:off x="6477000" y="4343400"/>
            <a:ext cx="2133600" cy="20574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001000" cy="609600"/>
          </a:xfrm>
          <a:solidFill>
            <a:srgbClr val="FFFF00"/>
          </a:solidFill>
        </p:spPr>
        <p:txBody>
          <a:bodyPr/>
          <a:lstStyle/>
          <a:p>
            <a:pPr algn="ct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en-US" sz="3600" smtClean="0">
                <a:solidFill>
                  <a:srgbClr val="FF0000"/>
                </a:solidFill>
                <a:latin typeface="Times New Roman" pitchFamily="18" charset="0"/>
                <a:cs typeface="Times New Roman" pitchFamily="18" charset="0"/>
              </a:rPr>
              <a:t> Determination of heavy metals</a:t>
            </a:r>
          </a:p>
        </p:txBody>
      </p:sp>
      <p:sp>
        <p:nvSpPr>
          <p:cNvPr id="13315" name="Text Placeholder 3"/>
          <p:cNvSpPr>
            <a:spLocks noGrp="1"/>
          </p:cNvSpPr>
          <p:nvPr>
            <p:ph type="body" sz="half" idx="2"/>
          </p:nvPr>
        </p:nvSpPr>
        <p:spPr>
          <a:xfrm>
            <a:off x="228600" y="990600"/>
            <a:ext cx="8686800" cy="3505200"/>
          </a:xfrm>
        </p:spPr>
        <p:txBody>
          <a:bodyPr/>
          <a:lstStyle/>
          <a:p>
            <a:pPr algn="just">
              <a:buFont typeface="Arial" charset="0"/>
              <a:buChar char="•"/>
            </a:pPr>
            <a:r>
              <a:rPr lang="en-US" sz="2800" smtClean="0"/>
              <a:t> </a:t>
            </a:r>
            <a:r>
              <a:rPr lang="en-US" sz="2800" smtClean="0">
                <a:latin typeface="Times New Roman" pitchFamily="18" charset="0"/>
                <a:cs typeface="Times New Roman" pitchFamily="18" charset="0"/>
              </a:rPr>
              <a:t>Contamination of plant materials with arsenic and heavy metals can be attributed to many causes including environmental pollution and harmful to health of the user and should therefore be limited.</a:t>
            </a:r>
          </a:p>
          <a:p>
            <a:pPr algn="just">
              <a:buFont typeface="Arial" charset="0"/>
              <a:buChar char="•"/>
            </a:pPr>
            <a:r>
              <a:rPr lang="en-US" sz="2800" smtClean="0">
                <a:latin typeface="Times New Roman" pitchFamily="18" charset="0"/>
                <a:cs typeface="Times New Roman" pitchFamily="18" charset="0"/>
              </a:rPr>
              <a:t>The heavy metals may be determined by atomic absorption spectrophotometry.</a:t>
            </a:r>
          </a:p>
          <a:p>
            <a:pPr algn="just">
              <a:buFont typeface="Arial" charset="0"/>
              <a:buChar char="•"/>
            </a:pPr>
            <a:r>
              <a:rPr lang="en-US" sz="2800" smtClean="0">
                <a:latin typeface="Times New Roman" pitchFamily="18" charset="0"/>
                <a:cs typeface="Times New Roman" pitchFamily="18" charset="0"/>
              </a:rPr>
              <a:t>The following maximum amounts in dried plant materials, which are based on the ADI values, are proposed:</a:t>
            </a:r>
          </a:p>
          <a:p>
            <a:r>
              <a:rPr lang="en-US" sz="2800" smtClean="0"/>
              <a:t> lead, 10 mg/kg;</a:t>
            </a:r>
          </a:p>
          <a:p>
            <a:r>
              <a:rPr lang="en-US" sz="2800" smtClean="0"/>
              <a:t> cadmium, 0.3 mg/kg.</a:t>
            </a:r>
          </a:p>
          <a:p>
            <a:endParaRPr lang="en-US" sz="2800" smtClean="0"/>
          </a:p>
          <a:p>
            <a:endParaRPr lang="en-US" smtClean="0"/>
          </a:p>
        </p:txBody>
      </p:sp>
      <p:pic>
        <p:nvPicPr>
          <p:cNvPr id="13316" name="Picture 2"/>
          <p:cNvPicPr>
            <a:picLocks noGrp="1" noChangeAspect="1" noChangeArrowheads="1"/>
          </p:cNvPicPr>
          <p:nvPr>
            <p:ph idx="1"/>
          </p:nvPr>
        </p:nvPicPr>
        <p:blipFill>
          <a:blip r:embed="rId2"/>
          <a:srcRect/>
          <a:stretch>
            <a:fillRect/>
          </a:stretch>
        </p:blipFill>
        <p:spPr>
          <a:xfrm>
            <a:off x="4419600" y="4800600"/>
            <a:ext cx="3886200" cy="174307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382000" cy="762000"/>
          </a:xfrm>
          <a:solidFill>
            <a:srgbClr val="FFFF00"/>
          </a:solidFill>
        </p:spPr>
        <p:txBody>
          <a:bodyPr/>
          <a:lstStyle/>
          <a:p>
            <a:pPr algn="l" eaLnBrk="1" hangingPunct="1"/>
            <a:r>
              <a:rPr lang="en-US" sz="3200" b="1" smtClean="0">
                <a:solidFill>
                  <a:srgbClr val="FF0000"/>
                </a:solidFill>
                <a:latin typeface="Times New Roman" pitchFamily="18" charset="0"/>
                <a:cs typeface="Times New Roman" pitchFamily="18" charset="0"/>
              </a:rPr>
              <a:t>Determination of microbial contaminants &amp; aflatoxins</a:t>
            </a:r>
            <a:endParaRPr lang="en-US" sz="3200" smtClean="0">
              <a:solidFill>
                <a:srgbClr val="FF0000"/>
              </a:solidFill>
              <a:latin typeface="Times New Roman" pitchFamily="18" charset="0"/>
              <a:cs typeface="Times New Roman" pitchFamily="18" charset="0"/>
            </a:endParaRPr>
          </a:p>
        </p:txBody>
      </p:sp>
      <p:sp>
        <p:nvSpPr>
          <p:cNvPr id="14339" name="Content Placeholder 2"/>
          <p:cNvSpPr>
            <a:spLocks noGrp="1"/>
          </p:cNvSpPr>
          <p:nvPr>
            <p:ph idx="1"/>
          </p:nvPr>
        </p:nvSpPr>
        <p:spPr>
          <a:xfrm>
            <a:off x="152400" y="1143000"/>
            <a:ext cx="8839200" cy="4983163"/>
          </a:xfrm>
        </p:spPr>
        <p:txBody>
          <a:bodyPr/>
          <a:lstStyle/>
          <a:p>
            <a:pPr algn="just" eaLnBrk="1" hangingPunct="1"/>
            <a:r>
              <a:rPr lang="en-US" sz="2600" smtClean="0">
                <a:latin typeface="Times New Roman" pitchFamily="18" charset="0"/>
                <a:cs typeface="Times New Roman" pitchFamily="18" charset="0"/>
              </a:rPr>
              <a:t>Involves determination of microbial contaminants like </a:t>
            </a:r>
            <a:r>
              <a:rPr lang="en-US" sz="2600" i="1" smtClean="0">
                <a:latin typeface="Times New Roman" pitchFamily="18" charset="0"/>
                <a:cs typeface="Times New Roman" pitchFamily="18" charset="0"/>
              </a:rPr>
              <a:t>E. coli, S. aureus, P. aeruginosa and Salmonella spp.</a:t>
            </a:r>
          </a:p>
          <a:p>
            <a:pPr algn="just"/>
            <a:r>
              <a:rPr lang="en-US" sz="2600" smtClean="0">
                <a:latin typeface="Times New Roman" pitchFamily="18" charset="0"/>
                <a:cs typeface="Times New Roman" pitchFamily="18" charset="0"/>
              </a:rPr>
              <a:t>Aflatoxins are naturally occuring mycotoxins produced mainly by </a:t>
            </a:r>
            <a:r>
              <a:rPr lang="en-US" sz="2600" i="1" smtClean="0">
                <a:latin typeface="Times New Roman" pitchFamily="18" charset="0"/>
                <a:cs typeface="Times New Roman" pitchFamily="18" charset="0"/>
              </a:rPr>
              <a:t>Aspergillus flavus and Aspergillus parasiticus.</a:t>
            </a:r>
          </a:p>
          <a:p>
            <a:pPr algn="just"/>
            <a:r>
              <a:rPr lang="en-US" sz="2600" smtClean="0">
                <a:latin typeface="Times New Roman" pitchFamily="18" charset="0"/>
                <a:cs typeface="Times New Roman" pitchFamily="18" charset="0"/>
              </a:rPr>
              <a:t>Aflatoxins in herbal drugs can be dangerous to health even if they are absorbed in minute amounts.</a:t>
            </a:r>
          </a:p>
          <a:p>
            <a:pPr algn="just"/>
            <a:r>
              <a:rPr lang="en-US" sz="2600" smtClean="0">
                <a:latin typeface="Times New Roman" pitchFamily="18" charset="0"/>
                <a:cs typeface="Times New Roman" pitchFamily="18" charset="0"/>
              </a:rPr>
              <a:t>The presence of aflatoxins can be determined by chromatographic methods using standard aflatoxins B1, B2, G1, G2 mixtures.</a:t>
            </a:r>
          </a:p>
          <a:p>
            <a:r>
              <a:rPr lang="en-US" sz="2000" smtClean="0">
                <a:latin typeface="Times New Roman" pitchFamily="18" charset="0"/>
                <a:cs typeface="Times New Roman" pitchFamily="18" charset="0"/>
              </a:rPr>
              <a:t>IP method: NMT 2 </a:t>
            </a:r>
            <a:r>
              <a:rPr lang="el-GR" sz="2000" smtClean="0">
                <a:latin typeface="Times New Roman" pitchFamily="18" charset="0"/>
                <a:cs typeface="Times New Roman" pitchFamily="18" charset="0"/>
              </a:rPr>
              <a:t>μ</a:t>
            </a:r>
            <a:r>
              <a:rPr lang="en-US" sz="2000" smtClean="0">
                <a:latin typeface="Times New Roman" pitchFamily="18" charset="0"/>
                <a:cs typeface="Times New Roman" pitchFamily="18" charset="0"/>
              </a:rPr>
              <a:t>g/kg of aflatoxins B1&amp; Total aflatoxins 4 </a:t>
            </a:r>
            <a:r>
              <a:rPr lang="el-GR" sz="2000" smtClean="0">
                <a:latin typeface="Times New Roman" pitchFamily="18" charset="0"/>
                <a:cs typeface="Times New Roman" pitchFamily="18" charset="0"/>
              </a:rPr>
              <a:t>μ</a:t>
            </a:r>
            <a:r>
              <a:rPr lang="en-US" sz="2000" smtClean="0">
                <a:latin typeface="Times New Roman" pitchFamily="18" charset="0"/>
                <a:cs typeface="Times New Roman" pitchFamily="18" charset="0"/>
              </a:rPr>
              <a:t>g/kg</a:t>
            </a:r>
          </a:p>
          <a:p>
            <a:r>
              <a:rPr lang="en-US" sz="2000" smtClean="0">
                <a:latin typeface="Times New Roman" pitchFamily="18" charset="0"/>
                <a:cs typeface="Times New Roman" pitchFamily="18" charset="0"/>
              </a:rPr>
              <a:t>USP method: NMT 5ppb of aflatoxins B1&amp; Total aflatoxins 20ppb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762000"/>
            <a:ext cx="7924800" cy="685800"/>
          </a:xfrm>
        </p:spPr>
        <p:txBody>
          <a:bodyPr/>
          <a:lstStyle/>
          <a:p>
            <a:r>
              <a:rPr lang="en-US" sz="2400" b="1" smtClean="0"/>
              <a:t>Test strains and culture media for use in validating the</a:t>
            </a:r>
            <a:br>
              <a:rPr lang="en-US" sz="2400" b="1" smtClean="0"/>
            </a:br>
            <a:r>
              <a:rPr lang="en-US" sz="2400" b="1" smtClean="0"/>
              <a:t>tests for specific microorganisms</a:t>
            </a:r>
          </a:p>
        </p:txBody>
      </p:sp>
      <p:sp>
        <p:nvSpPr>
          <p:cNvPr id="3" name="Subtitle 2"/>
          <p:cNvSpPr>
            <a:spLocks noGrp="1"/>
          </p:cNvSpPr>
          <p:nvPr>
            <p:ph type="subTitle" idx="1"/>
          </p:nvPr>
        </p:nvSpPr>
        <p:spPr/>
        <p:txBody>
          <a:bodyPr/>
          <a:lstStyle/>
          <a:p>
            <a:pPr>
              <a:defRPr/>
            </a:pPr>
            <a:endParaRPr lang="en-US" dirty="0"/>
          </a:p>
        </p:txBody>
      </p:sp>
      <p:pic>
        <p:nvPicPr>
          <p:cNvPr id="15364" name="Picture 2"/>
          <p:cNvPicPr>
            <a:picLocks noChangeAspect="1" noChangeArrowheads="1"/>
          </p:cNvPicPr>
          <p:nvPr/>
        </p:nvPicPr>
        <p:blipFill>
          <a:blip r:embed="rId2"/>
          <a:srcRect/>
          <a:stretch>
            <a:fillRect/>
          </a:stretch>
        </p:blipFill>
        <p:spPr bwMode="auto">
          <a:xfrm>
            <a:off x="304800" y="1828800"/>
            <a:ext cx="8229600" cy="4495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639762"/>
          </a:xfrm>
          <a:solidFill>
            <a:srgbClr val="FFFF00"/>
          </a:solidFill>
        </p:spPr>
        <p:txBody>
          <a:bodyPr/>
          <a:lstStyle/>
          <a:p>
            <a:pPr algn="l" eaLnBrk="1" hangingPunct="1"/>
            <a:r>
              <a:rPr lang="en-US" sz="3200" b="1" smtClean="0"/>
              <a:t>      </a:t>
            </a:r>
            <a:r>
              <a:rPr lang="en-US" sz="3600" b="1" smtClean="0">
                <a:solidFill>
                  <a:srgbClr val="FF0000"/>
                </a:solidFill>
                <a:latin typeface="Times New Roman" pitchFamily="18" charset="0"/>
                <a:cs typeface="Times New Roman" pitchFamily="18" charset="0"/>
              </a:rPr>
              <a:t>Determination of pesticide residue</a:t>
            </a:r>
            <a:endParaRPr lang="en-US" sz="3600" smtClean="0">
              <a:solidFill>
                <a:srgbClr val="FF0000"/>
              </a:solidFill>
              <a:latin typeface="Times New Roman" pitchFamily="18" charset="0"/>
              <a:cs typeface="Times New Roman" pitchFamily="18" charset="0"/>
            </a:endParaRPr>
          </a:p>
        </p:txBody>
      </p:sp>
      <p:sp>
        <p:nvSpPr>
          <p:cNvPr id="16387" name="Content Placeholder 2"/>
          <p:cNvSpPr>
            <a:spLocks noGrp="1"/>
          </p:cNvSpPr>
          <p:nvPr>
            <p:ph idx="1"/>
          </p:nvPr>
        </p:nvSpPr>
        <p:spPr>
          <a:xfrm>
            <a:off x="228600" y="1219200"/>
            <a:ext cx="8686800" cy="4906963"/>
          </a:xfrm>
        </p:spPr>
        <p:txBody>
          <a:bodyPr/>
          <a:lstStyle/>
          <a:p>
            <a:pPr algn="just" eaLnBrk="1" hangingPunct="1"/>
            <a:r>
              <a:rPr lang="en-US" sz="2800" smtClean="0">
                <a:latin typeface="Times New Roman" pitchFamily="18" charset="0"/>
                <a:cs typeface="Times New Roman" pitchFamily="18" charset="0"/>
              </a:rPr>
              <a:t>Involves determination of unsafe levels of harmful pesticides in herbal drugs, especially the pesticides that contain chlorine and phosphates.</a:t>
            </a:r>
          </a:p>
          <a:p>
            <a:pPr algn="just" eaLnBrk="1" hangingPunct="1"/>
            <a:r>
              <a:rPr lang="en-US" sz="2800" smtClean="0">
                <a:latin typeface="Times New Roman" pitchFamily="18" charset="0"/>
                <a:cs typeface="Times New Roman" pitchFamily="18" charset="0"/>
              </a:rPr>
              <a:t>Pesticide residues accumulate from agricultural practices, such as spraying, treatment of soils during cultivation, and fumigation during storage.</a:t>
            </a:r>
          </a:p>
          <a:p>
            <a:pPr algn="just"/>
            <a:r>
              <a:rPr lang="en-US" sz="2800" smtClean="0">
                <a:latin typeface="Times New Roman" pitchFamily="18" charset="0"/>
                <a:cs typeface="Times New Roman" pitchFamily="18" charset="0"/>
              </a:rPr>
              <a:t>An ARL (in mg of pesticide per kg of plant material) can be calculated on the basis of the maximum acceptable daily intake of the pesticide for humans (ADI), as, recommended WHO, and the mean daily intake (MDI) of the medicinal plant material.</a:t>
            </a:r>
          </a:p>
          <a:p>
            <a:r>
              <a:rPr lang="en-US" sz="2800" smtClean="0"/>
              <a:t>Not more than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305800" cy="639762"/>
          </a:xfrm>
          <a:solidFill>
            <a:srgbClr val="FFFF00"/>
          </a:solidFill>
        </p:spPr>
        <p:txBody>
          <a:bodyPr/>
          <a:lstStyle/>
          <a:p>
            <a:pPr eaLnBrk="1" hangingPunct="1"/>
            <a:r>
              <a:rPr lang="en-US" b="1" smtClean="0">
                <a:solidFill>
                  <a:srgbClr val="FF0000"/>
                </a:solidFill>
                <a:latin typeface="Times New Roman" pitchFamily="18" charset="0"/>
                <a:cs typeface="Times New Roman" pitchFamily="18" charset="0"/>
              </a:rPr>
              <a:t>Analytical methods</a:t>
            </a:r>
          </a:p>
        </p:txBody>
      </p:sp>
      <p:sp>
        <p:nvSpPr>
          <p:cNvPr id="17411" name="Content Placeholder 2"/>
          <p:cNvSpPr>
            <a:spLocks noGrp="1"/>
          </p:cNvSpPr>
          <p:nvPr>
            <p:ph idx="1"/>
          </p:nvPr>
        </p:nvSpPr>
        <p:spPr>
          <a:xfrm>
            <a:off x="304800" y="1371600"/>
            <a:ext cx="8458200" cy="4754563"/>
          </a:xfrm>
        </p:spPr>
        <p:txBody>
          <a:bodyPr/>
          <a:lstStyle/>
          <a:p>
            <a:pPr algn="just" eaLnBrk="1" hangingPunct="1"/>
            <a:r>
              <a:rPr lang="en-US" sz="2800" smtClean="0">
                <a:latin typeface="Times New Roman" pitchFamily="18" charset="0"/>
                <a:cs typeface="Times New Roman" pitchFamily="18" charset="0"/>
              </a:rPr>
              <a:t>The quantitative determination of constituents has been made easy by recent developments in analytical instrumentation.</a:t>
            </a:r>
          </a:p>
          <a:p>
            <a:pPr algn="just" eaLnBrk="1" hangingPunct="1"/>
            <a:r>
              <a:rPr lang="it-IT" sz="2800" smtClean="0">
                <a:latin typeface="Times New Roman" pitchFamily="18" charset="0"/>
                <a:cs typeface="Times New Roman" pitchFamily="18" charset="0"/>
              </a:rPr>
              <a:t>HPTLC, HPLC, GC, </a:t>
            </a:r>
            <a:r>
              <a:rPr lang="en-US" sz="2800" smtClean="0">
                <a:latin typeface="Times New Roman" pitchFamily="18" charset="0"/>
                <a:cs typeface="Times New Roman" pitchFamily="18" charset="0"/>
              </a:rPr>
              <a:t>GC/MS and LC/MS are powerful tools, often used for standardization and to control the quality of both the raw material and the finished product.</a:t>
            </a:r>
          </a:p>
          <a:p>
            <a:pPr algn="just" eaLnBrk="1" hangingPunct="1"/>
            <a:r>
              <a:rPr lang="en-US" sz="2800" smtClean="0">
                <a:latin typeface="Times New Roman" pitchFamily="18" charset="0"/>
                <a:cs typeface="Times New Roman" pitchFamily="18" charset="0"/>
              </a:rPr>
              <a:t>The results from these sophisticated techniques provide a chemical fingerprint as to the nature of chemicals or impurities present in the plant or extract.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381000"/>
            <a:ext cx="8153400" cy="762000"/>
          </a:xfrm>
          <a:solidFill>
            <a:srgbClr val="FFFF00"/>
          </a:solidFill>
        </p:spPr>
        <p:txBody>
          <a:bodyPr/>
          <a:lstStyle/>
          <a:p>
            <a:pPr eaLnBrk="1" hangingPunct="1"/>
            <a:r>
              <a:rPr lang="en-US" sz="3600" b="1" smtClean="0">
                <a:solidFill>
                  <a:srgbClr val="FF0000"/>
                </a:solidFill>
                <a:latin typeface="Times New Roman" pitchFamily="18" charset="0"/>
                <a:cs typeface="Times New Roman" pitchFamily="18" charset="0"/>
              </a:rPr>
              <a:t>What are herbal drugs?</a:t>
            </a:r>
          </a:p>
        </p:txBody>
      </p:sp>
      <p:sp>
        <p:nvSpPr>
          <p:cNvPr id="3075" name="Subtitle 2"/>
          <p:cNvSpPr>
            <a:spLocks noGrp="1"/>
          </p:cNvSpPr>
          <p:nvPr>
            <p:ph type="subTitle" idx="1"/>
          </p:nvPr>
        </p:nvSpPr>
        <p:spPr>
          <a:xfrm>
            <a:off x="304800" y="1676400"/>
            <a:ext cx="5638800" cy="3657600"/>
          </a:xfrm>
        </p:spPr>
        <p:txBody>
          <a:bodyPr/>
          <a:lstStyle/>
          <a:p>
            <a:pPr eaLnBrk="1" hangingPunct="1"/>
            <a:r>
              <a:rPr lang="en-US" sz="2800" smtClean="0">
                <a:solidFill>
                  <a:schemeClr val="tx1"/>
                </a:solidFill>
                <a:latin typeface="Times New Roman" pitchFamily="18" charset="0"/>
                <a:cs typeface="Times New Roman" pitchFamily="18" charset="0"/>
              </a:rPr>
              <a:t>Herbal drugs are derived</a:t>
            </a:r>
          </a:p>
          <a:p>
            <a:pPr eaLnBrk="1" hangingPunct="1"/>
            <a:r>
              <a:rPr lang="en-US" sz="2800" smtClean="0">
                <a:solidFill>
                  <a:schemeClr val="tx1"/>
                </a:solidFill>
                <a:latin typeface="Times New Roman" pitchFamily="18" charset="0"/>
                <a:cs typeface="Times New Roman" pitchFamily="18" charset="0"/>
              </a:rPr>
              <a:t>from plants or their</a:t>
            </a:r>
          </a:p>
          <a:p>
            <a:pPr eaLnBrk="1" hangingPunct="1"/>
            <a:r>
              <a:rPr lang="en-US" sz="2800" smtClean="0">
                <a:solidFill>
                  <a:schemeClr val="tx1"/>
                </a:solidFill>
                <a:latin typeface="Times New Roman" pitchFamily="18" charset="0"/>
                <a:cs typeface="Times New Roman" pitchFamily="18" charset="0"/>
              </a:rPr>
              <a:t>parts by converting them</a:t>
            </a:r>
          </a:p>
          <a:p>
            <a:pPr eaLnBrk="1" hangingPunct="1"/>
            <a:r>
              <a:rPr lang="en-US" sz="2800" smtClean="0">
                <a:solidFill>
                  <a:schemeClr val="tx1"/>
                </a:solidFill>
                <a:latin typeface="Times New Roman" pitchFamily="18" charset="0"/>
                <a:cs typeface="Times New Roman" pitchFamily="18" charset="0"/>
              </a:rPr>
              <a:t>into phytopharamaceuticals</a:t>
            </a:r>
          </a:p>
          <a:p>
            <a:pPr eaLnBrk="1" hangingPunct="1"/>
            <a:r>
              <a:rPr lang="en-US" sz="2800" smtClean="0">
                <a:solidFill>
                  <a:schemeClr val="tx1"/>
                </a:solidFill>
                <a:latin typeface="Times New Roman" pitchFamily="18" charset="0"/>
                <a:cs typeface="Times New Roman" pitchFamily="18" charset="0"/>
              </a:rPr>
              <a:t>through simple processes like</a:t>
            </a:r>
          </a:p>
          <a:p>
            <a:pPr eaLnBrk="1" hangingPunct="1"/>
            <a:r>
              <a:rPr lang="en-US" sz="2800" smtClean="0">
                <a:solidFill>
                  <a:schemeClr val="tx1"/>
                </a:solidFill>
                <a:latin typeface="Times New Roman" pitchFamily="18" charset="0"/>
                <a:cs typeface="Times New Roman" pitchFamily="18" charset="0"/>
              </a:rPr>
              <a:t>harvesting, drying, and storage.</a:t>
            </a:r>
          </a:p>
        </p:txBody>
      </p:sp>
      <p:pic>
        <p:nvPicPr>
          <p:cNvPr id="3076" name="Picture 7"/>
          <p:cNvPicPr>
            <a:picLocks noChangeAspect="1" noChangeArrowheads="1"/>
          </p:cNvPicPr>
          <p:nvPr/>
        </p:nvPicPr>
        <p:blipFill>
          <a:blip r:embed="rId2"/>
          <a:srcRect/>
          <a:stretch>
            <a:fillRect/>
          </a:stretch>
        </p:blipFill>
        <p:spPr bwMode="auto">
          <a:xfrm>
            <a:off x="6019800" y="1981200"/>
            <a:ext cx="2971800" cy="2971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274638"/>
            <a:ext cx="8305800" cy="792162"/>
          </a:xfrm>
          <a:solidFill>
            <a:srgbClr val="FFFF00"/>
          </a:solidFill>
        </p:spPr>
        <p:txBody>
          <a:bodyPr/>
          <a:lstStyle/>
          <a:p>
            <a:pPr eaLnBrk="1" hangingPunct="1"/>
            <a:r>
              <a:rPr lang="en-US" sz="3600" b="1" smtClean="0">
                <a:solidFill>
                  <a:srgbClr val="FF0000"/>
                </a:solidFill>
                <a:latin typeface="Times New Roman" pitchFamily="18" charset="0"/>
                <a:cs typeface="Times New Roman" pitchFamily="18" charset="0"/>
              </a:rPr>
              <a:t>Quality control of herbal drugs</a:t>
            </a:r>
          </a:p>
        </p:txBody>
      </p:sp>
      <p:sp>
        <p:nvSpPr>
          <p:cNvPr id="4099" name="Rectangle 5"/>
          <p:cNvSpPr>
            <a:spLocks noChangeArrowheads="1"/>
          </p:cNvSpPr>
          <p:nvPr/>
        </p:nvSpPr>
        <p:spPr bwMode="auto">
          <a:xfrm>
            <a:off x="304800" y="1371600"/>
            <a:ext cx="5867400" cy="2246313"/>
          </a:xfrm>
          <a:prstGeom prst="rect">
            <a:avLst/>
          </a:prstGeom>
          <a:noFill/>
          <a:ln w="9525">
            <a:noFill/>
            <a:miter lim="800000"/>
            <a:headEnd/>
            <a:tailEnd/>
          </a:ln>
        </p:spPr>
        <p:txBody>
          <a:bodyPr>
            <a:spAutoFit/>
          </a:bodyPr>
          <a:lstStyle/>
          <a:p>
            <a:pPr algn="just"/>
            <a:r>
              <a:rPr lang="en-US" sz="2800">
                <a:latin typeface="Times New Roman" pitchFamily="18" charset="0"/>
                <a:cs typeface="Times New Roman" pitchFamily="18" charset="0"/>
              </a:rPr>
              <a:t>Quality Control of Herbal drugs involves the process of identification and determination of the purity of raw material, and maintaining the quality and validity of the manufactured drug</a:t>
            </a:r>
          </a:p>
        </p:txBody>
      </p:sp>
      <p:pic>
        <p:nvPicPr>
          <p:cNvPr id="4100" name="Picture 2" descr="Parameters for quality control of herbal drugs :&#10;a) Macroscopic examination&#10;b) Microscopic examination&#10;c) Determination of..."/>
          <p:cNvPicPr>
            <a:picLocks noChangeAspect="1" noChangeArrowheads="1"/>
          </p:cNvPicPr>
          <p:nvPr/>
        </p:nvPicPr>
        <p:blipFill>
          <a:blip r:embed="rId2"/>
          <a:srcRect/>
          <a:stretch>
            <a:fillRect/>
          </a:stretch>
        </p:blipFill>
        <p:spPr bwMode="auto">
          <a:xfrm>
            <a:off x="304800" y="3886200"/>
            <a:ext cx="5562600" cy="2971800"/>
          </a:xfrm>
          <a:prstGeom prst="rect">
            <a:avLst/>
          </a:prstGeom>
          <a:noFill/>
          <a:ln w="9525">
            <a:noFill/>
            <a:miter lim="800000"/>
            <a:headEnd/>
            <a:tailEnd/>
          </a:ln>
        </p:spPr>
      </p:pic>
      <p:pic>
        <p:nvPicPr>
          <p:cNvPr id="4101" name="Picture 6"/>
          <p:cNvPicPr>
            <a:picLocks noGrp="1" noChangeAspect="1" noChangeArrowheads="1"/>
          </p:cNvPicPr>
          <p:nvPr>
            <p:ph idx="1"/>
          </p:nvPr>
        </p:nvPicPr>
        <p:blipFill>
          <a:blip r:embed="rId3"/>
          <a:srcRect/>
          <a:stretch>
            <a:fillRect/>
          </a:stretch>
        </p:blipFill>
        <p:spPr>
          <a:xfrm>
            <a:off x="6096000" y="1143000"/>
            <a:ext cx="2876550" cy="3627438"/>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STANDARDISATIONSTANDARDISATION&#10;OF HERBAL DRUGSOF HERBAL DRUGS&#10;CHEMICAL&#10;CHEMICAL&#10;BIOLOGICAL&#10;BIOLOGICAL&#10;O&#10;RG&#10;ANO&#10;LEPTIC&#10;O&#10;R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123" name="AutoShape 4" descr="STANDARDISATIONSTANDARDISATION&#10;OF HERBAL DRUGSOF HERBAL DRUGS&#10;CHEMICAL&#10;CHEMICAL&#10;BIOLOGICAL&#10;BIOLOGICAL&#10;O&#10;RG&#10;ANO&#10;LEPTIC&#10;O&#10;R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124" name="AutoShape 6" descr="https://image.slidesharecdn.com/standardisationofherbaldrg-130925125910-phpapp01/95/standardisation-of-herbal-drg-8-638.jpg?cb=1380114088"/>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5125" name="Picture 8"/>
          <p:cNvPicPr>
            <a:picLocks noChangeAspect="1" noChangeArrowheads="1"/>
          </p:cNvPicPr>
          <p:nvPr/>
        </p:nvPicPr>
        <p:blipFill>
          <a:blip r:embed="rId2"/>
          <a:srcRect/>
          <a:stretch>
            <a:fillRect/>
          </a:stretch>
        </p:blipFill>
        <p:spPr bwMode="auto">
          <a:xfrm>
            <a:off x="304800" y="457200"/>
            <a:ext cx="8534400" cy="5943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15962"/>
          </a:xfrm>
          <a:solidFill>
            <a:srgbClr val="FFFF00"/>
          </a:solidFill>
        </p:spPr>
        <p:txBody>
          <a:bodyPr/>
          <a:lstStyle/>
          <a:p>
            <a:pPr eaLnBrk="1" hangingPunct="1"/>
            <a:r>
              <a:rPr lang="en-US" sz="3600" b="1" smtClean="0">
                <a:solidFill>
                  <a:srgbClr val="FF0000"/>
                </a:solidFill>
                <a:latin typeface="Times New Roman" pitchFamily="18" charset="0"/>
                <a:cs typeface="Times New Roman" pitchFamily="18" charset="0"/>
              </a:rPr>
              <a:t>Macroscopic Examination</a:t>
            </a:r>
          </a:p>
        </p:txBody>
      </p:sp>
      <p:sp>
        <p:nvSpPr>
          <p:cNvPr id="6147" name="Content Placeholder 2"/>
          <p:cNvSpPr>
            <a:spLocks noGrp="1"/>
          </p:cNvSpPr>
          <p:nvPr>
            <p:ph idx="1"/>
          </p:nvPr>
        </p:nvSpPr>
        <p:spPr>
          <a:xfrm>
            <a:off x="228600" y="1066800"/>
            <a:ext cx="6096000" cy="5638800"/>
          </a:xfrm>
        </p:spPr>
        <p:txBody>
          <a:bodyPr/>
          <a:lstStyle/>
          <a:p>
            <a:pPr algn="just" eaLnBrk="1" hangingPunct="1"/>
            <a:r>
              <a:rPr lang="en-US" sz="2800" smtClean="0">
                <a:latin typeface="Times New Roman" pitchFamily="18" charset="0"/>
                <a:cs typeface="Times New Roman" pitchFamily="18" charset="0"/>
              </a:rPr>
              <a:t>Microscopic identity of herbal drug is based on colour, odour, size, shape, taste &amp; special features including touch, texture etc.</a:t>
            </a:r>
          </a:p>
          <a:p>
            <a:pPr algn="just" eaLnBrk="1" hangingPunct="1"/>
            <a:r>
              <a:rPr lang="en-US" sz="2800" smtClean="0">
                <a:latin typeface="Times New Roman" pitchFamily="18" charset="0"/>
                <a:cs typeface="Times New Roman" pitchFamily="18" charset="0"/>
              </a:rPr>
              <a:t>These observation are of primary importance before any further testing can be carried out.</a:t>
            </a:r>
          </a:p>
          <a:p>
            <a:pPr algn="just" eaLnBrk="1" hangingPunct="1"/>
            <a:r>
              <a:rPr lang="en-US" sz="2800" smtClean="0">
                <a:latin typeface="Times New Roman" pitchFamily="18" charset="0"/>
                <a:cs typeface="Times New Roman" pitchFamily="18" charset="0"/>
              </a:rPr>
              <a:t>This is the simplest and quickest means to establish the identity of a particular sample</a:t>
            </a:r>
            <a:r>
              <a:rPr lang="en-US" smtClean="0">
                <a:latin typeface="Times New Roman" pitchFamily="18" charset="0"/>
                <a:cs typeface="Times New Roman" pitchFamily="18" charset="0"/>
              </a:rPr>
              <a:t>.</a:t>
            </a:r>
          </a:p>
          <a:p>
            <a:pPr eaLnBrk="1" hangingPunct="1"/>
            <a:endParaRPr lang="en-US" smtClean="0">
              <a:latin typeface="Times New Roman" pitchFamily="18" charset="0"/>
              <a:cs typeface="Times New Roman" pitchFamily="18" charset="0"/>
            </a:endParaRPr>
          </a:p>
        </p:txBody>
      </p:sp>
      <p:pic>
        <p:nvPicPr>
          <p:cNvPr id="6148" name="Picture 9" descr="Image result for image of plant parts"/>
          <p:cNvPicPr>
            <a:picLocks noChangeAspect="1" noChangeArrowheads="1"/>
          </p:cNvPicPr>
          <p:nvPr/>
        </p:nvPicPr>
        <p:blipFill>
          <a:blip r:embed="rId2"/>
          <a:srcRect/>
          <a:stretch>
            <a:fillRect/>
          </a:stretch>
        </p:blipFill>
        <p:spPr bwMode="auto">
          <a:xfrm>
            <a:off x="6553200" y="1371600"/>
            <a:ext cx="2286000" cy="4267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3050"/>
            <a:ext cx="8153400" cy="565150"/>
          </a:xfrm>
        </p:spPr>
        <p:txBody>
          <a:bodyPr/>
          <a:lstStyle/>
          <a:p>
            <a:r>
              <a:rPr lang="en-US" smtClean="0"/>
              <a:t>Microscopic examination</a:t>
            </a:r>
          </a:p>
        </p:txBody>
      </p:sp>
      <p:sp>
        <p:nvSpPr>
          <p:cNvPr id="7171" name="Text Placeholder 3"/>
          <p:cNvSpPr>
            <a:spLocks noGrp="1"/>
          </p:cNvSpPr>
          <p:nvPr>
            <p:ph type="body" sz="half" idx="2"/>
          </p:nvPr>
        </p:nvSpPr>
        <p:spPr>
          <a:xfrm>
            <a:off x="228600" y="1219200"/>
            <a:ext cx="7010400" cy="3810000"/>
          </a:xfrm>
        </p:spPr>
        <p:txBody>
          <a:bodyPr/>
          <a:lstStyle/>
          <a:p>
            <a:pPr algn="just">
              <a:buFont typeface="Arial" charset="0"/>
              <a:buChar char="•"/>
            </a:pPr>
            <a:r>
              <a:rPr lang="en-US" sz="2800" smtClean="0">
                <a:latin typeface="Times New Roman" pitchFamily="18" charset="0"/>
                <a:cs typeface="Times New Roman" pitchFamily="18" charset="0"/>
              </a:rPr>
              <a:t> Involve microscopic analysis of the plant    structures like stomatal number, vein islet no. palisade ratio etc.</a:t>
            </a:r>
          </a:p>
          <a:p>
            <a:pPr algn="just">
              <a:buFont typeface="Arial" charset="0"/>
              <a:buChar char="•"/>
            </a:pPr>
            <a:r>
              <a:rPr lang="en-US" sz="2800" smtClean="0">
                <a:latin typeface="Times New Roman" pitchFamily="18" charset="0"/>
                <a:cs typeface="Times New Roman" pitchFamily="18" charset="0"/>
              </a:rPr>
              <a:t> Histochemical detection like starch grain, aleurone grains, calcium oxalate crystals, lignified cell wall etc.</a:t>
            </a:r>
          </a:p>
          <a:p>
            <a:pPr algn="just">
              <a:buFont typeface="Arial" charset="0"/>
              <a:buChar char="•"/>
            </a:pPr>
            <a:r>
              <a:rPr lang="en-US" sz="2800" smtClean="0">
                <a:latin typeface="Times New Roman" pitchFamily="18" charset="0"/>
                <a:cs typeface="Times New Roman" pitchFamily="18" charset="0"/>
              </a:rPr>
              <a:t> Detail of cell structure &amp; arrangement of the cells useful for differentiating similar species. </a:t>
            </a:r>
          </a:p>
          <a:p>
            <a:pPr algn="just">
              <a:buFont typeface="Arial" charset="0"/>
              <a:buChar char="•"/>
            </a:pPr>
            <a:endParaRPr lang="en-US" sz="2800" smtClean="0"/>
          </a:p>
        </p:txBody>
      </p:sp>
      <p:pic>
        <p:nvPicPr>
          <p:cNvPr id="7172" name="Picture 2"/>
          <p:cNvPicPr>
            <a:picLocks noGrp="1" noChangeAspect="1" noChangeArrowheads="1"/>
          </p:cNvPicPr>
          <p:nvPr>
            <p:ph idx="1"/>
          </p:nvPr>
        </p:nvPicPr>
        <p:blipFill>
          <a:blip r:embed="rId2"/>
          <a:srcRect/>
          <a:stretch>
            <a:fillRect/>
          </a:stretch>
        </p:blipFill>
        <p:spPr>
          <a:xfrm>
            <a:off x="7391400" y="1371600"/>
            <a:ext cx="1533525" cy="2895600"/>
          </a:xfrm>
          <a:noFill/>
        </p:spPr>
      </p:pic>
      <p:sp>
        <p:nvSpPr>
          <p:cNvPr id="6" name="Title 1"/>
          <p:cNvSpPr txBox="1">
            <a:spLocks/>
          </p:cNvSpPr>
          <p:nvPr/>
        </p:nvSpPr>
        <p:spPr bwMode="auto">
          <a:xfrm>
            <a:off x="533400" y="228600"/>
            <a:ext cx="8229600" cy="685800"/>
          </a:xfrm>
          <a:prstGeom prst="rect">
            <a:avLst/>
          </a:prstGeom>
          <a:solidFill>
            <a:srgbClr val="FFFF00"/>
          </a:solidFill>
          <a:ln w="9525">
            <a:noFill/>
            <a:miter lim="800000"/>
            <a:headEnd/>
            <a:tailEnd/>
          </a:ln>
        </p:spPr>
        <p:txBody>
          <a:bodyPr anchor="b"/>
          <a:lstStyle/>
          <a:p>
            <a:pPr algn="ctr">
              <a:defRPr/>
            </a:pPr>
            <a:r>
              <a:rPr lang="en-US" sz="3600" b="1" dirty="0">
                <a:solidFill>
                  <a:srgbClr val="FF0000"/>
                </a:solidFill>
                <a:latin typeface="Times New Roman" pitchFamily="18" charset="0"/>
                <a:ea typeface="+mj-ea"/>
                <a:cs typeface="Times New Roman" pitchFamily="18" charset="0"/>
              </a:rPr>
              <a:t>Microscopic Examination</a:t>
            </a:r>
            <a:endParaRPr lang="en-US" sz="3600" b="1" dirty="0">
              <a:latin typeface="Times New Roman" pitchFamily="18" charset="0"/>
              <a:ea typeface="+mj-ea"/>
              <a:cs typeface="Times New Roman" pitchFamily="18" charset="0"/>
            </a:endParaRPr>
          </a:p>
        </p:txBody>
      </p:sp>
      <p:pic>
        <p:nvPicPr>
          <p:cNvPr id="7174" name="Picture 6"/>
          <p:cNvPicPr>
            <a:picLocks noChangeAspect="1" noChangeArrowheads="1"/>
          </p:cNvPicPr>
          <p:nvPr/>
        </p:nvPicPr>
        <p:blipFill>
          <a:blip r:embed="rId3"/>
          <a:srcRect/>
          <a:stretch>
            <a:fillRect/>
          </a:stretch>
        </p:blipFill>
        <p:spPr bwMode="auto">
          <a:xfrm>
            <a:off x="1371600" y="5029200"/>
            <a:ext cx="6096000" cy="15716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3050"/>
            <a:ext cx="8229600" cy="717550"/>
          </a:xfrm>
          <a:solidFill>
            <a:srgbClr val="FFFF00"/>
          </a:solidFill>
        </p:spPr>
        <p:txBody>
          <a:bodyPr/>
          <a:lstStyle/>
          <a:p>
            <a:pPr algn="ctr"/>
            <a:r>
              <a:rPr lang="en-US" sz="3600" smtClean="0">
                <a:solidFill>
                  <a:srgbClr val="FF0000"/>
                </a:solidFill>
                <a:latin typeface="Times New Roman" pitchFamily="18" charset="0"/>
                <a:cs typeface="Times New Roman" pitchFamily="18" charset="0"/>
              </a:rPr>
              <a:t>Foreign Organic Matter</a:t>
            </a:r>
          </a:p>
        </p:txBody>
      </p:sp>
      <p:sp>
        <p:nvSpPr>
          <p:cNvPr id="8195" name="Text Placeholder 3"/>
          <p:cNvSpPr>
            <a:spLocks noGrp="1"/>
          </p:cNvSpPr>
          <p:nvPr>
            <p:ph type="body" sz="half" idx="2"/>
          </p:nvPr>
        </p:nvSpPr>
        <p:spPr>
          <a:xfrm>
            <a:off x="228600" y="1752600"/>
            <a:ext cx="6477000" cy="4373563"/>
          </a:xfrm>
        </p:spPr>
        <p:txBody>
          <a:bodyPr/>
          <a:lstStyle/>
          <a:p>
            <a:pPr algn="just">
              <a:buFont typeface="Arial" charset="0"/>
              <a:buChar char="•"/>
            </a:pPr>
            <a:r>
              <a:rPr lang="en-US" sz="2800" smtClean="0"/>
              <a:t> Refers to any other part of the plant or animals except that constituting the drug.</a:t>
            </a:r>
          </a:p>
          <a:p>
            <a:pPr algn="just">
              <a:buFont typeface="Arial" charset="0"/>
              <a:buChar char="•"/>
            </a:pPr>
            <a:r>
              <a:rPr lang="en-US" sz="2800" smtClean="0"/>
              <a:t> The permissible percentage of foreign matter in a drug is usually specified in its official monograph.</a:t>
            </a:r>
          </a:p>
          <a:p>
            <a:pPr algn="just">
              <a:buFont typeface="Arial" charset="0"/>
              <a:buChar char="•"/>
            </a:pPr>
            <a:r>
              <a:rPr lang="en-US" sz="2800" smtClean="0"/>
              <a:t> Foreign matter: NMT 2% w/w</a:t>
            </a:r>
          </a:p>
        </p:txBody>
      </p:sp>
      <p:pic>
        <p:nvPicPr>
          <p:cNvPr id="8196" name="Picture 2"/>
          <p:cNvPicPr>
            <a:picLocks noGrp="1" noChangeAspect="1" noChangeArrowheads="1"/>
          </p:cNvPicPr>
          <p:nvPr>
            <p:ph idx="1"/>
          </p:nvPr>
        </p:nvPicPr>
        <p:blipFill>
          <a:blip r:embed="rId2"/>
          <a:srcRect/>
          <a:stretch>
            <a:fillRect/>
          </a:stretch>
        </p:blipFill>
        <p:spPr>
          <a:xfrm>
            <a:off x="6934200" y="1905000"/>
            <a:ext cx="1828800" cy="24384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3"/>
          <p:cNvSpPr>
            <a:spLocks noGrp="1"/>
          </p:cNvSpPr>
          <p:nvPr>
            <p:ph type="body" sz="half" idx="2"/>
          </p:nvPr>
        </p:nvSpPr>
        <p:spPr>
          <a:xfrm>
            <a:off x="304800" y="1676400"/>
            <a:ext cx="6553200" cy="4449763"/>
          </a:xfrm>
        </p:spPr>
        <p:txBody>
          <a:bodyPr/>
          <a:lstStyle/>
          <a:p>
            <a:pPr algn="just" eaLnBrk="1" hangingPunct="1">
              <a:buFont typeface="Arial" charset="0"/>
              <a:buChar char="•"/>
            </a:pPr>
            <a:r>
              <a:rPr lang="en-US" sz="2800" smtClean="0">
                <a:latin typeface="Times New Roman" pitchFamily="18" charset="0"/>
                <a:cs typeface="Times New Roman" pitchFamily="18" charset="0"/>
              </a:rPr>
              <a:t> Total ash is the measure of the total amount of material left after burning.</a:t>
            </a:r>
          </a:p>
          <a:p>
            <a:pPr algn="just" eaLnBrk="1" hangingPunct="1">
              <a:buFont typeface="Arial" charset="0"/>
              <a:buChar char="•"/>
            </a:pPr>
            <a:r>
              <a:rPr lang="en-US" sz="2800" smtClean="0">
                <a:latin typeface="Times New Roman" pitchFamily="18" charset="0"/>
                <a:cs typeface="Times New Roman" pitchFamily="18" charset="0"/>
              </a:rPr>
              <a:t> Total ash usually consist of carbonates, phosphates, silicates and silica.</a:t>
            </a:r>
          </a:p>
          <a:p>
            <a:pPr algn="just" eaLnBrk="1" hangingPunct="1">
              <a:buFont typeface="Arial" charset="0"/>
              <a:buChar char="•"/>
            </a:pPr>
            <a:r>
              <a:rPr lang="en-US" sz="2800" smtClean="0">
                <a:latin typeface="Times New Roman" pitchFamily="18" charset="0"/>
                <a:cs typeface="Times New Roman" pitchFamily="18" charset="0"/>
              </a:rPr>
              <a:t> High ash value is indicative of adulteration contamination, or carelessness  in preparing the drug. </a:t>
            </a:r>
          </a:p>
          <a:p>
            <a:endParaRPr lang="en-US" sz="2800" smtClean="0"/>
          </a:p>
        </p:txBody>
      </p:sp>
      <p:pic>
        <p:nvPicPr>
          <p:cNvPr id="9219" name="Picture 2"/>
          <p:cNvPicPr>
            <a:picLocks noGrp="1" noChangeAspect="1" noChangeArrowheads="1"/>
          </p:cNvPicPr>
          <p:nvPr>
            <p:ph idx="1"/>
          </p:nvPr>
        </p:nvPicPr>
        <p:blipFill>
          <a:blip r:embed="rId2"/>
          <a:srcRect/>
          <a:stretch>
            <a:fillRect/>
          </a:stretch>
        </p:blipFill>
        <p:spPr>
          <a:xfrm>
            <a:off x="7010400" y="1905000"/>
            <a:ext cx="1952625" cy="2438400"/>
          </a:xfrm>
          <a:noFill/>
        </p:spPr>
      </p:pic>
      <p:sp>
        <p:nvSpPr>
          <p:cNvPr id="9220" name="Title 1"/>
          <p:cNvSpPr>
            <a:spLocks noGrp="1"/>
          </p:cNvSpPr>
          <p:nvPr>
            <p:ph type="title"/>
          </p:nvPr>
        </p:nvSpPr>
        <p:spPr>
          <a:xfrm>
            <a:off x="457200" y="273050"/>
            <a:ext cx="7924800" cy="717550"/>
          </a:xfrm>
          <a:solidFill>
            <a:srgbClr val="FFFF00"/>
          </a:solidFill>
        </p:spPr>
        <p:txBody>
          <a:bodyPr/>
          <a:lstStyle/>
          <a:p>
            <a:pPr algn="ctr" eaLnBrk="1" hangingPunct="1"/>
            <a:r>
              <a:rPr lang="en-US" sz="3600" smtClean="0">
                <a:solidFill>
                  <a:srgbClr val="FF0000"/>
                </a:solidFill>
                <a:latin typeface="Times New Roman" pitchFamily="18" charset="0"/>
                <a:cs typeface="Times New Roman" pitchFamily="18" charset="0"/>
              </a:rPr>
              <a:t>    Determination of Ash value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3050"/>
            <a:ext cx="8077200" cy="565150"/>
          </a:xfrm>
          <a:solidFill>
            <a:srgbClr val="FFFF00"/>
          </a:solidFill>
        </p:spPr>
        <p:txBody>
          <a:bodyPr/>
          <a:lstStyle/>
          <a:p>
            <a:pPr algn="ctr"/>
            <a:r>
              <a:rPr lang="en-US" sz="3600" smtClean="0">
                <a:solidFill>
                  <a:srgbClr val="FF0000"/>
                </a:solidFill>
                <a:latin typeface="Times New Roman" pitchFamily="18" charset="0"/>
                <a:cs typeface="Times New Roman" pitchFamily="18" charset="0"/>
              </a:rPr>
              <a:t>Determination of extractive value</a:t>
            </a:r>
          </a:p>
        </p:txBody>
      </p:sp>
      <p:sp>
        <p:nvSpPr>
          <p:cNvPr id="10243" name="Text Placeholder 3"/>
          <p:cNvSpPr>
            <a:spLocks noGrp="1"/>
          </p:cNvSpPr>
          <p:nvPr>
            <p:ph type="body" sz="half" idx="2"/>
          </p:nvPr>
        </p:nvSpPr>
        <p:spPr>
          <a:xfrm>
            <a:off x="457200" y="1435100"/>
            <a:ext cx="4953000" cy="4051300"/>
          </a:xfrm>
        </p:spPr>
        <p:txBody>
          <a:bodyPr/>
          <a:lstStyle/>
          <a:p>
            <a:pPr algn="just">
              <a:buFont typeface="Arial" charset="0"/>
              <a:buChar char="•"/>
            </a:pPr>
            <a:r>
              <a:rPr lang="en-US" sz="2800" smtClean="0"/>
              <a:t> </a:t>
            </a:r>
            <a:r>
              <a:rPr lang="en-US" sz="2800" smtClean="0">
                <a:latin typeface="Times New Roman" pitchFamily="18" charset="0"/>
                <a:cs typeface="Times New Roman" pitchFamily="18" charset="0"/>
              </a:rPr>
              <a:t>Amount of the active constituents present in crude drug material when extracted with specific solvent.</a:t>
            </a:r>
          </a:p>
          <a:p>
            <a:pPr algn="just"/>
            <a:r>
              <a:rPr lang="en-US" sz="2800" smtClean="0">
                <a:latin typeface="Times New Roman" pitchFamily="18" charset="0"/>
                <a:cs typeface="Times New Roman" pitchFamily="18" charset="0"/>
              </a:rPr>
              <a:t>Eq. </a:t>
            </a:r>
          </a:p>
          <a:p>
            <a:r>
              <a:rPr lang="en-US" sz="2800" smtClean="0">
                <a:latin typeface="Times New Roman" pitchFamily="18" charset="0"/>
                <a:cs typeface="Times New Roman" pitchFamily="18" charset="0"/>
              </a:rPr>
              <a:t>Alcohol solube extarctive vlaue</a:t>
            </a:r>
          </a:p>
        </p:txBody>
      </p:sp>
      <p:pic>
        <p:nvPicPr>
          <p:cNvPr id="10244" name="Picture 3"/>
          <p:cNvPicPr>
            <a:picLocks noGrp="1" noChangeAspect="1" noChangeArrowheads="1"/>
          </p:cNvPicPr>
          <p:nvPr>
            <p:ph idx="1"/>
          </p:nvPr>
        </p:nvPicPr>
        <p:blipFill>
          <a:blip r:embed="rId2"/>
          <a:srcRect/>
          <a:stretch>
            <a:fillRect/>
          </a:stretch>
        </p:blipFill>
        <p:spPr>
          <a:xfrm>
            <a:off x="6096000" y="1447800"/>
            <a:ext cx="2590800" cy="3810000"/>
          </a:xfr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834</Words>
  <Application>Microsoft Office PowerPoint</Application>
  <PresentationFormat>On-screen Show (4:3)</PresentationFormat>
  <Paragraphs>67</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EVALUATION OF HERBAL DRUGS </vt:lpstr>
      <vt:lpstr>What are herbal drugs?</vt:lpstr>
      <vt:lpstr>Quality control of herbal drugs</vt:lpstr>
      <vt:lpstr>Slide 4</vt:lpstr>
      <vt:lpstr>Macroscopic Examination</vt:lpstr>
      <vt:lpstr>Microscopic examination</vt:lpstr>
      <vt:lpstr>Foreign Organic Matter</vt:lpstr>
      <vt:lpstr>    Determination of Ash value</vt:lpstr>
      <vt:lpstr>Determination of extractive value</vt:lpstr>
      <vt:lpstr>Determination of swelling index</vt:lpstr>
      <vt:lpstr>Determination of foaming index</vt:lpstr>
      <vt:lpstr>  Determination of heavy metals</vt:lpstr>
      <vt:lpstr>Determination of microbial contaminants &amp; aflatoxins</vt:lpstr>
      <vt:lpstr>Test strains and culture media for use in validating the tests for specific microorganisms</vt:lpstr>
      <vt:lpstr>      Determination of pesticide residue</vt:lpstr>
      <vt:lpstr>Analytical methods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Herbal drugs?</dc:title>
  <dc:creator>A</dc:creator>
  <cp:lastModifiedBy>A</cp:lastModifiedBy>
  <cp:revision>48</cp:revision>
  <dcterms:created xsi:type="dcterms:W3CDTF">2020-02-14T09:21:52Z</dcterms:created>
  <dcterms:modified xsi:type="dcterms:W3CDTF">2022-05-26T16:27:48Z</dcterms:modified>
</cp:coreProperties>
</file>