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F10CA-51C3-4FBF-9139-8930D4BE3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5791698"/>
          </a:xfrm>
        </p:spPr>
        <p:txBody>
          <a:bodyPr/>
          <a:lstStyle/>
          <a:p>
            <a:r>
              <a:rPr lang="en-IN" sz="2000" dirty="0"/>
              <a:t>From  the following balances of  Ms. </a:t>
            </a:r>
            <a:r>
              <a:rPr lang="en-IN" sz="2000" dirty="0" err="1"/>
              <a:t>Chunnilal</a:t>
            </a:r>
            <a:r>
              <a:rPr lang="en-IN" sz="2000" dirty="0"/>
              <a:t>  and sons  , prepare  trading   account  and profit  and loss account  for  the year  ended  31st  March  2022  and balance  sheet  on that date  </a:t>
            </a: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endParaRPr lang="en-IN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F8BA4-36F5-4D79-B708-B1A26AE69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6858000"/>
            <a:ext cx="9228201" cy="179294"/>
          </a:xfrm>
        </p:spPr>
        <p:txBody>
          <a:bodyPr>
            <a:normAutofit fontScale="25000" lnSpcReduction="20000"/>
          </a:bodyPr>
          <a:lstStyle/>
          <a:p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B0CEEBE-13D9-4553-BDF1-7E0769ED9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706297"/>
              </p:ext>
            </p:extLst>
          </p:nvPr>
        </p:nvGraphicFramePr>
        <p:xfrm>
          <a:off x="603504" y="1932645"/>
          <a:ext cx="10984992" cy="3670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896">
                  <a:extLst>
                    <a:ext uri="{9D8B030D-6E8A-4147-A177-3AD203B41FA5}">
                      <a16:colId xmlns:a16="http://schemas.microsoft.com/office/drawing/2014/main" val="1344379065"/>
                    </a:ext>
                  </a:extLst>
                </a:gridCol>
                <a:gridCol w="1228165">
                  <a:extLst>
                    <a:ext uri="{9D8B030D-6E8A-4147-A177-3AD203B41FA5}">
                      <a16:colId xmlns:a16="http://schemas.microsoft.com/office/drawing/2014/main" val="2110549758"/>
                    </a:ext>
                  </a:extLst>
                </a:gridCol>
                <a:gridCol w="4383741">
                  <a:extLst>
                    <a:ext uri="{9D8B030D-6E8A-4147-A177-3AD203B41FA5}">
                      <a16:colId xmlns:a16="http://schemas.microsoft.com/office/drawing/2014/main" val="745423444"/>
                    </a:ext>
                  </a:extLst>
                </a:gridCol>
                <a:gridCol w="1252190">
                  <a:extLst>
                    <a:ext uri="{9D8B030D-6E8A-4147-A177-3AD203B41FA5}">
                      <a16:colId xmlns:a16="http://schemas.microsoft.com/office/drawing/2014/main" val="2407352726"/>
                    </a:ext>
                  </a:extLst>
                </a:gridCol>
              </a:tblGrid>
              <a:tr h="394447">
                <a:tc>
                  <a:txBody>
                    <a:bodyPr/>
                    <a:lstStyle/>
                    <a:p>
                      <a:r>
                        <a:rPr lang="en-IN" dirty="0"/>
                        <a:t>              Debit Transactions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Amount in </a:t>
                      </a:r>
                    </a:p>
                    <a:p>
                      <a:r>
                        <a:rPr lang="en-IN" dirty="0"/>
                        <a:t>       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                Credit  Transactions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Amount  in </a:t>
                      </a:r>
                    </a:p>
                    <a:p>
                      <a:r>
                        <a:rPr lang="en-IN" dirty="0"/>
                        <a:t>         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042418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IN" dirty="0"/>
                        <a:t>Sundry Debtors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2,50,000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892392"/>
                  </a:ext>
                </a:extLst>
              </a:tr>
              <a:tr h="421341">
                <a:tc>
                  <a:txBody>
                    <a:bodyPr/>
                    <a:lstStyle/>
                    <a:p>
                      <a:r>
                        <a:rPr lang="en-IN" dirty="0"/>
                        <a:t>Stock on 1</a:t>
                      </a:r>
                      <a:r>
                        <a:rPr lang="en-IN" baseline="30000" dirty="0"/>
                        <a:t>st</a:t>
                      </a:r>
                      <a:r>
                        <a:rPr lang="en-IN" dirty="0"/>
                        <a:t>  April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687473"/>
                  </a:ext>
                </a:extLst>
              </a:tr>
              <a:tr h="412377">
                <a:tc>
                  <a:txBody>
                    <a:bodyPr/>
                    <a:lstStyle/>
                    <a:p>
                      <a:r>
                        <a:rPr lang="en-IN" dirty="0"/>
                        <a:t>Land and 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1,00,000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Sundry  Creditors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039272"/>
                  </a:ext>
                </a:extLst>
              </a:tr>
              <a:tr h="466164">
                <a:tc>
                  <a:txBody>
                    <a:bodyPr/>
                    <a:lstStyle/>
                    <a:p>
                      <a:r>
                        <a:rPr lang="en-IN" dirty="0"/>
                        <a:t>Cash in hand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1,70,000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545845"/>
                  </a:ext>
                </a:extLst>
              </a:tr>
              <a:tr h="448236">
                <a:tc>
                  <a:txBody>
                    <a:bodyPr/>
                    <a:lstStyle/>
                    <a:p>
                      <a:r>
                        <a:rPr lang="en-IN" dirty="0"/>
                        <a:t>Cash at 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Bills payable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621335"/>
                  </a:ext>
                </a:extLst>
              </a:tr>
              <a:tr h="421485">
                <a:tc>
                  <a:txBody>
                    <a:bodyPr/>
                    <a:lstStyle/>
                    <a:p>
                      <a:r>
                        <a:rPr lang="en-IN" dirty="0"/>
                        <a:t>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340332"/>
                  </a:ext>
                </a:extLst>
              </a:tr>
              <a:tr h="430307">
                <a:tc>
                  <a:txBody>
                    <a:bodyPr/>
                    <a:lstStyle/>
                    <a:p>
                      <a:r>
                        <a:rPr lang="en-IN" dirty="0"/>
                        <a:t>Bills  receivable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90567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65B6C79-571D-48A8-8534-7E6970A88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653375"/>
              </p:ext>
            </p:extLst>
          </p:nvPr>
        </p:nvGraphicFramePr>
        <p:xfrm>
          <a:off x="603504" y="5597563"/>
          <a:ext cx="10984992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1931">
                  <a:extLst>
                    <a:ext uri="{9D8B030D-6E8A-4147-A177-3AD203B41FA5}">
                      <a16:colId xmlns:a16="http://schemas.microsoft.com/office/drawing/2014/main" val="4274068551"/>
                    </a:ext>
                  </a:extLst>
                </a:gridCol>
                <a:gridCol w="1237130">
                  <a:extLst>
                    <a:ext uri="{9D8B030D-6E8A-4147-A177-3AD203B41FA5}">
                      <a16:colId xmlns:a16="http://schemas.microsoft.com/office/drawing/2014/main" val="1733194721"/>
                    </a:ext>
                  </a:extLst>
                </a:gridCol>
                <a:gridCol w="4383741">
                  <a:extLst>
                    <a:ext uri="{9D8B030D-6E8A-4147-A177-3AD203B41FA5}">
                      <a16:colId xmlns:a16="http://schemas.microsoft.com/office/drawing/2014/main" val="1997907450"/>
                    </a:ext>
                  </a:extLst>
                </a:gridCol>
                <a:gridCol w="1252190">
                  <a:extLst>
                    <a:ext uri="{9D8B030D-6E8A-4147-A177-3AD203B41FA5}">
                      <a16:colId xmlns:a16="http://schemas.microsoft.com/office/drawing/2014/main" val="20048926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289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Bad  Debts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20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Repairs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615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04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687F-1E29-4203-9D8C-CB76876F8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2"/>
            <a:ext cx="10772775" cy="6161243"/>
          </a:xfrm>
        </p:spPr>
        <p:txBody>
          <a:bodyPr>
            <a:normAutofit/>
          </a:bodyPr>
          <a:lstStyle/>
          <a:p>
            <a:br>
              <a:rPr lang="en-US" sz="2000"/>
            </a:br>
            <a:br>
              <a:rPr lang="en-US" sz="2000"/>
            </a:br>
            <a:br>
              <a:rPr lang="en-US" sz="2000"/>
            </a:br>
            <a:br>
              <a:rPr lang="en-US" sz="2000"/>
            </a:br>
            <a:br>
              <a:rPr lang="en-US" sz="2000"/>
            </a:br>
            <a:br>
              <a:rPr lang="en-US" sz="2000"/>
            </a:br>
            <a:br>
              <a:rPr lang="en-US" sz="2000"/>
            </a:br>
            <a:br>
              <a:rPr lang="en-US" sz="2000"/>
            </a:br>
            <a:r>
              <a:rPr lang="en-US" sz="2000"/>
              <a:t>On   31. March  2022 ,the stock  was valued at Rs. 1,00,000.</a:t>
            </a:r>
            <a:endParaRPr lang="en-IN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9C577D5-B0C1-47B3-AB79-7B01DCDF77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625278"/>
              </p:ext>
            </p:extLst>
          </p:nvPr>
        </p:nvGraphicFramePr>
        <p:xfrm flipV="1">
          <a:off x="676275" y="499532"/>
          <a:ext cx="10753724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9843">
                  <a:extLst>
                    <a:ext uri="{9D8B030D-6E8A-4147-A177-3AD203B41FA5}">
                      <a16:colId xmlns:a16="http://schemas.microsoft.com/office/drawing/2014/main" val="3702582758"/>
                    </a:ext>
                  </a:extLst>
                </a:gridCol>
                <a:gridCol w="1257019">
                  <a:extLst>
                    <a:ext uri="{9D8B030D-6E8A-4147-A177-3AD203B41FA5}">
                      <a16:colId xmlns:a16="http://schemas.microsoft.com/office/drawing/2014/main" val="4132030775"/>
                    </a:ext>
                  </a:extLst>
                </a:gridCol>
                <a:gridCol w="4265239">
                  <a:extLst>
                    <a:ext uri="{9D8B030D-6E8A-4147-A177-3AD203B41FA5}">
                      <a16:colId xmlns:a16="http://schemas.microsoft.com/office/drawing/2014/main" val="1610456348"/>
                    </a:ext>
                  </a:extLst>
                </a:gridCol>
                <a:gridCol w="1111623">
                  <a:extLst>
                    <a:ext uri="{9D8B030D-6E8A-4147-A177-3AD203B41FA5}">
                      <a16:colId xmlns:a16="http://schemas.microsoft.com/office/drawing/2014/main" val="260197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            Debit  Transactions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Amount in </a:t>
                      </a:r>
                    </a:p>
                    <a:p>
                      <a:r>
                        <a:rPr lang="en-IN" dirty="0"/>
                        <a:t>       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                 Credit Transactions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Amount in    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881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err="1"/>
                        <a:t>Furnitures</a:t>
                      </a:r>
                      <a:r>
                        <a:rPr lang="en-IN" dirty="0"/>
                        <a:t>  and  </a:t>
                      </a:r>
                      <a:r>
                        <a:rPr lang="en-IN" dirty="0" err="1"/>
                        <a:t>fictures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452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02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Rent , Rate  and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997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Salaries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672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Drawings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834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Purchases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1,00,000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534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Office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187844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4D53847-D1DA-4C01-B547-469D37924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553604"/>
              </p:ext>
            </p:extLst>
          </p:nvPr>
        </p:nvGraphicFramePr>
        <p:xfrm>
          <a:off x="638171" y="3735492"/>
          <a:ext cx="10791828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47858">
                  <a:extLst>
                    <a:ext uri="{9D8B030D-6E8A-4147-A177-3AD203B41FA5}">
                      <a16:colId xmlns:a16="http://schemas.microsoft.com/office/drawing/2014/main" val="887263003"/>
                    </a:ext>
                  </a:extLst>
                </a:gridCol>
                <a:gridCol w="1248056">
                  <a:extLst>
                    <a:ext uri="{9D8B030D-6E8A-4147-A177-3AD203B41FA5}">
                      <a16:colId xmlns:a16="http://schemas.microsoft.com/office/drawing/2014/main" val="2673755848"/>
                    </a:ext>
                  </a:extLst>
                </a:gridCol>
                <a:gridCol w="4265238">
                  <a:extLst>
                    <a:ext uri="{9D8B030D-6E8A-4147-A177-3AD203B41FA5}">
                      <a16:colId xmlns:a16="http://schemas.microsoft.com/office/drawing/2014/main" val="1123107826"/>
                    </a:ext>
                  </a:extLst>
                </a:gridCol>
                <a:gridCol w="1130676">
                  <a:extLst>
                    <a:ext uri="{9D8B030D-6E8A-4147-A177-3AD203B41FA5}">
                      <a16:colId xmlns:a16="http://schemas.microsoft.com/office/drawing/2014/main" val="3347173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Plant  and  machinery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57,000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420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74795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17</TotalTime>
  <Words>155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Metropolitan</vt:lpstr>
      <vt:lpstr>From  the following balances of  Ms. Chunnilal  and sons  , prepare  trading   account  and profit  and loss account  for  the year  ended  31st  March  2022  and balance  sheet  on that date                       </vt:lpstr>
      <vt:lpstr>        On   31. March  2022 ,the stock  was valued at Rs. 1,00,000.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 the following balances of  Ms. Chunnilal  and sons  , prepare  trading   account  and profit  and loss account  for  the year  ended  31st  March  2022  and balance  sheet  on that date                       </dc:title>
  <dc:creator>Ritika Yadav</dc:creator>
  <cp:lastModifiedBy>yritika1911@gmail.com</cp:lastModifiedBy>
  <cp:revision>2</cp:revision>
  <dcterms:created xsi:type="dcterms:W3CDTF">2022-05-17T10:56:14Z</dcterms:created>
  <dcterms:modified xsi:type="dcterms:W3CDTF">2022-05-17T11:26:53Z</dcterms:modified>
</cp:coreProperties>
</file>