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7" r:id="rId11"/>
    <p:sldId id="268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69E56-C9BC-4E14-B7F9-E6A5F045D45A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1C3BA-1ADF-4EF3-B6F8-AC724403A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C3BA-1ADF-4EF3-B6F8-AC724403A6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C3BA-1ADF-4EF3-B6F8-AC724403A6E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3D5A-EC0F-419B-8ACA-BB19C2AB2A0F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7B290-2E03-4CBD-9B10-B1451624E716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9509-234E-469F-BAF1-07E81B57CDDE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931A-BAB0-4F46-A7A8-03046810C986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7315-5A34-4FBD-8DD4-69416B13294B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43CE5-64CB-4EAD-9032-F0248B365A0B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F376-F886-45F7-AC37-294592C160D0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CF4F-9B09-43F0-B31B-FD1C770B3C83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39BB-2145-4FB4-AAC6-12DB4CA09EC7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3743-D8E8-428E-88CC-48E19F0E88B3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4EE6-520C-4AAC-A5F8-B3700669659A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CE294-6D5F-4A32-80CA-E21411335B81}" type="datetime1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Functions in C++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29718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void add(</a:t>
            </a:r>
            <a:r>
              <a:rPr lang="en-US" dirty="0" err="1" smtClean="0"/>
              <a:t>int,int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statement1;</a:t>
            </a:r>
          </a:p>
          <a:p>
            <a:pPr>
              <a:buNone/>
            </a:pPr>
            <a:r>
              <a:rPr lang="en-US" dirty="0" smtClean="0"/>
              <a:t>   statement2;</a:t>
            </a:r>
          </a:p>
          <a:p>
            <a:pPr>
              <a:buNone/>
            </a:pPr>
            <a:r>
              <a:rPr lang="en-US" dirty="0" smtClean="0"/>
              <a:t>    add(4,5);</a:t>
            </a:r>
          </a:p>
          <a:p>
            <a:pPr>
              <a:buNone/>
            </a:pPr>
            <a:r>
              <a:rPr lang="en-US" dirty="0" smtClean="0"/>
              <a:t>   statement;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void add(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y)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function body;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371600"/>
            <a:ext cx="3002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Funtion</a:t>
            </a:r>
            <a:r>
              <a:rPr lang="en-US" dirty="0" smtClean="0">
                <a:solidFill>
                  <a:srgbClr val="FF0000"/>
                </a:solidFill>
              </a:rPr>
              <a:t> prototype declaration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895600"/>
            <a:ext cx="13705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964668"/>
            <a:ext cx="19651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definition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429000" y="5105400"/>
            <a:ext cx="1524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accent3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Bent-Up Arrow 9"/>
          <p:cNvSpPr/>
          <p:nvPr/>
        </p:nvSpPr>
        <p:spPr>
          <a:xfrm>
            <a:off x="3657600" y="5562600"/>
            <a:ext cx="1752600" cy="5334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48000" y="1524000"/>
            <a:ext cx="1524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8600" y="3657600"/>
            <a:ext cx="164660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Calling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4495800"/>
            <a:ext cx="16001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Called function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>
            <a:off x="1295400" y="4572000"/>
            <a:ext cx="52578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133600" y="3733800"/>
            <a:ext cx="1828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5" idx="1"/>
          </p:cNvCxnSpPr>
          <p:nvPr/>
        </p:nvCxnSpPr>
        <p:spPr>
          <a:xfrm flipV="1">
            <a:off x="1981200" y="3080266"/>
            <a:ext cx="19812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 between calling function and called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 are communicated through sending values to each other.</a:t>
            </a:r>
          </a:p>
          <a:p>
            <a:r>
              <a:rPr lang="en-US" dirty="0" smtClean="0"/>
              <a:t>Calling function can send nothing or values as an actual parameter to the called function which receives these values in formal parameter .</a:t>
            </a:r>
          </a:p>
          <a:p>
            <a:r>
              <a:rPr lang="en-US" dirty="0" smtClean="0"/>
              <a:t>Called function can communicate with calling function through returning either nothing or the result of calculation of the function.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</a:t>
            </a:r>
            <a:r>
              <a:rPr lang="en-US" smtClean="0"/>
              <a:t>of functions</a:t>
            </a:r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035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768350" indent="-584200">
              <a:lnSpc>
                <a:spcPct val="120100"/>
              </a:lnSpc>
              <a:spcBef>
                <a:spcPts val="100"/>
              </a:spcBef>
              <a:buAutoNum type="romanLcParenR"/>
              <a:tabLst>
                <a:tab pos="584200" algn="l"/>
                <a:tab pos="584835" algn="l"/>
              </a:tabLst>
            </a:pPr>
            <a:r>
              <a:rPr spc="-5" dirty="0"/>
              <a:t>Function with no </a:t>
            </a:r>
            <a:r>
              <a:rPr spc="-15" dirty="0"/>
              <a:t>return value </a:t>
            </a:r>
            <a:r>
              <a:rPr spc="-5" dirty="0"/>
              <a:t>and no </a:t>
            </a:r>
            <a:r>
              <a:rPr spc="-10" dirty="0"/>
              <a:t>argument.  </a:t>
            </a:r>
            <a:r>
              <a:rPr spc="-15" dirty="0">
                <a:solidFill>
                  <a:srgbClr val="FF0000"/>
                </a:solidFill>
              </a:rPr>
              <a:t>void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add(void);</a:t>
            </a:r>
          </a:p>
          <a:p>
            <a:pPr marL="584200" marR="5080" indent="-584200">
              <a:lnSpc>
                <a:spcPct val="119600"/>
              </a:lnSpc>
              <a:buAutoNum type="romanLcParenR"/>
              <a:tabLst>
                <a:tab pos="584200" algn="l"/>
                <a:tab pos="584835" algn="l"/>
              </a:tabLst>
            </a:pPr>
            <a:r>
              <a:rPr spc="-10" dirty="0"/>
              <a:t>Function </a:t>
            </a:r>
            <a:r>
              <a:rPr spc="-5" dirty="0"/>
              <a:t>with </a:t>
            </a:r>
            <a:r>
              <a:rPr spc="-10" dirty="0"/>
              <a:t>arguments passed </a:t>
            </a:r>
            <a:r>
              <a:rPr spc="-5" dirty="0"/>
              <a:t>and no </a:t>
            </a:r>
            <a:r>
              <a:rPr spc="-15" dirty="0"/>
              <a:t>return </a:t>
            </a:r>
            <a:r>
              <a:rPr spc="-10" dirty="0"/>
              <a:t>value.  </a:t>
            </a:r>
            <a:r>
              <a:rPr spc="-15" dirty="0">
                <a:solidFill>
                  <a:srgbClr val="FF0000"/>
                </a:solidFill>
              </a:rPr>
              <a:t>void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0">
                <a:solidFill>
                  <a:srgbClr val="FF0000"/>
                </a:solidFill>
              </a:rPr>
              <a:t>add(int,int</a:t>
            </a:r>
            <a:r>
              <a:rPr spc="-10" smtClean="0">
                <a:solidFill>
                  <a:srgbClr val="FF0000"/>
                </a:solidFill>
              </a:rPr>
              <a:t>);</a:t>
            </a:r>
            <a:endParaRPr lang="en-US" spc="-10" dirty="0" smtClean="0">
              <a:solidFill>
                <a:srgbClr val="FF0000"/>
              </a:solidFill>
            </a:endParaRPr>
          </a:p>
          <a:p>
            <a:pPr marL="584200" marR="5080" indent="-584200">
              <a:lnSpc>
                <a:spcPct val="119600"/>
              </a:lnSpc>
              <a:buAutoNum type="romanLcParenR"/>
              <a:tabLst>
                <a:tab pos="584200" algn="l"/>
                <a:tab pos="584835" algn="l"/>
              </a:tabLst>
            </a:pPr>
            <a:r>
              <a:rPr spc="-10" smtClean="0"/>
              <a:t>Function </a:t>
            </a:r>
            <a:r>
              <a:rPr spc="-5" dirty="0"/>
              <a:t>with no </a:t>
            </a:r>
            <a:r>
              <a:rPr spc="-10" dirty="0"/>
              <a:t>arguments but </a:t>
            </a:r>
            <a:r>
              <a:rPr spc="-15" dirty="0"/>
              <a:t>returns </a:t>
            </a:r>
            <a:r>
              <a:rPr spc="-5" dirty="0"/>
              <a:t>a </a:t>
            </a:r>
            <a:r>
              <a:rPr spc="-10" dirty="0"/>
              <a:t>value.  </a:t>
            </a:r>
            <a:r>
              <a:rPr spc="-15" dirty="0">
                <a:solidFill>
                  <a:srgbClr val="FF0000"/>
                </a:solidFill>
              </a:rPr>
              <a:t>int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0">
                <a:solidFill>
                  <a:srgbClr val="FF0000"/>
                </a:solidFill>
              </a:rPr>
              <a:t>add(void</a:t>
            </a:r>
            <a:r>
              <a:rPr spc="-10" smtClean="0">
                <a:solidFill>
                  <a:srgbClr val="FF0000"/>
                </a:solidFill>
              </a:rPr>
              <a:t>);</a:t>
            </a:r>
            <a:endParaRPr lang="en-US" spc="-10" dirty="0" smtClean="0">
              <a:solidFill>
                <a:srgbClr val="FF0000"/>
              </a:solidFill>
            </a:endParaRPr>
          </a:p>
          <a:p>
            <a:pPr marL="584200" marR="5080" indent="-584200">
              <a:lnSpc>
                <a:spcPct val="119600"/>
              </a:lnSpc>
              <a:buAutoNum type="romanLcParenR"/>
              <a:tabLst>
                <a:tab pos="584200" algn="l"/>
                <a:tab pos="584835" algn="l"/>
              </a:tabLst>
            </a:pPr>
            <a:r>
              <a:rPr spc="-5" smtClean="0"/>
              <a:t>Function </a:t>
            </a:r>
            <a:r>
              <a:rPr spc="-5" dirty="0"/>
              <a:t>with </a:t>
            </a:r>
            <a:r>
              <a:rPr spc="-10" dirty="0"/>
              <a:t>arguments </a:t>
            </a:r>
            <a:r>
              <a:rPr spc="-5" dirty="0"/>
              <a:t>and </a:t>
            </a:r>
            <a:r>
              <a:rPr spc="-15" dirty="0"/>
              <a:t>returns </a:t>
            </a:r>
            <a:r>
              <a:rPr spc="-5" dirty="0"/>
              <a:t>a </a:t>
            </a:r>
            <a:r>
              <a:rPr spc="-10" dirty="0"/>
              <a:t>value.  </a:t>
            </a:r>
            <a:r>
              <a:rPr spc="-15" dirty="0">
                <a:solidFill>
                  <a:srgbClr val="FF0000"/>
                </a:solidFill>
              </a:rPr>
              <a:t>int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add(int,int);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5" dirty="0" smtClean="0"/>
              <a:t>Function with no </a:t>
            </a:r>
            <a:r>
              <a:rPr lang="en-US" spc="-15" dirty="0" smtClean="0"/>
              <a:t>return value </a:t>
            </a:r>
            <a:r>
              <a:rPr lang="en-US" spc="-5" dirty="0" smtClean="0"/>
              <a:t>and no </a:t>
            </a:r>
            <a:r>
              <a:rPr lang="en-US" spc="-10" dirty="0" smtClean="0"/>
              <a:t>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situation calling function and called function do not communicate through any value.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862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add(void);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39624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void add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(void)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code of adding two numbers.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3962400"/>
            <a:ext cx="1676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communication between these two functions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pc="-10" dirty="0" smtClean="0"/>
              <a:t>Function </a:t>
            </a:r>
            <a:r>
              <a:rPr lang="en-US" spc="-5" dirty="0" smtClean="0"/>
              <a:t>with </a:t>
            </a:r>
            <a:r>
              <a:rPr lang="en-US" spc="-10" dirty="0" smtClean="0"/>
              <a:t>arguments passed </a:t>
            </a:r>
            <a:r>
              <a:rPr lang="en-US" spc="-5" dirty="0" smtClean="0"/>
              <a:t>and no </a:t>
            </a:r>
            <a:r>
              <a:rPr lang="en-US" spc="-15" dirty="0" smtClean="0"/>
              <a:t>return </a:t>
            </a:r>
            <a:r>
              <a:rPr lang="en-US" spc="-10" dirty="0" smtClean="0"/>
              <a:t>value.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2209800"/>
          </a:xfrm>
        </p:spPr>
        <p:txBody>
          <a:bodyPr/>
          <a:lstStyle/>
          <a:p>
            <a:r>
              <a:rPr lang="en-US" dirty="0" smtClean="0"/>
              <a:t>In this situation calling function provide the value to the called function but called function does not return any value to its calling function.</a:t>
            </a:r>
          </a:p>
          <a:p>
            <a:r>
              <a:rPr lang="en-US" dirty="0" smtClean="0"/>
              <a:t>One way communication is accomplished.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862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	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add(4,7);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39624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void add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x,int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code of adding two numbers.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0" y="5352871"/>
            <a:ext cx="1676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One way communication between these two functions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pc="-10" dirty="0" smtClean="0"/>
              <a:t>Function </a:t>
            </a:r>
            <a:r>
              <a:rPr lang="en-US" spc="-5" dirty="0" smtClean="0"/>
              <a:t>with no </a:t>
            </a:r>
            <a:r>
              <a:rPr lang="en-US" spc="-10" dirty="0" smtClean="0"/>
              <a:t>arguments but </a:t>
            </a:r>
            <a:r>
              <a:rPr lang="en-US" spc="-15" dirty="0" smtClean="0"/>
              <a:t>returns </a:t>
            </a:r>
            <a:r>
              <a:rPr lang="en-US" spc="-5" dirty="0" smtClean="0"/>
              <a:t>a </a:t>
            </a:r>
            <a:r>
              <a:rPr lang="en-US" spc="-10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this situation calling function does not pass any value to its called function but called function return the result of the task to its calling function.</a:t>
            </a:r>
          </a:p>
          <a:p>
            <a:r>
              <a:rPr lang="en-US" dirty="0" smtClean="0"/>
              <a:t>Again one way communication.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862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c=add(void);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&gt;&gt;c;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39624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int</a:t>
            </a:r>
            <a:r>
              <a:rPr lang="en-US" sz="3200" dirty="0" smtClean="0"/>
              <a:t> add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3200" dirty="0" smtClean="0"/>
              <a:t>void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</a:t>
            </a:r>
            <a:r>
              <a:rPr lang="en-US" sz="3200" dirty="0" err="1" smtClean="0"/>
              <a:t>cin</a:t>
            </a:r>
            <a:r>
              <a:rPr lang="en-US" sz="3200" dirty="0" smtClean="0"/>
              <a:t>&gt;&gt;a&gt;&gt;b;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return (</a:t>
            </a:r>
            <a:r>
              <a:rPr lang="en-US" sz="3200" dirty="0" err="1" smtClean="0"/>
              <a:t>a+b</a:t>
            </a:r>
            <a:r>
              <a:rPr lang="en-US" sz="3200" dirty="0" smtClean="0"/>
              <a:t>);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5029200"/>
            <a:ext cx="1676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One way communication between these two functions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5" dirty="0" smtClean="0"/>
              <a:t>Function with </a:t>
            </a:r>
            <a:r>
              <a:rPr lang="en-US" spc="-10" dirty="0" smtClean="0"/>
              <a:t>arguments </a:t>
            </a:r>
            <a:r>
              <a:rPr lang="en-US" spc="-5" dirty="0" smtClean="0"/>
              <a:t>and </a:t>
            </a:r>
            <a:r>
              <a:rPr lang="en-US" spc="-15" dirty="0" smtClean="0"/>
              <a:t>returns </a:t>
            </a:r>
            <a:r>
              <a:rPr lang="en-US" spc="-5" dirty="0" smtClean="0"/>
              <a:t>a </a:t>
            </a:r>
            <a:r>
              <a:rPr lang="en-US" spc="-10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In this situation both function can send and receive the value.</a:t>
            </a:r>
          </a:p>
          <a:p>
            <a:r>
              <a:rPr lang="en-US" dirty="0" smtClean="0"/>
              <a:t>Two way communication is accomplished.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862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statement2;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c=add(4,8);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&gt;&gt;c;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10200" y="3962400"/>
            <a:ext cx="2971800" cy="2743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int</a:t>
            </a:r>
            <a:r>
              <a:rPr lang="en-US" sz="3200" dirty="0" smtClean="0"/>
              <a:t> add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a,int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n-US" sz="3200" dirty="0" smtClean="0"/>
              <a:t>   </a:t>
            </a:r>
            <a:r>
              <a:rPr lang="en-US" sz="3200" dirty="0" err="1" smtClean="0"/>
              <a:t>cin</a:t>
            </a:r>
            <a:r>
              <a:rPr lang="en-US" sz="3200" dirty="0" smtClean="0"/>
              <a:t>&gt;&gt;a&gt;&gt;b;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   return (</a:t>
            </a:r>
            <a:r>
              <a:rPr lang="en-US" sz="3200" dirty="0" err="1" smtClean="0"/>
              <a:t>a+b</a:t>
            </a:r>
            <a:r>
              <a:rPr lang="en-US" sz="3200" dirty="0" smtClean="0"/>
              <a:t>);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3657600" y="5352871"/>
            <a:ext cx="1676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Two way communication between these two functions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Formal parameter and actual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parameters passed in function definition is called formal parameter.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parameter passed in the function call is called actual parameter.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971800"/>
            <a:ext cx="2971800" cy="1752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main()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{  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statements;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c=add(4,8);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cout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&gt;&gt;c;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800600"/>
            <a:ext cx="2971800" cy="1905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add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a,int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&gt;&gt;a&gt;&gt;b;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return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1730" y="3581400"/>
            <a:ext cx="2474845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Actual parameters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800600"/>
            <a:ext cx="255396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Formal parameters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743200" y="3810000"/>
            <a:ext cx="2667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48000" y="4953000"/>
            <a:ext cx="2362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passed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possibilities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Pass by value</a:t>
            </a:r>
          </a:p>
          <a:p>
            <a:pPr lvl="2"/>
            <a:r>
              <a:rPr lang="en-US" dirty="0" smtClean="0"/>
              <a:t>Pass by Reference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Pass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Here the called function creates a new set of variables and copies the values of the arguments into them.</a:t>
            </a:r>
          </a:p>
          <a:p>
            <a:r>
              <a:rPr lang="en-US" dirty="0" smtClean="0"/>
              <a:t>The called function does not have the access  to the actual variables in the calling program and can only work on the copies of the values.</a:t>
            </a:r>
          </a:p>
          <a:p>
            <a:r>
              <a:rPr lang="en-US" dirty="0" smtClean="0"/>
              <a:t>In this case if any change done on the formal parameters then it does not affect on the actual parameters of the calling program.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contains group of statements that perform a specific task.</a:t>
            </a:r>
          </a:p>
          <a:p>
            <a:r>
              <a:rPr lang="en-US" dirty="0" smtClean="0"/>
              <a:t>Every Program in C++ contain at least one function that is main().</a:t>
            </a:r>
          </a:p>
          <a:p>
            <a:r>
              <a:rPr lang="en-US" dirty="0" smtClean="0"/>
              <a:t>It divide a program into number of small modules.</a:t>
            </a:r>
          </a:p>
          <a:p>
            <a:r>
              <a:rPr lang="en-US" dirty="0" smtClean="0"/>
              <a:t>Save the time.</a:t>
            </a:r>
          </a:p>
          <a:p>
            <a:r>
              <a:rPr lang="en-US" dirty="0" smtClean="0"/>
              <a:t>Reduce the size of the program.</a:t>
            </a:r>
          </a:p>
          <a:p>
            <a:r>
              <a:rPr lang="en-US" dirty="0" smtClean="0"/>
              <a:t>Reduce the chances of error.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3886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3657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incCount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count)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count =count+1;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&lt;&lt;count;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count=0;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incCount</a:t>
            </a:r>
            <a:r>
              <a:rPr lang="en-US" dirty="0" smtClean="0"/>
              <a:t>(count);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&lt;&lt;count;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143000"/>
            <a:ext cx="4587424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2895600" y="1752600"/>
            <a:ext cx="1676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286000" y="3352800"/>
            <a:ext cx="2286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438400" y="4648200"/>
            <a:ext cx="2133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6740" y="5105400"/>
            <a:ext cx="30962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 rot="5400000" flipH="1" flipV="1">
            <a:off x="5257800" y="28194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219700" y="20193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Pass by reference/Pass by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means the reference of an argument in the calling function is passed to the corresponding formal parameter of the called function so that a copy of the address of the actual parameter is made in memory,.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caller and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callee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the same variable for the parameter.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called function modifies the parameter variable, the effect is visible to the actual parameter of the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calling program.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Passes an argument by reference.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Callee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gives a direct reference to the programming element in the calling code.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memory address of the stored data is passed.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to the value have an effect on the original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43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void fun1(</a:t>
            </a:r>
            <a:r>
              <a:rPr lang="en-US" dirty="0" err="1" smtClean="0"/>
              <a:t>int</a:t>
            </a:r>
            <a:r>
              <a:rPr lang="en-US" dirty="0" smtClean="0"/>
              <a:t> &amp;x)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x = 50;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"Value of x from fun1: " &lt;&lt; x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main()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x = 10;</a:t>
            </a:r>
          </a:p>
          <a:p>
            <a:pPr>
              <a:buNone/>
            </a:pPr>
            <a:r>
              <a:rPr lang="en-US" dirty="0" smtClean="0"/>
              <a:t>         fun1(x);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"Value of x from main function: " &lt;&lt; x;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743200"/>
            <a:ext cx="5181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Here both calling function and called function use the same memory space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1295400"/>
            <a:ext cx="1981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209800" y="32766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989961"/>
            <a:ext cx="6553200" cy="186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Normally, a </a:t>
            </a:r>
            <a:r>
              <a:rPr lang="en-US" b="1" dirty="0" smtClean="0"/>
              <a:t>function call</a:t>
            </a:r>
            <a:r>
              <a:rPr lang="en-US" dirty="0" smtClean="0"/>
              <a:t> transfers the control from the calling program to the called function. </a:t>
            </a:r>
          </a:p>
          <a:p>
            <a:r>
              <a:rPr lang="en-US" dirty="0" smtClean="0"/>
              <a:t>This process of jumping to the function, saving registers, passing a value to the argument, and returning the value to the calling function takes extra time and memory.</a:t>
            </a:r>
          </a:p>
          <a:p>
            <a:r>
              <a:rPr lang="en-US" dirty="0" smtClean="0"/>
              <a:t>The work also  done by the compilers when the size of the function is small.</a:t>
            </a:r>
          </a:p>
          <a:p>
            <a:r>
              <a:rPr lang="en-US" dirty="0" smtClean="0"/>
              <a:t>C++ provides the solution of this problem.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inline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 </a:t>
            </a:r>
            <a:r>
              <a:rPr lang="en-US" b="1" dirty="0" smtClean="0"/>
              <a:t>inline function</a:t>
            </a:r>
            <a:r>
              <a:rPr lang="en-US" dirty="0" smtClean="0"/>
              <a:t> is a function that is expanded inline when it is invoked, thus saving time. </a:t>
            </a:r>
          </a:p>
          <a:p>
            <a:r>
              <a:rPr lang="en-US" dirty="0" smtClean="0"/>
              <a:t>The compiler replaces the function call with the corresponding function code, which reduces the overhead of function calls.</a:t>
            </a:r>
          </a:p>
          <a:p>
            <a:r>
              <a:rPr lang="en-US" dirty="0" smtClean="0"/>
              <a:t>To inline a function, place the keyword </a:t>
            </a:r>
            <a:r>
              <a:rPr lang="en-US" b="1" i="1" dirty="0" smtClean="0"/>
              <a:t>inline</a:t>
            </a:r>
            <a:r>
              <a:rPr lang="en-US" dirty="0" smtClean="0"/>
              <a:t>                           before the function name and define the function before any calls are made to the function.</a:t>
            </a:r>
          </a:p>
          <a:p>
            <a:r>
              <a:rPr lang="en-US" dirty="0" smtClean="0"/>
              <a:t>The compiler can ignore the inline qualifier in case defined function is more than a line.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inline function is defined as follows: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45415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962400"/>
            <a:ext cx="4539996" cy="2057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Inline function are not beneficial in following situation: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/>
              <a:t>If a function contain more than 2 lines of code</a:t>
            </a:r>
          </a:p>
          <a:p>
            <a:r>
              <a:rPr lang="en-US" dirty="0" smtClean="0"/>
              <a:t>If a function contain loop , switch or go to statements.</a:t>
            </a:r>
          </a:p>
          <a:p>
            <a:r>
              <a:rPr lang="en-US" dirty="0" smtClean="0"/>
              <a:t>If function contains static variables.</a:t>
            </a:r>
          </a:p>
          <a:p>
            <a:r>
              <a:rPr lang="en-US" dirty="0" smtClean="0"/>
              <a:t>If function recursive.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#include&lt;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namespace std;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Max(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y)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return (x &gt; y)? x : y;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main()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"Max (20,10): " &lt;&lt; Max(20,10) &lt;&lt;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"Max (0,200): " &lt;&lt; Max(0,200) &lt;&lt;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&lt;&lt; "Max (100,1010): " &lt;&lt; Max(100,1010) &lt;&lt;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return 0;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 </a:t>
            </a:r>
            <a:r>
              <a:rPr lang="en-US" b="1" dirty="0" smtClean="0"/>
              <a:t>default argument</a:t>
            </a:r>
            <a:r>
              <a:rPr lang="en-US" dirty="0" smtClean="0"/>
              <a:t> is a default value provided for a function parameter. </a:t>
            </a:r>
          </a:p>
          <a:p>
            <a:r>
              <a:rPr lang="en-US" dirty="0" smtClean="0"/>
              <a:t>If the user does not supply an explicit argument for a parameter with a default argument, the default value will be used. </a:t>
            </a:r>
          </a:p>
          <a:p>
            <a:r>
              <a:rPr lang="en-US" dirty="0" smtClean="0"/>
              <a:t>If the user does supply an argument for the parameter, the user-supplied argument is used.</a:t>
            </a:r>
          </a:p>
          <a:p>
            <a:r>
              <a:rPr lang="en-US" dirty="0" smtClean="0"/>
              <a:t>Default values are specified when function </a:t>
            </a:r>
            <a:r>
              <a:rPr lang="en-US" smtClean="0"/>
              <a:t>is declared.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Consider the following cases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200" y="914400"/>
            <a:ext cx="6475054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types  or predefined function</a:t>
            </a:r>
          </a:p>
          <a:p>
            <a:r>
              <a:rPr lang="en-US" dirty="0" smtClean="0"/>
              <a:t>User defined function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default argument is </a:t>
            </a:r>
          </a:p>
          <a:p>
            <a:pPr lvl="1"/>
            <a:r>
              <a:rPr lang="en-US" dirty="0" smtClean="0"/>
              <a:t>checked for type at the time of declaration and</a:t>
            </a:r>
          </a:p>
          <a:p>
            <a:pPr lvl="1"/>
            <a:r>
              <a:rPr lang="en-US" dirty="0" smtClean="0"/>
              <a:t> evaluated at the time of call.</a:t>
            </a:r>
          </a:p>
          <a:p>
            <a:r>
              <a:rPr lang="en-US" dirty="0" smtClean="0"/>
              <a:t>Only the trailing arguments can have default values and therefore we must add defaults from right to left.</a:t>
            </a:r>
          </a:p>
          <a:p>
            <a:r>
              <a:rPr lang="en-US" dirty="0" smtClean="0"/>
              <a:t>Default value to a particular argument can not be provided at the middle of the argument list.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5562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x=10,int y=2,int z=9)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y=2,int z)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x=10,int y=2,int z)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</a:t>
            </a:r>
            <a:r>
              <a:rPr lang="en-US" dirty="0" err="1" smtClean="0"/>
              <a:t>y,int</a:t>
            </a:r>
            <a:r>
              <a:rPr lang="en-US" dirty="0" smtClean="0"/>
              <a:t> z=9)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add(</a:t>
            </a:r>
            <a:r>
              <a:rPr lang="en-US" dirty="0" err="1" smtClean="0"/>
              <a:t>int</a:t>
            </a:r>
            <a:r>
              <a:rPr lang="en-US" dirty="0" smtClean="0"/>
              <a:t> x=2,int </a:t>
            </a:r>
            <a:r>
              <a:rPr lang="en-US" dirty="0" err="1" smtClean="0"/>
              <a:t>y,int</a:t>
            </a:r>
            <a:r>
              <a:rPr lang="en-US" dirty="0" smtClean="0"/>
              <a:t> z=9)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752600"/>
            <a:ext cx="92615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correct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8400" y="2297668"/>
            <a:ext cx="112011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incorrect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2907268"/>
            <a:ext cx="112011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incorrect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516868"/>
            <a:ext cx="92615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correct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038600"/>
            <a:ext cx="10245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incorrect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 flipV="1">
            <a:off x="4876800" y="4223266"/>
            <a:ext cx="1828800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</p:cNvCxnSpPr>
          <p:nvPr/>
        </p:nvCxnSpPr>
        <p:spPr>
          <a:xfrm rot="10800000">
            <a:off x="5334000" y="1948935"/>
            <a:ext cx="762000" cy="3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</p:cNvCxnSpPr>
          <p:nvPr/>
        </p:nvCxnSpPr>
        <p:spPr>
          <a:xfrm rot="10800000" flipV="1">
            <a:off x="4419600" y="3716923"/>
            <a:ext cx="2133600" cy="16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1"/>
          </p:cNvCxnSpPr>
          <p:nvPr/>
        </p:nvCxnSpPr>
        <p:spPr>
          <a:xfrm rot="10800000">
            <a:off x="4953000" y="3091935"/>
            <a:ext cx="1447800" cy="1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419600" y="2438400"/>
            <a:ext cx="1828800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x,int</a:t>
            </a:r>
            <a:r>
              <a:rPr lang="en-US" dirty="0" smtClean="0"/>
              <a:t> y=20,int z=30);</a:t>
            </a:r>
          </a:p>
          <a:p>
            <a:pPr>
              <a:buNone/>
            </a:pPr>
            <a:r>
              <a:rPr lang="en-US" dirty="0" smtClean="0"/>
              <a:t>main()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mul</a:t>
            </a:r>
            <a:r>
              <a:rPr lang="en-US" dirty="0" smtClean="0"/>
              <a:t>(5);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&lt;&lt;"The </a:t>
            </a:r>
            <a:r>
              <a:rPr lang="en-US" dirty="0" err="1" smtClean="0"/>
              <a:t>mul</a:t>
            </a:r>
            <a:r>
              <a:rPr lang="en-US" dirty="0" smtClean="0"/>
              <a:t> is : "&lt;&lt;</a:t>
            </a:r>
            <a:r>
              <a:rPr lang="en-US" dirty="0" err="1" smtClean="0"/>
              <a:t>rs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mul</a:t>
            </a:r>
            <a:r>
              <a:rPr lang="en-US" dirty="0" smtClean="0"/>
              <a:t>(4,8);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 The </a:t>
            </a:r>
            <a:r>
              <a:rPr lang="en-US" dirty="0" err="1" smtClean="0"/>
              <a:t>mul</a:t>
            </a:r>
            <a:r>
              <a:rPr lang="en-US" dirty="0" smtClean="0"/>
              <a:t> is : "&lt;&lt;</a:t>
            </a:r>
            <a:r>
              <a:rPr lang="en-US" dirty="0" err="1" smtClean="0"/>
              <a:t>rs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rs</a:t>
            </a:r>
            <a:r>
              <a:rPr lang="en-US" dirty="0" smtClean="0"/>
              <a:t> = </a:t>
            </a:r>
            <a:r>
              <a:rPr lang="en-US" dirty="0" err="1" smtClean="0"/>
              <a:t>mul</a:t>
            </a:r>
            <a:r>
              <a:rPr lang="en-US" dirty="0" smtClean="0"/>
              <a:t>(7,3,4);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 The </a:t>
            </a:r>
            <a:r>
              <a:rPr lang="en-US" dirty="0" err="1" smtClean="0"/>
              <a:t>mul</a:t>
            </a:r>
            <a:r>
              <a:rPr lang="en-US" dirty="0" smtClean="0"/>
              <a:t> is : "&lt;&lt;</a:t>
            </a:r>
            <a:r>
              <a:rPr lang="en-US" dirty="0" err="1" smtClean="0"/>
              <a:t>rs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int</a:t>
            </a:r>
            <a:r>
              <a:rPr lang="en-US" dirty="0" smtClean="0"/>
              <a:t> z)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return x * y * z;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1600200"/>
            <a:ext cx="406419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contain 5 and y contain 20, z contain 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438400"/>
            <a:ext cx="3962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contain 4, y contain 8 and z contain 30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1" y="3200400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contain 7, y contain 3 and z contain 4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2286000" y="1828800"/>
            <a:ext cx="26670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667000" y="2590800"/>
            <a:ext cx="2438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2743200" y="3264932"/>
            <a:ext cx="25146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141614"/>
            <a:ext cx="3810000" cy="17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685800" y="5867400"/>
            <a:ext cx="1990225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 PUT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743200" y="6172200"/>
            <a:ext cx="1828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Any Question??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 in type or predefined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also called library functions.</a:t>
            </a:r>
          </a:p>
          <a:p>
            <a:r>
              <a:rPr lang="en-US" dirty="0" smtClean="0"/>
              <a:t>Examples: </a:t>
            </a:r>
          </a:p>
          <a:p>
            <a:pPr lvl="2"/>
            <a:r>
              <a:rPr lang="en-US" dirty="0" err="1" smtClean="0"/>
              <a:t>getch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gets()</a:t>
            </a:r>
          </a:p>
          <a:p>
            <a:pPr lvl="2"/>
            <a:r>
              <a:rPr lang="en-US" dirty="0" smtClean="0"/>
              <a:t>puts()  ……</a:t>
            </a:r>
          </a:p>
          <a:p>
            <a:r>
              <a:rPr lang="en-US" smtClean="0"/>
              <a:t>They </a:t>
            </a:r>
            <a:r>
              <a:rPr lang="en-US" dirty="0" smtClean="0"/>
              <a:t>perform only limited task.</a:t>
            </a:r>
          </a:p>
          <a:p>
            <a:r>
              <a:rPr lang="en-US" dirty="0" smtClean="0"/>
              <a:t>Programmer has no control over these functions.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user created functions.</a:t>
            </a:r>
          </a:p>
          <a:p>
            <a:r>
              <a:rPr lang="en-US" dirty="0" smtClean="0"/>
              <a:t>User has full control over it.</a:t>
            </a:r>
          </a:p>
          <a:p>
            <a:r>
              <a:rPr lang="en-US" dirty="0" smtClean="0"/>
              <a:t>User can designed any number of functions to perform a task which he want. </a:t>
            </a:r>
          </a:p>
          <a:p>
            <a:r>
              <a:rPr lang="en-US" dirty="0" smtClean="0"/>
              <a:t>These functions are created as per the requirements of the program.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user defined function has the following components: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Prototype declaration</a:t>
            </a:r>
          </a:p>
          <a:p>
            <a:pPr lvl="2"/>
            <a:r>
              <a:rPr lang="en-US" dirty="0" smtClean="0"/>
              <a:t>Function definition</a:t>
            </a:r>
          </a:p>
          <a:p>
            <a:pPr lvl="2"/>
            <a:r>
              <a:rPr lang="en-US" dirty="0" smtClean="0"/>
              <a:t>Function call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2"/>
          <p:cNvSpPr txBox="1"/>
          <p:nvPr/>
        </p:nvSpPr>
        <p:spPr>
          <a:xfrm>
            <a:off x="250622" y="1075118"/>
            <a:ext cx="8558689" cy="4165884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algn="just">
              <a:lnSpc>
                <a:spcPts val="2690"/>
              </a:lnSpc>
              <a:spcBef>
                <a:spcPts val="745"/>
              </a:spcBef>
            </a:pPr>
            <a:r>
              <a:rPr sz="2800" spc="-5" dirty="0">
                <a:latin typeface="Calibri"/>
                <a:cs typeface="Calibri"/>
              </a:rPr>
              <a:t>A function </a:t>
            </a:r>
            <a:r>
              <a:rPr sz="2800" spc="-20" dirty="0">
                <a:latin typeface="Calibri"/>
                <a:cs typeface="Calibri"/>
              </a:rPr>
              <a:t>prototype </a:t>
            </a:r>
            <a:r>
              <a:rPr sz="2800" spc="-5" dirty="0">
                <a:latin typeface="Calibri"/>
                <a:cs typeface="Calibri"/>
              </a:rPr>
              <a:t>is a </a:t>
            </a:r>
            <a:r>
              <a:rPr sz="2800" spc="-15" dirty="0">
                <a:latin typeface="Calibri"/>
                <a:cs typeface="Calibri"/>
              </a:rPr>
              <a:t>declaration </a:t>
            </a:r>
            <a:r>
              <a:rPr sz="2800" spc="-5" dirty="0">
                <a:latin typeface="Calibri"/>
                <a:cs typeface="Calibri"/>
              </a:rPr>
              <a:t>of a function </a:t>
            </a:r>
            <a:r>
              <a:rPr sz="2800" spc="-10" dirty="0">
                <a:latin typeface="Calibri"/>
                <a:cs typeface="Calibri"/>
              </a:rPr>
              <a:t>that tells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25" dirty="0">
                <a:latin typeface="Calibri"/>
                <a:cs typeface="Calibri"/>
              </a:rPr>
              <a:t>program </a:t>
            </a:r>
            <a:r>
              <a:rPr sz="2800" spc="-5" dirty="0">
                <a:latin typeface="Calibri"/>
                <a:cs typeface="Calibri"/>
              </a:rPr>
              <a:t>about  the </a:t>
            </a:r>
            <a:r>
              <a:rPr sz="2800" spc="-10" dirty="0">
                <a:solidFill>
                  <a:srgbClr val="C55A11"/>
                </a:solidFill>
                <a:latin typeface="Calibri"/>
                <a:cs typeface="Calibri"/>
              </a:rPr>
              <a:t>type </a:t>
            </a:r>
            <a:r>
              <a:rPr sz="2800" spc="-5" dirty="0">
                <a:solidFill>
                  <a:srgbClr val="C55A11"/>
                </a:solidFill>
                <a:latin typeface="Calibri"/>
                <a:cs typeface="Calibri"/>
              </a:rPr>
              <a:t>of </a:t>
            </a:r>
            <a:r>
              <a:rPr sz="2800" spc="-10" dirty="0">
                <a:solidFill>
                  <a:srgbClr val="C55A11"/>
                </a:solidFill>
                <a:latin typeface="Calibri"/>
                <a:cs typeface="Calibri"/>
              </a:rPr>
              <a:t>value </a:t>
            </a:r>
            <a:r>
              <a:rPr sz="2800" spc="-15" dirty="0">
                <a:solidFill>
                  <a:srgbClr val="C55A11"/>
                </a:solidFill>
                <a:latin typeface="Calibri"/>
                <a:cs typeface="Calibri"/>
              </a:rPr>
              <a:t>returned </a:t>
            </a:r>
            <a:r>
              <a:rPr sz="2800" spc="-15" dirty="0">
                <a:latin typeface="Calibri"/>
                <a:cs typeface="Calibri"/>
              </a:rPr>
              <a:t>by </a:t>
            </a:r>
            <a:r>
              <a:rPr sz="2800" spc="-5" dirty="0">
                <a:latin typeface="Calibri"/>
                <a:cs typeface="Calibri"/>
              </a:rPr>
              <a:t>the function, </a:t>
            </a:r>
            <a:r>
              <a:rPr sz="2800" spc="-10" dirty="0">
                <a:solidFill>
                  <a:srgbClr val="C55A11"/>
                </a:solidFill>
                <a:latin typeface="Calibri"/>
                <a:cs typeface="Calibri"/>
              </a:rPr>
              <a:t>name </a:t>
            </a:r>
            <a:r>
              <a:rPr sz="2800" spc="-5" dirty="0">
                <a:solidFill>
                  <a:srgbClr val="C55A11"/>
                </a:solidFill>
                <a:latin typeface="Calibri"/>
                <a:cs typeface="Calibri"/>
              </a:rPr>
              <a:t>of function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spc="-10" dirty="0">
                <a:solidFill>
                  <a:srgbClr val="EC7C30"/>
                </a:solidFill>
                <a:latin typeface="Calibri"/>
                <a:cs typeface="Calibri"/>
              </a:rPr>
              <a:t>number </a:t>
            </a:r>
            <a:r>
              <a:rPr sz="2800" spc="-5" dirty="0">
                <a:latin typeface="Calibri"/>
                <a:cs typeface="Calibri"/>
              </a:rPr>
              <a:t>and </a:t>
            </a:r>
            <a:r>
              <a:rPr sz="2800" spc="-10" dirty="0">
                <a:solidFill>
                  <a:srgbClr val="C55A11"/>
                </a:solidFill>
                <a:latin typeface="Calibri"/>
                <a:cs typeface="Calibri"/>
              </a:rPr>
              <a:t>type  </a:t>
            </a:r>
            <a:r>
              <a:rPr sz="2800" spc="-5">
                <a:solidFill>
                  <a:srgbClr val="C55A11"/>
                </a:solidFill>
                <a:latin typeface="Calibri"/>
                <a:cs typeface="Calibri"/>
              </a:rPr>
              <a:t>of</a:t>
            </a:r>
            <a:r>
              <a:rPr sz="2800" spc="-1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sz="2800" spc="-10" smtClean="0">
                <a:solidFill>
                  <a:srgbClr val="C55A11"/>
                </a:solidFill>
                <a:latin typeface="Calibri"/>
                <a:cs typeface="Calibri"/>
              </a:rPr>
              <a:t>arguments.</a:t>
            </a:r>
            <a:endParaRPr lang="en-US" sz="2800" spc="-10" dirty="0" smtClean="0">
              <a:solidFill>
                <a:srgbClr val="C55A11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ts val="2690"/>
              </a:lnSpc>
              <a:spcBef>
                <a:spcPts val="745"/>
              </a:spcBef>
            </a:pPr>
            <a:r>
              <a:rPr sz="2400" smtClean="0">
                <a:latin typeface="Times New Roman"/>
                <a:cs typeface="Times New Roman"/>
              </a:rPr>
              <a:t>Syntax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>
                <a:latin typeface="Times New Roman"/>
                <a:cs typeface="Times New Roman"/>
              </a:rPr>
              <a:t>	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745"/>
              </a:spcBef>
            </a:pPr>
            <a:r>
              <a:rPr lang="en-US" sz="2400" i="1" dirty="0" smtClean="0">
                <a:latin typeface="Times New Roman"/>
                <a:cs typeface="Times New Roman"/>
              </a:rPr>
              <a:t>    </a:t>
            </a:r>
            <a:r>
              <a:rPr sz="2400" i="1" smtClean="0">
                <a:latin typeface="Times New Roman"/>
                <a:cs typeface="Times New Roman"/>
              </a:rPr>
              <a:t>Return_type</a:t>
            </a:r>
            <a:r>
              <a:rPr lang="en-US" sz="2400" i="1" dirty="0" smtClean="0">
                <a:latin typeface="Times New Roman"/>
                <a:cs typeface="Times New Roman"/>
              </a:rPr>
              <a:t>  </a:t>
            </a:r>
            <a:r>
              <a:rPr sz="2400" i="1" spc="-5" smtClean="0">
                <a:latin typeface="Times New Roman"/>
                <a:cs typeface="Times New Roman"/>
              </a:rPr>
              <a:t>function_name </a:t>
            </a:r>
            <a:r>
              <a:rPr sz="2400" i="1" spc="-5" dirty="0">
                <a:latin typeface="Times New Roman"/>
                <a:cs typeface="Times New Roman"/>
              </a:rPr>
              <a:t>(</a:t>
            </a:r>
            <a:r>
              <a:rPr sz="2400" i="1" spc="-5">
                <a:latin typeface="Times New Roman"/>
                <a:cs typeface="Times New Roman"/>
              </a:rPr>
              <a:t>parameter</a:t>
            </a:r>
            <a:r>
              <a:rPr sz="2400" i="1" spc="-35">
                <a:latin typeface="Times New Roman"/>
                <a:cs typeface="Times New Roman"/>
              </a:rPr>
              <a:t> </a:t>
            </a:r>
            <a:r>
              <a:rPr sz="2400" i="1" spc="-5" smtClean="0">
                <a:latin typeface="Times New Roman"/>
                <a:cs typeface="Times New Roman"/>
              </a:rPr>
              <a:t>list/argument);</a:t>
            </a:r>
            <a:endParaRPr lang="en-US" sz="2400" i="1" spc="-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745"/>
              </a:spcBef>
            </a:pPr>
            <a:r>
              <a:rPr lang="en-US" sz="2400" i="1" spc="-5" dirty="0" smtClean="0">
                <a:latin typeface="Times New Roman"/>
                <a:cs typeface="Times New Roman"/>
              </a:rPr>
              <a:t>    Exp:</a:t>
            </a:r>
          </a:p>
          <a:p>
            <a:pPr marL="1186180">
              <a:lnSpc>
                <a:spcPct val="100000"/>
              </a:lnSpc>
              <a:spcBef>
                <a:spcPts val="680"/>
              </a:spcBef>
              <a:tabLst>
                <a:tab pos="2649220" algn="l"/>
                <a:tab pos="4460240" algn="l"/>
              </a:tabLst>
            </a:pPr>
            <a:r>
              <a:rPr sz="2400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sz="2400" smtClean="0">
                <a:latin typeface="Times New Roman"/>
                <a:cs typeface="Times New Roman"/>
              </a:rPr>
              <a:t>add(int,int);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186180">
              <a:lnSpc>
                <a:spcPct val="100000"/>
              </a:lnSpc>
              <a:spcBef>
                <a:spcPts val="680"/>
              </a:spcBef>
              <a:tabLst>
                <a:tab pos="2649220" algn="l"/>
                <a:tab pos="446024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sz="2400" smtClean="0">
                <a:latin typeface="Times New Roman"/>
                <a:cs typeface="Times New Roman"/>
              </a:rPr>
              <a:t>void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sz="2400" smtClean="0">
                <a:latin typeface="Times New Roman"/>
                <a:cs typeface="Times New Roman"/>
              </a:rPr>
              <a:t>add(void);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1186180">
              <a:lnSpc>
                <a:spcPct val="100000"/>
              </a:lnSpc>
              <a:spcBef>
                <a:spcPts val="680"/>
              </a:spcBef>
              <a:tabLst>
                <a:tab pos="2649220" algn="l"/>
                <a:tab pos="4460240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sz="2400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sz="2400" spc="-5" smtClean="0">
                <a:latin typeface="Times New Roman"/>
                <a:cs typeface="Times New Roman"/>
              </a:rPr>
              <a:t>add(float,int</a:t>
            </a:r>
            <a:r>
              <a:rPr sz="2400" spc="-5" dirty="0">
                <a:latin typeface="Times New Roman"/>
                <a:cs typeface="Times New Roman"/>
              </a:rPr>
              <a:t>);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609600" y="223826"/>
            <a:ext cx="8153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Function</a:t>
            </a:r>
            <a:r>
              <a:rPr sz="4400" spc="-70"/>
              <a:t> </a:t>
            </a:r>
            <a:r>
              <a:rPr sz="4400" smtClean="0"/>
              <a:t>prototype</a:t>
            </a:r>
            <a:r>
              <a:rPr lang="en-US" sz="4400" dirty="0" smtClean="0"/>
              <a:t> declaration</a:t>
            </a:r>
            <a:endParaRPr sz="4400"/>
          </a:p>
        </p:txBody>
      </p:sp>
      <p:sp>
        <p:nvSpPr>
          <p:cNvPr id="6" name="object 4"/>
          <p:cNvSpPr txBox="1"/>
          <p:nvPr/>
        </p:nvSpPr>
        <p:spPr>
          <a:xfrm>
            <a:off x="4800600" y="4404868"/>
            <a:ext cx="4267200" cy="23769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584200" indent="-572135">
              <a:lnSpc>
                <a:spcPct val="100000"/>
              </a:lnSpc>
              <a:spcBef>
                <a:spcPts val="434"/>
              </a:spcBef>
              <a:buFont typeface="Wingdings" pitchFamily="2" charset="2"/>
              <a:buChar char="Ø"/>
              <a:tabLst>
                <a:tab pos="584200" algn="l"/>
                <a:tab pos="584835" algn="l"/>
              </a:tabLst>
            </a:pPr>
            <a:r>
              <a:rPr lang="en-US" sz="2800" spc="-15" dirty="0" smtClean="0">
                <a:solidFill>
                  <a:srgbClr val="FF0000"/>
                </a:solidFill>
                <a:latin typeface="Calibri"/>
                <a:cs typeface="Calibri"/>
              </a:rPr>
              <a:t>Contain 4 parts:</a:t>
            </a:r>
          </a:p>
          <a:p>
            <a:pPr marL="1041400" lvl="1" indent="-572135">
              <a:spcBef>
                <a:spcPts val="434"/>
              </a:spcBef>
              <a:buFont typeface="Wingdings" pitchFamily="2" charset="2"/>
              <a:buChar char="Ø"/>
              <a:tabLst>
                <a:tab pos="584200" algn="l"/>
                <a:tab pos="584835" algn="l"/>
              </a:tabLst>
            </a:pPr>
            <a:r>
              <a:rPr sz="2800" spc="-15" smtClean="0">
                <a:solidFill>
                  <a:srgbClr val="FF0000"/>
                </a:solidFill>
                <a:latin typeface="Calibri"/>
                <a:cs typeface="Calibri"/>
              </a:rPr>
              <a:t>Return</a:t>
            </a:r>
            <a:r>
              <a:rPr sz="2800" spc="5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type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041400" lvl="1" indent="-572135">
              <a:spcBef>
                <a:spcPts val="335"/>
              </a:spcBef>
              <a:buFont typeface="Wingdings" pitchFamily="2" charset="2"/>
              <a:buChar char="Ø"/>
              <a:tabLst>
                <a:tab pos="584200" algn="l"/>
                <a:tab pos="584835" algn="l"/>
              </a:tabLst>
            </a:pP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Function</a:t>
            </a:r>
            <a:r>
              <a:rPr sz="28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name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041400" lvl="1" indent="-572135">
              <a:spcBef>
                <a:spcPts val="330"/>
              </a:spcBef>
              <a:buFont typeface="Wingdings" pitchFamily="2" charset="2"/>
              <a:buChar char="Ø"/>
              <a:tabLst>
                <a:tab pos="584200" algn="l"/>
                <a:tab pos="584835" algn="l"/>
              </a:tabLst>
            </a:pP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Argument</a:t>
            </a:r>
            <a:r>
              <a:rPr sz="2800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Calibri"/>
                <a:cs typeface="Calibri"/>
              </a:rPr>
              <a:t>list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  <a:p>
            <a:pPr marL="1041400" lvl="1" indent="-572135">
              <a:spcBef>
                <a:spcPts val="320"/>
              </a:spcBef>
              <a:buFont typeface="Wingdings" pitchFamily="2" charset="2"/>
              <a:buChar char="Ø"/>
              <a:tabLst>
                <a:tab pos="584200" algn="l"/>
                <a:tab pos="584835" algn="l"/>
              </a:tabLst>
            </a:pPr>
            <a:r>
              <a:rPr sz="2800" spc="-30" dirty="0">
                <a:solidFill>
                  <a:srgbClr val="FF0000"/>
                </a:solidFill>
                <a:latin typeface="Calibri"/>
                <a:cs typeface="Calibri"/>
              </a:rPr>
              <a:t>Terminating</a:t>
            </a:r>
            <a:r>
              <a:rPr sz="2800" spc="-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semicolon</a:t>
            </a:r>
            <a:endParaRPr sz="280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r>
              <a:rPr lang="en-US" dirty="0" smtClean="0"/>
              <a:t>Complete task is defined </a:t>
            </a:r>
          </a:p>
          <a:p>
            <a:r>
              <a:rPr lang="en-US" dirty="0" smtClean="0"/>
              <a:t>Syntax is:</a:t>
            </a:r>
          </a:p>
          <a:p>
            <a:pPr lvl="2"/>
            <a:r>
              <a:rPr lang="en-US" dirty="0" err="1" smtClean="0"/>
              <a:t>return_type</a:t>
            </a:r>
            <a:r>
              <a:rPr lang="en-US" dirty="0" smtClean="0"/>
              <a:t> </a:t>
            </a:r>
            <a:r>
              <a:rPr lang="en-US" dirty="0" err="1" smtClean="0"/>
              <a:t>fun_name</a:t>
            </a:r>
            <a:r>
              <a:rPr lang="en-US" dirty="0" smtClean="0"/>
              <a:t>(argument list/parameter list)</a:t>
            </a:r>
          </a:p>
          <a:p>
            <a:pPr lvl="2">
              <a:buNone/>
            </a:pPr>
            <a:r>
              <a:rPr lang="en-US" dirty="0" smtClean="0"/>
              <a:t>    {</a:t>
            </a:r>
          </a:p>
          <a:p>
            <a:pPr lvl="2">
              <a:buNone/>
            </a:pPr>
            <a:r>
              <a:rPr lang="en-US" dirty="0" smtClean="0"/>
              <a:t>		body of the function</a:t>
            </a:r>
          </a:p>
          <a:p>
            <a:pPr lvl="2">
              <a:buNone/>
            </a:pPr>
            <a:r>
              <a:rPr lang="en-US" dirty="0" smtClean="0"/>
              <a:t>	 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1905000"/>
            <a:ext cx="25146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Function header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6019800" y="23622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807803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 the complete description about the task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5029200" y="38862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4724400"/>
            <a:ext cx="37338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int</a:t>
            </a:r>
            <a:r>
              <a:rPr lang="en-US" sz="2400" dirty="0" smtClean="0"/>
              <a:t> add(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x,int</a:t>
            </a:r>
            <a:r>
              <a:rPr lang="en-US" sz="2400" dirty="0" smtClean="0"/>
              <a:t> y)</a:t>
            </a:r>
          </a:p>
          <a:p>
            <a:r>
              <a:rPr lang="en-US" sz="2400" dirty="0" smtClean="0"/>
              <a:t>{</a:t>
            </a:r>
          </a:p>
          <a:p>
            <a:r>
              <a:rPr lang="en-US" sz="2400" dirty="0" smtClean="0"/>
              <a:t>    return (</a:t>
            </a:r>
            <a:r>
              <a:rPr lang="en-US" sz="2400" dirty="0" err="1" smtClean="0"/>
              <a:t>x+y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}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function is called by its calling function.</a:t>
            </a:r>
          </a:p>
          <a:p>
            <a:r>
              <a:rPr lang="en-US" dirty="0" smtClean="0"/>
              <a:t>Only name of the function along with the actual arguments are used.</a:t>
            </a:r>
          </a:p>
          <a:p>
            <a:r>
              <a:rPr lang="en-US" dirty="0" err="1" smtClean="0"/>
              <a:t>Synatx</a:t>
            </a:r>
            <a:r>
              <a:rPr lang="en-US" dirty="0" smtClean="0"/>
              <a:t>: </a:t>
            </a:r>
          </a:p>
          <a:p>
            <a:pPr lvl="2"/>
            <a:r>
              <a:rPr lang="en-US" dirty="0" err="1" smtClean="0"/>
              <a:t>fun_name</a:t>
            </a:r>
            <a:r>
              <a:rPr lang="en-US" dirty="0" smtClean="0"/>
              <a:t>(actual arguments);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Example:</a:t>
            </a:r>
          </a:p>
          <a:p>
            <a:pPr lvl="2">
              <a:buNone/>
            </a:pPr>
            <a:r>
              <a:rPr lang="en-US" dirty="0" smtClean="0"/>
              <a:t>	add(</a:t>
            </a:r>
            <a:r>
              <a:rPr lang="en-US" dirty="0" err="1" smtClean="0"/>
              <a:t>x,y</a:t>
            </a:r>
            <a:r>
              <a:rPr lang="en-US" dirty="0" smtClean="0"/>
              <a:t>);    or     add(3,6);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488</TotalTime>
  <Words>1408</Words>
  <Application>Microsoft Office PowerPoint</Application>
  <PresentationFormat>On-screen Show (4:3)</PresentationFormat>
  <Paragraphs>300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Functions in C++</vt:lpstr>
      <vt:lpstr>What is function?</vt:lpstr>
      <vt:lpstr>Types of function</vt:lpstr>
      <vt:lpstr>Built in type or predefined </vt:lpstr>
      <vt:lpstr>User defined functions</vt:lpstr>
      <vt:lpstr>Parts of the functions</vt:lpstr>
      <vt:lpstr>Function prototype declaration</vt:lpstr>
      <vt:lpstr>Function definition</vt:lpstr>
      <vt:lpstr>Function call</vt:lpstr>
      <vt:lpstr>Example</vt:lpstr>
      <vt:lpstr>Relation between calling function and called function</vt:lpstr>
      <vt:lpstr>Categories of functions</vt:lpstr>
      <vt:lpstr>Function with no return value and no argument</vt:lpstr>
      <vt:lpstr>Function with arguments passed and no return value.</vt:lpstr>
      <vt:lpstr>Function with no arguments but returns a value</vt:lpstr>
      <vt:lpstr>Function with arguments and returns a value</vt:lpstr>
      <vt:lpstr>Formal parameter and actual parameter</vt:lpstr>
      <vt:lpstr>Arguments passed in functions</vt:lpstr>
      <vt:lpstr>Pass by value</vt:lpstr>
      <vt:lpstr>Example</vt:lpstr>
      <vt:lpstr>Pass by reference/Pass by Address</vt:lpstr>
      <vt:lpstr>Example</vt:lpstr>
      <vt:lpstr>Inline function</vt:lpstr>
      <vt:lpstr>Definition of inline function</vt:lpstr>
      <vt:lpstr>The inline function is defined as follows:</vt:lpstr>
      <vt:lpstr>Inline function are not beneficial in following situation:</vt:lpstr>
      <vt:lpstr>Example</vt:lpstr>
      <vt:lpstr>Default arguments</vt:lpstr>
      <vt:lpstr>Consider the following cases</vt:lpstr>
      <vt:lpstr>Important rule</vt:lpstr>
      <vt:lpstr>For example</vt:lpstr>
      <vt:lpstr>Slide 32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in C++</dc:title>
  <dc:creator>Shivam</dc:creator>
  <cp:lastModifiedBy>user</cp:lastModifiedBy>
  <cp:revision>67</cp:revision>
  <dcterms:created xsi:type="dcterms:W3CDTF">2006-08-16T00:00:00Z</dcterms:created>
  <dcterms:modified xsi:type="dcterms:W3CDTF">2023-02-16T06:30:19Z</dcterms:modified>
</cp:coreProperties>
</file>