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0066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65BF-7647-4FB2-B521-DE8AD8E39F8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D64D-A7A6-42ED-99A6-9CBA69E7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HERBAL </a:t>
            </a:r>
            <a:r>
              <a:rPr lang="en-US" dirty="0" smtClean="0">
                <a:solidFill>
                  <a:srgbClr val="FF0000"/>
                </a:solidFill>
              </a:rPr>
              <a:t>EXCIPIENTS-1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atural Colorants&#10;Source Compound Color Shade&#10;Anthraquinones&#10;Dactylopius coccus (Cochineal) Carminic acid Red&#10;Rubia tinc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atural Colorants&#10;Source Compound Color Shade&#10;Carotenoids&#10;Capsicum annum (Capsicum) Capsanthin Orange-Red&#10;Crocus sativus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Sweetners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Sweeteners, any of various natural and artificial</a:t>
            </a:r>
          </a:p>
          <a:p>
            <a:pPr algn="just">
              <a:buNone/>
            </a:pPr>
            <a:r>
              <a:rPr lang="en-US" sz="3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substances that provide a sweet taste.</a:t>
            </a:r>
          </a:p>
          <a:p>
            <a:pPr>
              <a:buNone/>
            </a:pPr>
            <a:r>
              <a:rPr lang="en-US" sz="3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Ideal properties of sweetening agent 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They are required to be effective 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used in small quantity.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Stable at wide range of temperature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Have very low or non-calorific value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Compatible with other ingredients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Should be readily available and inexpensive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Should not show batch to batch variatio</a:t>
            </a:r>
            <a:r>
              <a:rPr lang="en-US" dirty="0" smtClean="0">
                <a:solidFill>
                  <a:srgbClr val="000099"/>
                </a:solidFill>
              </a:rPr>
              <a:t>n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atura sweeteners&#10;■ Natural sweeteners are useful sugar substitutes for&#10;diabetic patients.&#10;■ The active sweet principles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tural Sweeteners&#10;Source Compound&#10;Stevia rebaudiana (Compositae)&#10;Leaf&#10;Stevioside &amp; Rebaudioside&#10;(160-170 times sweeter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evia&#10;■ Source: extracted from a south American plant&#10;“Stevia rebaudiana”&#10;■ Family: Compositae&#10;■ GS: Paraguay, Brazil, J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evia&#10;■ The ratio of rebaudioside A to stevioside can be&#10;increased by extraction with methanol.&#10;■ 2 compounds isolated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tevia&#10;■ Stevioside and rebaudioside A give rise to its&#10;principal steviol which has been reported to be&#10;mutagenic.&#10;■ Stevi...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4287"/>
            <a:ext cx="9115425" cy="684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eohesperidin dihydrochalcone&#10;■ Source: It’s a flavonoid compound present in bitter&#10;orange Citrus aurantium variety amara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ohesperidin dihydrochalcone&#10;■ Neohesperidin dihydrochalcone is characterized by&#10;pronounced methanol like after taste wh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PHARMACEUTICAL EXCIPIENT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can be defined as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non-active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ingredients that are mixed with therapeutically active compound(s) to form medicines. 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ingredient which is not an active compound is regarded as an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affect the behavior and effectiveness of the drug product more and more functionality and significantly. </a:t>
            </a:r>
            <a:endParaRPr lang="en-US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atural Binding agents&#10;■ Binders are agents employed to impart cohesiveness&#10;to the granules. This ensures the tablet rema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dvantage: Natural binders&#10;■ low toxicity, biodegradable, availability and low cost&#10;■ can also modify the release of drug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cacia&#10;■ Source: dried gummy exudation from the stems and&#10;branches of Acacia arabica, A. senegal etc,&#10;■ Family: Leguminos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15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cacia&#10;■ Chemical test:&#10;■ Powder + Lead sub acetate  gelatinises the&#10;aqueous solution&#10;■ Powder + ruthenium red  no pin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elatine&#10;■ Syn: Gelfoam, Puragel, Gelatina&#10;■ Source: A protein obtained by partial hydrolysis of&#10;animal collagenous tissu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elatine&#10;■ Constituents: Glycine (25-27%), Alanine, Glutamic acid,&#10;Proline, Arginine, Aspartic acid and Hydroxy proline,&#10;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elatine&#10;■ Use: preparing suppositories, pastilles, pessaries,&#10;pastes.&#10;■ Absorbable gelatine sponge: Haemostatic&#10;■ Emulsi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tural diluents&#10;■ Diluents are often added to tablet formulations for&#10;secondary reasons like to provide better tablet&#10;p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atural diluents&#10;■ should not react with the drug substance and&#10;moreover it should not have any effect on the&#10;functions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ctose&#10;■ Source: a natural disaccharide consisting of&#10;galactose and glucose and obtained from milk of&#10;most of mammals.&#10;■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SIGNIFICANCE OF NATURAL EXCIPIENTS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These polymers such as natural gums and mucilage are biocompatible, cheap and easily available and are preferred to semi synthetic and synthetic </a:t>
            </a:r>
            <a:r>
              <a:rPr lang="en-US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because of their lack of toxicity, low cost, availability, soothing action and non irritant nature</a:t>
            </a:r>
            <a:endParaRPr lang="en-US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actose&#10;■ Solubility: freely soluble in water while practically&#10;insoluble in CHCl3, ethanol and ether&#10;■ Constituents: O-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actose&#10;■ Incompatibilities: primary amine group&#10;■ Method of sterilization: dried at 105 degree then&#10;sterilized by dry h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6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annitol&#10;■ Source: saccharine exudation from the stem of&#10;Fraxinus ornus, family: Oleaceae&#10;■ A hydrolytic alcohol obtain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annitol&#10;■ Uses: Sweetening agent &amp; 10-19% w/w as a diluent&#10;■ Doesn’t get absorbed by GIT. It is not metabolized&#10;and is e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EXCIPIENTS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are commonly classified according to their application and function in the drug products: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Binders, Diluents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Lubricants,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Glidants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Disintegrants</a:t>
            </a:r>
            <a:endParaRPr lang="en-US" sz="2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Polishing Film formers and coatings agents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Plasticizers, Colorings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Suspending agents Preservatives, antioxidants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Flavorings, Sweeteners, Taste improving agents 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ADVANTAGE OF HERBAL EXCIPIENTS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2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Biodegradable: </a:t>
            </a:r>
            <a:r>
              <a:rPr lang="en-US" sz="2400" dirty="0"/>
              <a:t>Naturally occurring </a:t>
            </a:r>
            <a:r>
              <a:rPr lang="en-US" sz="2400" dirty="0" smtClean="0"/>
              <a:t>polymers produced </a:t>
            </a:r>
            <a:r>
              <a:rPr lang="en-US" sz="2400" dirty="0"/>
              <a:t>by all living organisms. They </a:t>
            </a:r>
            <a:r>
              <a:rPr lang="en-US" sz="2400" dirty="0" smtClean="0"/>
              <a:t>show no </a:t>
            </a:r>
            <a:r>
              <a:rPr lang="en-US" sz="2400" dirty="0"/>
              <a:t>adverse effects on the </a:t>
            </a:r>
            <a:r>
              <a:rPr lang="en-US" sz="2400" dirty="0" smtClean="0"/>
              <a:t>human being.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Biocompatible </a:t>
            </a:r>
            <a:r>
              <a:rPr lang="en-US" sz="2400" dirty="0">
                <a:solidFill>
                  <a:srgbClr val="FF0000"/>
                </a:solidFill>
              </a:rPr>
              <a:t>and non-toxic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Economic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They are cheaper and </a:t>
            </a:r>
            <a:r>
              <a:rPr lang="en-US" sz="2400" dirty="0" smtClean="0"/>
              <a:t>their production </a:t>
            </a:r>
            <a:r>
              <a:rPr lang="en-US" sz="2400" dirty="0"/>
              <a:t>cost is less than synthetic material.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Safe </a:t>
            </a:r>
            <a:r>
              <a:rPr lang="en-US" sz="2400" dirty="0">
                <a:solidFill>
                  <a:srgbClr val="FF0000"/>
                </a:solidFill>
              </a:rPr>
              <a:t>and devoid of side effects </a:t>
            </a:r>
            <a:r>
              <a:rPr lang="en-US" sz="2400" dirty="0"/>
              <a:t>– They </a:t>
            </a:r>
            <a:r>
              <a:rPr lang="en-US" sz="2400" dirty="0" smtClean="0"/>
              <a:t>are from </a:t>
            </a:r>
            <a:r>
              <a:rPr lang="en-US" sz="2400" dirty="0"/>
              <a:t>a natural source and hence, safe </a:t>
            </a:r>
            <a:r>
              <a:rPr lang="en-US" sz="2400" dirty="0" smtClean="0"/>
              <a:t>and without </a:t>
            </a:r>
            <a:r>
              <a:rPr lang="en-US" sz="2400" dirty="0"/>
              <a:t>side effects.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Easy availability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 OF HERBAL EXCIPIENTS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</a:rPr>
              <a:t>Microbial contamination </a:t>
            </a:r>
            <a:endParaRPr lang="en-US" sz="2800" dirty="0" smtClean="0">
              <a:solidFill>
                <a:srgbClr val="0066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Variation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The </a:t>
            </a:r>
            <a:r>
              <a:rPr lang="en-US" sz="2800" dirty="0">
                <a:solidFill>
                  <a:srgbClr val="006600"/>
                </a:solidFill>
              </a:rPr>
              <a:t>uncontrolled rate of </a:t>
            </a:r>
            <a:r>
              <a:rPr lang="en-US" sz="2800" dirty="0" smtClean="0">
                <a:solidFill>
                  <a:srgbClr val="006600"/>
                </a:solidFill>
              </a:rPr>
              <a:t>hydration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66"/>
                </a:solidFill>
              </a:rPr>
              <a:t>Due to differences </a:t>
            </a:r>
            <a:r>
              <a:rPr lang="en-US" sz="2800" dirty="0">
                <a:solidFill>
                  <a:srgbClr val="FF0066"/>
                </a:solidFill>
              </a:rPr>
              <a:t>in the collection of </a:t>
            </a:r>
            <a:r>
              <a:rPr lang="en-US" sz="2800" dirty="0" smtClean="0">
                <a:solidFill>
                  <a:srgbClr val="FF0066"/>
                </a:solidFill>
              </a:rPr>
              <a:t>natural materials </a:t>
            </a:r>
            <a:r>
              <a:rPr lang="en-US" sz="2800" dirty="0">
                <a:solidFill>
                  <a:srgbClr val="FF0066"/>
                </a:solidFill>
              </a:rPr>
              <a:t>at different times, as well </a:t>
            </a:r>
            <a:r>
              <a:rPr lang="en-US" sz="2800" dirty="0" smtClean="0">
                <a:solidFill>
                  <a:srgbClr val="FF0066"/>
                </a:solidFill>
              </a:rPr>
              <a:t>as differences </a:t>
            </a:r>
            <a:r>
              <a:rPr lang="en-US" sz="2800" dirty="0">
                <a:solidFill>
                  <a:srgbClr val="FF0066"/>
                </a:solidFill>
              </a:rPr>
              <a:t>in region, species, and </a:t>
            </a:r>
            <a:r>
              <a:rPr lang="en-US" sz="2800" dirty="0" smtClean="0">
                <a:solidFill>
                  <a:srgbClr val="FF0066"/>
                </a:solidFill>
              </a:rPr>
              <a:t>climate conditions </a:t>
            </a:r>
            <a:r>
              <a:rPr lang="en-US" sz="2800" dirty="0">
                <a:solidFill>
                  <a:srgbClr val="FF0066"/>
                </a:solidFill>
              </a:rPr>
              <a:t>the percentage of </a:t>
            </a:r>
            <a:r>
              <a:rPr lang="en-US" sz="2800" dirty="0" smtClean="0">
                <a:solidFill>
                  <a:srgbClr val="FF0066"/>
                </a:solidFill>
              </a:rPr>
              <a:t>chemical constituents </a:t>
            </a:r>
            <a:r>
              <a:rPr lang="en-US" sz="2800" dirty="0">
                <a:solidFill>
                  <a:srgbClr val="FF0066"/>
                </a:solidFill>
              </a:rPr>
              <a:t>present in a given material </a:t>
            </a:r>
            <a:r>
              <a:rPr lang="en-US" sz="2800" dirty="0" smtClean="0">
                <a:solidFill>
                  <a:srgbClr val="FF0066"/>
                </a:solidFill>
              </a:rPr>
              <a:t>may vary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Slow Process: </a:t>
            </a:r>
            <a:r>
              <a:rPr lang="en-US" sz="2800" dirty="0" smtClean="0">
                <a:solidFill>
                  <a:srgbClr val="FF0066"/>
                </a:solidFill>
              </a:rPr>
              <a:t>As </a:t>
            </a:r>
            <a:r>
              <a:rPr lang="en-US" sz="2800" dirty="0">
                <a:solidFill>
                  <a:srgbClr val="FF0066"/>
                </a:solidFill>
              </a:rPr>
              <a:t>the production rate </a:t>
            </a:r>
            <a:r>
              <a:rPr lang="en-US" sz="2800" dirty="0" smtClean="0">
                <a:solidFill>
                  <a:srgbClr val="FF0066"/>
                </a:solidFill>
              </a:rPr>
              <a:t>is depends </a:t>
            </a:r>
            <a:r>
              <a:rPr lang="en-US" sz="2800" dirty="0">
                <a:solidFill>
                  <a:srgbClr val="FF0066"/>
                </a:solidFill>
              </a:rPr>
              <a:t>upon the environment and many </a:t>
            </a:r>
            <a:r>
              <a:rPr lang="en-US" sz="2800" dirty="0" smtClean="0">
                <a:solidFill>
                  <a:srgbClr val="FF0066"/>
                </a:solidFill>
              </a:rPr>
              <a:t>other factors</a:t>
            </a:r>
            <a:r>
              <a:rPr lang="en-US" sz="2800" dirty="0">
                <a:solidFill>
                  <a:srgbClr val="FF0066"/>
                </a:solidFill>
              </a:rPr>
              <a:t>, it can’t be changed. So </a:t>
            </a:r>
            <a:r>
              <a:rPr lang="en-US" sz="2800" dirty="0" smtClean="0">
                <a:solidFill>
                  <a:srgbClr val="FF0066"/>
                </a:solidFill>
              </a:rPr>
              <a:t>natural polymers </a:t>
            </a:r>
            <a:r>
              <a:rPr lang="en-US" sz="2800" dirty="0">
                <a:solidFill>
                  <a:srgbClr val="FF0066"/>
                </a:solidFill>
              </a:rPr>
              <a:t>have a slow rate of production.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Heavy </a:t>
            </a:r>
            <a:r>
              <a:rPr lang="en-US" sz="2800" dirty="0">
                <a:solidFill>
                  <a:srgbClr val="006600"/>
                </a:solidFill>
              </a:rPr>
              <a:t>metal </a:t>
            </a:r>
            <a:r>
              <a:rPr lang="en-US" sz="2800" dirty="0" smtClean="0">
                <a:solidFill>
                  <a:srgbClr val="006600"/>
                </a:solidFill>
              </a:rPr>
              <a:t>contamination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Colorants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Impart aesthetic appearance to dosage form. 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It should be non toxic &amp; no physiological activity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Should be free from harmful impurities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Unaffected by </a:t>
            </a:r>
            <a:r>
              <a:rPr lang="en-US" sz="2800" dirty="0" smtClean="0">
                <a:solidFill>
                  <a:srgbClr val="006600"/>
                </a:solidFill>
              </a:rPr>
              <a:t>oxidizing/reducing </a:t>
            </a:r>
            <a:r>
              <a:rPr lang="en-US" sz="2800" dirty="0" smtClean="0">
                <a:solidFill>
                  <a:srgbClr val="006600"/>
                </a:solidFill>
              </a:rPr>
              <a:t>&amp; pH changes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Compatible with medicament &amp; not interfere with them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Free from objectionable taste and </a:t>
            </a:r>
            <a:r>
              <a:rPr lang="en-US" sz="2800" dirty="0" err="1" smtClean="0">
                <a:solidFill>
                  <a:srgbClr val="006600"/>
                </a:solidFill>
              </a:rPr>
              <a:t>odour</a:t>
            </a:r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Should be appreciably adsorbed on to the suspended matter 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686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3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3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substances found in plants and animals.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dye and pigment differ in respect that, dye is actually absorbed by the material when applied to </a:t>
            </a:r>
            <a:r>
              <a:rPr lang="en-US" sz="3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3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to give it a permanent </a:t>
            </a:r>
            <a:r>
              <a:rPr lang="en-US" sz="3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which is resistant to the action of light, water or soap. A pigment on other hand is only applied to the surface.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compounds are known as </a:t>
            </a:r>
            <a:r>
              <a:rPr lang="en-US" sz="3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chromogen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and bear </a:t>
            </a:r>
            <a:r>
              <a:rPr lang="en-US" sz="3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chromophore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group and/or </a:t>
            </a:r>
            <a:r>
              <a:rPr lang="en-US" sz="3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auxo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chrome capable of absorbing light in the near UV regions and appears as </a:t>
            </a:r>
            <a:r>
              <a:rPr lang="en-US" sz="3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substance. </a:t>
            </a:r>
            <a:endParaRPr lang="en-US" sz="3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513</Words>
  <Application>Microsoft Office PowerPoint</Application>
  <PresentationFormat>On-screen Show (4:3)</PresentationFormat>
  <Paragraphs>51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HERBAL EXCIPIENTS-1</vt:lpstr>
      <vt:lpstr>PHARMACEUTICAL EXCIPIENT</vt:lpstr>
      <vt:lpstr>SIGNIFICANCE OF NATURAL EXCIPIENTS</vt:lpstr>
      <vt:lpstr>CLASSIFICATION OF EXCIPIENTS </vt:lpstr>
      <vt:lpstr>ADVANTAGE OF HERBAL EXCIPIENTS </vt:lpstr>
      <vt:lpstr>DISADVANTAGE OF HERBAL EXCIPIENTS</vt:lpstr>
      <vt:lpstr>Slide 7</vt:lpstr>
      <vt:lpstr>Colorants</vt:lpstr>
      <vt:lpstr>.</vt:lpstr>
      <vt:lpstr>Slide 10</vt:lpstr>
      <vt:lpstr>Slide 11</vt:lpstr>
      <vt:lpstr>Sweetners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HERBAL EXCIPIENTS</dc:title>
  <dc:creator>A</dc:creator>
  <cp:lastModifiedBy>A</cp:lastModifiedBy>
  <cp:revision>57</cp:revision>
  <dcterms:created xsi:type="dcterms:W3CDTF">2020-04-08T07:01:47Z</dcterms:created>
  <dcterms:modified xsi:type="dcterms:W3CDTF">2022-05-04T16:00:29Z</dcterms:modified>
</cp:coreProperties>
</file>