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6" r:id="rId3"/>
    <p:sldId id="274" r:id="rId4"/>
    <p:sldId id="257" r:id="rId5"/>
    <p:sldId id="275" r:id="rId6"/>
    <p:sldId id="284" r:id="rId7"/>
    <p:sldId id="260" r:id="rId8"/>
    <p:sldId id="261" r:id="rId9"/>
    <p:sldId id="262" r:id="rId10"/>
    <p:sldId id="263" r:id="rId11"/>
    <p:sldId id="264" r:id="rId12"/>
    <p:sldId id="265" r:id="rId13"/>
    <p:sldId id="276" r:id="rId14"/>
    <p:sldId id="277" r:id="rId15"/>
    <p:sldId id="278" r:id="rId16"/>
    <p:sldId id="279" r:id="rId17"/>
    <p:sldId id="266" r:id="rId18"/>
    <p:sldId id="280" r:id="rId19"/>
    <p:sldId id="281" r:id="rId20"/>
    <p:sldId id="282" r:id="rId21"/>
    <p:sldId id="283" r:id="rId22"/>
    <p:sldId id="267" r:id="rId23"/>
    <p:sldId id="268" r:id="rId24"/>
    <p:sldId id="271" r:id="rId25"/>
    <p:sldId id="272" r:id="rId26"/>
    <p:sldId id="273" r:id="rId27"/>
    <p:sldId id="288" r:id="rId28"/>
    <p:sldId id="290" r:id="rId29"/>
    <p:sldId id="291" r:id="rId30"/>
    <p:sldId id="292" r:id="rId31"/>
    <p:sldId id="289"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7"/>
  </p:normalViewPr>
  <p:slideViewPr>
    <p:cSldViewPr snapToGrid="0" snapToObjects="1">
      <p:cViewPr>
        <p:scale>
          <a:sx n="136" d="100"/>
          <a:sy n="136" d="100"/>
        </p:scale>
        <p:origin x="-800"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92A9D-7E0E-3845-8E79-6D298474D98D}" type="datetimeFigureOut">
              <a:rPr lang="en-US" smtClean="0"/>
              <a:t>2/15/22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573CD-109B-2B48-B4E6-FF8093982B67}" type="slidenum">
              <a:rPr lang="en-US" smtClean="0"/>
              <a:t>‹#›</a:t>
            </a:fld>
            <a:endParaRPr lang="en-US"/>
          </a:p>
        </p:txBody>
      </p:sp>
    </p:spTree>
    <p:extLst>
      <p:ext uri="{BB962C8B-B14F-4D97-AF65-F5344CB8AC3E}">
        <p14:creationId xmlns:p14="http://schemas.microsoft.com/office/powerpoint/2010/main" val="360092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573CD-109B-2B48-B4E6-FF8093982B67}" type="slidenum">
              <a:rPr lang="en-US" smtClean="0"/>
              <a:t>30</a:t>
            </a:fld>
            <a:endParaRPr lang="en-US"/>
          </a:p>
        </p:txBody>
      </p:sp>
    </p:spTree>
    <p:extLst>
      <p:ext uri="{BB962C8B-B14F-4D97-AF65-F5344CB8AC3E}">
        <p14:creationId xmlns:p14="http://schemas.microsoft.com/office/powerpoint/2010/main" val="125322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F319-3265-534B-80E6-DC49CB9DAD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A646EF-7241-3C42-ADDE-87BD3F61A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B54BA0-6C03-6840-A6AD-50C2FC68F196}"/>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57843A1D-63C7-2A49-9B29-5AA765ED9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CE2D6-9A7E-714D-87D9-A0EAA0687658}"/>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32817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8314-4546-0146-AAA8-65E6C6C46A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4C003B-FA3C-B442-B171-808E1F7BA1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32F5F-2E5B-694B-A8B2-52D6C584BBDB}"/>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18DA0975-132C-E646-9EF1-8107D5865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5DE02-34BB-1E41-87E3-09856C2EAEC5}"/>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166402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DCDFBC-EDD8-6045-89FE-42C0EE5FE4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5C484A-7F54-A244-9FD0-B6793AFC2C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52F318-AE7A-DD44-BB77-A06F93BF90A6}"/>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93D0223B-0458-7243-AE18-BCDDF1EC0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9AA3B-B7B0-3D44-A544-76452DF878A7}"/>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313092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1BA-FDBF-5B41-8477-0A5A4D666E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97A06D6-827F-2047-B057-2AF3DE0B5F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EEB14C-AC38-0944-977D-81C54BFB7FCA}"/>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B3DD0D43-1066-0C46-B060-93DCF421C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BC00C-CCF9-8549-B1EB-3C2EF2CB649E}"/>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123933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D414-149B-4147-9961-6F04CA0861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EFAF7A-FE7B-4F4C-8A88-955D0653B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7AE39E-6348-2340-B0FB-0D581985E164}"/>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BD27D53F-EAA2-1B48-94E7-2ECB072EF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26AB7-AAE2-D14E-9DFB-C24DC4ECFF75}"/>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414224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3807-F071-AA4B-A60F-A112BFFAF9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CF65E6-D4F0-4340-A21A-82BDE1FCEC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F4CF0A2-58C0-4047-8F2C-3F639C149C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21680B2-E700-2A46-A577-30AECED78053}"/>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6" name="Footer Placeholder 5">
            <a:extLst>
              <a:ext uri="{FF2B5EF4-FFF2-40B4-BE49-F238E27FC236}">
                <a16:creationId xmlns:a16="http://schemas.microsoft.com/office/drawing/2014/main" id="{26105B96-00E5-6645-9B20-0FB1CDB04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12864-30A8-8147-B6E0-ECE00509CE2B}"/>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388137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A814-0C33-EE4B-87FB-DA42483CBC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0B779C-0E0B-5C4D-9550-525F80484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F221A0-EF84-1B43-96CC-24B6D4FD3B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65ACA9-A709-3748-ABF5-7AF992CDA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7727C1-A796-4B4D-865C-DDF061AD69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C8BE512-BA57-2C4D-8E97-D046B5DEECD6}"/>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8" name="Footer Placeholder 7">
            <a:extLst>
              <a:ext uri="{FF2B5EF4-FFF2-40B4-BE49-F238E27FC236}">
                <a16:creationId xmlns:a16="http://schemas.microsoft.com/office/drawing/2014/main" id="{6DE5BB0C-9292-564D-9DE9-8A6516773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24A228-1E8A-1445-871E-72E49EDE73F7}"/>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126632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16B9-1DAC-BB40-B456-749A026B78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240133-4FD1-EF4B-9C26-5D336E3D629C}"/>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4" name="Footer Placeholder 3">
            <a:extLst>
              <a:ext uri="{FF2B5EF4-FFF2-40B4-BE49-F238E27FC236}">
                <a16:creationId xmlns:a16="http://schemas.microsoft.com/office/drawing/2014/main" id="{02EA6B7F-59CC-C245-99AB-24C58ECA6D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805EC-D0FA-4744-863D-57EC1D20DF39}"/>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52648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06E2C-A301-D048-A293-7ECD3EAB22E4}"/>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3" name="Footer Placeholder 2">
            <a:extLst>
              <a:ext uri="{FF2B5EF4-FFF2-40B4-BE49-F238E27FC236}">
                <a16:creationId xmlns:a16="http://schemas.microsoft.com/office/drawing/2014/main" id="{0ACAA457-A06E-7E48-97BC-EB07556BA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24C4B4-C8FA-C545-B868-E6C1C37A40E6}"/>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47965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EAA6-BD15-D443-90CC-D817C23219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E7ABF7F-E754-7943-BF93-E4B17A37C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9F3CB2E-695A-AA4D-B141-3C476B2A2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88C31D-3E4D-3949-8257-4BEB8DFD0867}"/>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6" name="Footer Placeholder 5">
            <a:extLst>
              <a:ext uri="{FF2B5EF4-FFF2-40B4-BE49-F238E27FC236}">
                <a16:creationId xmlns:a16="http://schemas.microsoft.com/office/drawing/2014/main" id="{7973C5E4-8A0C-D249-90B7-D8D750CA6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7CAD2-7B7A-FB4A-8514-033D96B25DED}"/>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24708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4CC0-9564-B94B-9F0E-46208574DF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6F140CE-A41B-304E-A6BF-82E284275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539D3-548F-BF49-9536-2512449A7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0D2EA6-8359-074E-9561-83D3EC5048E0}"/>
              </a:ext>
            </a:extLst>
          </p:cNvPr>
          <p:cNvSpPr>
            <a:spLocks noGrp="1"/>
          </p:cNvSpPr>
          <p:nvPr>
            <p:ph type="dt" sz="half" idx="10"/>
          </p:nvPr>
        </p:nvSpPr>
        <p:spPr/>
        <p:txBody>
          <a:bodyPr/>
          <a:lstStyle/>
          <a:p>
            <a:fld id="{1B577AD9-CB11-0A49-A05F-B854B841F852}" type="datetimeFigureOut">
              <a:rPr lang="en-US" smtClean="0"/>
              <a:t>2/15/22</a:t>
            </a:fld>
            <a:endParaRPr lang="en-US"/>
          </a:p>
        </p:txBody>
      </p:sp>
      <p:sp>
        <p:nvSpPr>
          <p:cNvPr id="6" name="Footer Placeholder 5">
            <a:extLst>
              <a:ext uri="{FF2B5EF4-FFF2-40B4-BE49-F238E27FC236}">
                <a16:creationId xmlns:a16="http://schemas.microsoft.com/office/drawing/2014/main" id="{87154D59-C282-A84A-884D-624DA27E4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7A068-83C9-A24A-8159-E74C1AC719B0}"/>
              </a:ext>
            </a:extLst>
          </p:cNvPr>
          <p:cNvSpPr>
            <a:spLocks noGrp="1"/>
          </p:cNvSpPr>
          <p:nvPr>
            <p:ph type="sldNum" sz="quarter" idx="12"/>
          </p:nvPr>
        </p:nvSpPr>
        <p:spPr/>
        <p:txBody>
          <a:bodyPr/>
          <a:lstStyle/>
          <a:p>
            <a:fld id="{768FDD75-0013-0847-847B-745F15E58A13}" type="slidenum">
              <a:rPr lang="en-US" smtClean="0"/>
              <a:t>‹#›</a:t>
            </a:fld>
            <a:endParaRPr lang="en-US"/>
          </a:p>
        </p:txBody>
      </p:sp>
    </p:spTree>
    <p:extLst>
      <p:ext uri="{BB962C8B-B14F-4D97-AF65-F5344CB8AC3E}">
        <p14:creationId xmlns:p14="http://schemas.microsoft.com/office/powerpoint/2010/main" val="234667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82C67-B42F-E542-9B17-338235EB8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07F40B-4C27-1B4F-81AD-35E76BF36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425AFD-1CF1-C645-94CD-A344C22BA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77AD9-CB11-0A49-A05F-B854B841F852}" type="datetimeFigureOut">
              <a:rPr lang="en-US" smtClean="0"/>
              <a:t>2/15/22</a:t>
            </a:fld>
            <a:endParaRPr lang="en-US"/>
          </a:p>
        </p:txBody>
      </p:sp>
      <p:sp>
        <p:nvSpPr>
          <p:cNvPr id="5" name="Footer Placeholder 4">
            <a:extLst>
              <a:ext uri="{FF2B5EF4-FFF2-40B4-BE49-F238E27FC236}">
                <a16:creationId xmlns:a16="http://schemas.microsoft.com/office/drawing/2014/main" id="{E2920320-199A-AC49-86B4-A9972A845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265DC-F4EA-184B-8DD5-51FB1E1B0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DD75-0013-0847-847B-745F15E58A13}" type="slidenum">
              <a:rPr lang="en-US" smtClean="0"/>
              <a:t>‹#›</a:t>
            </a:fld>
            <a:endParaRPr lang="en-US"/>
          </a:p>
        </p:txBody>
      </p:sp>
    </p:spTree>
    <p:extLst>
      <p:ext uri="{BB962C8B-B14F-4D97-AF65-F5344CB8AC3E}">
        <p14:creationId xmlns:p14="http://schemas.microsoft.com/office/powerpoint/2010/main" val="398606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3A02-337A-2549-86DD-4435D420F03A}"/>
              </a:ext>
            </a:extLst>
          </p:cNvPr>
          <p:cNvSpPr>
            <a:spLocks noGrp="1"/>
          </p:cNvSpPr>
          <p:nvPr>
            <p:ph type="ctrTitle"/>
          </p:nvPr>
        </p:nvSpPr>
        <p:spPr/>
        <p:txBody>
          <a:bodyPr>
            <a:normAutofit fontScale="90000"/>
          </a:bodyPr>
          <a:lstStyle/>
          <a:p>
            <a:r>
              <a:rPr lang="en-US" dirty="0"/>
              <a:t>UNIT-1</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IN" sz="3600" dirty="0"/>
              <a:t>Unit 1:  Economic Development in an Emerging Economy, Urbanisation and Economic Growth		</a:t>
            </a:r>
            <a:br>
              <a:rPr lang="en-US" sz="3600" dirty="0"/>
            </a:br>
            <a:r>
              <a:rPr lang="en-IN" dirty="0"/>
              <a:t>		</a:t>
            </a:r>
            <a:br>
              <a:rPr lang="en-IN" dirty="0"/>
            </a:br>
            <a:endParaRPr lang="en-US" dirty="0"/>
          </a:p>
        </p:txBody>
      </p:sp>
      <p:sp>
        <p:nvSpPr>
          <p:cNvPr id="3" name="Subtitle 2">
            <a:extLst>
              <a:ext uri="{FF2B5EF4-FFF2-40B4-BE49-F238E27FC236}">
                <a16:creationId xmlns:a16="http://schemas.microsoft.com/office/drawing/2014/main" id="{9D890CD9-D44F-7A4C-A4D3-0215D63E29C2}"/>
              </a:ext>
            </a:extLst>
          </p:cNvPr>
          <p:cNvSpPr>
            <a:spLocks noGrp="1"/>
          </p:cNvSpPr>
          <p:nvPr>
            <p:ph type="subTitle" idx="1"/>
          </p:nvPr>
        </p:nvSpPr>
        <p:spPr/>
        <p:txBody>
          <a:bodyPr/>
          <a:lstStyle/>
          <a:p>
            <a:r>
              <a:rPr lang="en-IN" sz="3200" dirty="0"/>
              <a:t>Meaning, basic characteristics, major issues.</a:t>
            </a:r>
            <a:r>
              <a:rPr lang="en-IN" dirty="0"/>
              <a:t>					</a:t>
            </a:r>
            <a:br>
              <a:rPr lang="en-IN" dirty="0"/>
            </a:br>
            <a:endParaRPr lang="en-US" dirty="0"/>
          </a:p>
        </p:txBody>
      </p:sp>
    </p:spTree>
    <p:extLst>
      <p:ext uri="{BB962C8B-B14F-4D97-AF65-F5344CB8AC3E}">
        <p14:creationId xmlns:p14="http://schemas.microsoft.com/office/powerpoint/2010/main" val="215045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DA4B-E5C4-D646-B1E6-E2BC1254FB10}"/>
              </a:ext>
            </a:extLst>
          </p:cNvPr>
          <p:cNvSpPr>
            <a:spLocks noGrp="1"/>
          </p:cNvSpPr>
          <p:nvPr>
            <p:ph type="title"/>
          </p:nvPr>
        </p:nvSpPr>
        <p:spPr/>
        <p:txBody>
          <a:bodyPr/>
          <a:lstStyle/>
          <a:p>
            <a:r>
              <a:rPr lang="en-US" dirty="0"/>
              <a:t>MDG continued</a:t>
            </a:r>
          </a:p>
        </p:txBody>
      </p:sp>
      <p:sp>
        <p:nvSpPr>
          <p:cNvPr id="3" name="Content Placeholder 2">
            <a:extLst>
              <a:ext uri="{FF2B5EF4-FFF2-40B4-BE49-F238E27FC236}">
                <a16:creationId xmlns:a16="http://schemas.microsoft.com/office/drawing/2014/main" id="{13E4C930-D290-094F-A989-1B29ABDB4E4E}"/>
              </a:ext>
            </a:extLst>
          </p:cNvPr>
          <p:cNvSpPr>
            <a:spLocks noGrp="1"/>
          </p:cNvSpPr>
          <p:nvPr>
            <p:ph idx="1"/>
          </p:nvPr>
        </p:nvSpPr>
        <p:spPr/>
        <p:txBody>
          <a:bodyPr>
            <a:normAutofit lnSpcReduction="10000"/>
          </a:bodyPr>
          <a:lstStyle/>
          <a:p>
            <a:pPr marL="0" indent="0">
              <a:buNone/>
            </a:pPr>
            <a:r>
              <a:rPr lang="en-US" dirty="0"/>
              <a:t> </a:t>
            </a:r>
          </a:p>
          <a:p>
            <a:pPr marL="0" indent="0">
              <a:buNone/>
            </a:pPr>
            <a:r>
              <a:rPr lang="en-US" dirty="0"/>
              <a:t>5. Improve maternal health</a:t>
            </a:r>
          </a:p>
          <a:p>
            <a:pPr marL="0" indent="0">
              <a:buNone/>
            </a:pPr>
            <a:r>
              <a:rPr lang="en-US" dirty="0"/>
              <a:t>Reduce by three quarters the maternal mortality ratio</a:t>
            </a:r>
          </a:p>
          <a:p>
            <a:pPr marL="0" indent="0">
              <a:buNone/>
            </a:pPr>
            <a:endParaRPr lang="en-US" dirty="0"/>
          </a:p>
          <a:p>
            <a:pPr marL="0" indent="0">
              <a:buNone/>
            </a:pPr>
            <a:r>
              <a:rPr lang="en-US" dirty="0"/>
              <a:t>6. Combat HIV/AIDS, malaria and other diseases</a:t>
            </a:r>
          </a:p>
          <a:p>
            <a:pPr marL="0" indent="0">
              <a:buNone/>
            </a:pPr>
            <a:r>
              <a:rPr lang="en-US" dirty="0"/>
              <a:t>Halt and begin to reverse the spread of HIV/AIDS</a:t>
            </a:r>
          </a:p>
          <a:p>
            <a:pPr marL="0" indent="0">
              <a:buNone/>
            </a:pPr>
            <a:r>
              <a:rPr lang="en-US" dirty="0"/>
              <a:t>Halt and begin to reverse the incidence of malaria and other major diseases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87011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DA2A-5828-9645-9329-3229A05CD994}"/>
              </a:ext>
            </a:extLst>
          </p:cNvPr>
          <p:cNvSpPr>
            <a:spLocks noGrp="1"/>
          </p:cNvSpPr>
          <p:nvPr>
            <p:ph type="title"/>
          </p:nvPr>
        </p:nvSpPr>
        <p:spPr/>
        <p:txBody>
          <a:bodyPr/>
          <a:lstStyle/>
          <a:p>
            <a:r>
              <a:rPr lang="en-US" dirty="0"/>
              <a:t>MDG continued</a:t>
            </a:r>
          </a:p>
        </p:txBody>
      </p:sp>
      <p:sp>
        <p:nvSpPr>
          <p:cNvPr id="3" name="Content Placeholder 2">
            <a:extLst>
              <a:ext uri="{FF2B5EF4-FFF2-40B4-BE49-F238E27FC236}">
                <a16:creationId xmlns:a16="http://schemas.microsoft.com/office/drawing/2014/main" id="{A26E302F-15BA-DB47-A350-6BB642C1D1AA}"/>
              </a:ext>
            </a:extLst>
          </p:cNvPr>
          <p:cNvSpPr>
            <a:spLocks noGrp="1"/>
          </p:cNvSpPr>
          <p:nvPr>
            <p:ph idx="1"/>
          </p:nvPr>
        </p:nvSpPr>
        <p:spPr/>
        <p:txBody>
          <a:bodyPr>
            <a:normAutofit lnSpcReduction="10000"/>
          </a:bodyPr>
          <a:lstStyle/>
          <a:p>
            <a:pPr marL="514350" indent="-514350">
              <a:buAutoNum type="arabicPeriod" startAt="7"/>
            </a:pPr>
            <a:r>
              <a:rPr lang="en-US" dirty="0"/>
              <a:t>Ensure environmental sustainability</a:t>
            </a:r>
          </a:p>
          <a:p>
            <a:pPr marL="514350" indent="-514350">
              <a:buAutoNum type="arabicPeriod" startAt="7"/>
            </a:pPr>
            <a:endParaRPr lang="en-US" dirty="0"/>
          </a:p>
          <a:p>
            <a:pPr marL="0" indent="0">
              <a:buNone/>
            </a:pPr>
            <a:r>
              <a:rPr lang="en-US" dirty="0"/>
              <a:t>Integrate the principles of sustainable development into country policies and programs, reverse loss of environmental recourses</a:t>
            </a:r>
          </a:p>
          <a:p>
            <a:pPr marL="0" indent="0">
              <a:buNone/>
            </a:pPr>
            <a:endParaRPr lang="en-US" dirty="0"/>
          </a:p>
          <a:p>
            <a:pPr marL="0" indent="0">
              <a:buNone/>
            </a:pPr>
            <a:r>
              <a:rPr lang="en-US" dirty="0"/>
              <a:t>8. Develop global partnership for development</a:t>
            </a:r>
          </a:p>
          <a:p>
            <a:pPr marL="0" indent="0">
              <a:buNone/>
            </a:pPr>
            <a:endParaRPr lang="en-US" dirty="0"/>
          </a:p>
          <a:p>
            <a:pPr marL="0" indent="0">
              <a:buNone/>
            </a:pPr>
            <a:r>
              <a:rPr lang="en-US" dirty="0"/>
              <a:t>Develop an open, rule-based, predictable, non- discriminatory, trading and financial system. Include commitment to good governance, development and poverty reduction-both nationally and internationally</a:t>
            </a:r>
          </a:p>
          <a:p>
            <a:pPr marL="0" indent="0">
              <a:buNone/>
            </a:pPr>
            <a:endParaRPr lang="en-US" dirty="0"/>
          </a:p>
          <a:p>
            <a:pPr marL="514350" indent="-514350">
              <a:buAutoNum type="arabicPeriod" startAt="7"/>
            </a:pPr>
            <a:endParaRPr lang="en-US" dirty="0"/>
          </a:p>
          <a:p>
            <a:pPr marL="514350" indent="-514350">
              <a:buAutoNum type="arabicPeriod" startAt="7"/>
            </a:pPr>
            <a:endParaRPr lang="en-US" dirty="0"/>
          </a:p>
        </p:txBody>
      </p:sp>
    </p:spTree>
    <p:extLst>
      <p:ext uri="{BB962C8B-B14F-4D97-AF65-F5344CB8AC3E}">
        <p14:creationId xmlns:p14="http://schemas.microsoft.com/office/powerpoint/2010/main" val="16920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9AF7-0CC6-F34C-95E0-788B78CCBE49}"/>
              </a:ext>
            </a:extLst>
          </p:cNvPr>
          <p:cNvSpPr>
            <a:spLocks noGrp="1"/>
          </p:cNvSpPr>
          <p:nvPr>
            <p:ph type="title"/>
          </p:nvPr>
        </p:nvSpPr>
        <p:spPr/>
        <p:txBody>
          <a:bodyPr/>
          <a:lstStyle/>
          <a:p>
            <a:r>
              <a:rPr lang="en-US" dirty="0"/>
              <a:t>Characteristics of development</a:t>
            </a:r>
          </a:p>
        </p:txBody>
      </p:sp>
      <p:sp>
        <p:nvSpPr>
          <p:cNvPr id="3" name="Content Placeholder 2">
            <a:extLst>
              <a:ext uri="{FF2B5EF4-FFF2-40B4-BE49-F238E27FC236}">
                <a16:creationId xmlns:a16="http://schemas.microsoft.com/office/drawing/2014/main" id="{B2A480EA-ED7D-534C-973A-DFA4690C8456}"/>
              </a:ext>
            </a:extLst>
          </p:cNvPr>
          <p:cNvSpPr>
            <a:spLocks noGrp="1"/>
          </p:cNvSpPr>
          <p:nvPr>
            <p:ph idx="1"/>
          </p:nvPr>
        </p:nvSpPr>
        <p:spPr/>
        <p:txBody>
          <a:bodyPr/>
          <a:lstStyle/>
          <a:p>
            <a:pPr marL="0" indent="0">
              <a:buNone/>
            </a:pPr>
            <a:r>
              <a:rPr lang="en-US" dirty="0"/>
              <a:t>1. Lower level of living and productivity</a:t>
            </a:r>
          </a:p>
          <a:p>
            <a:endParaRPr lang="en-US" dirty="0"/>
          </a:p>
          <a:p>
            <a:pPr marL="0" indent="0">
              <a:buNone/>
            </a:pPr>
            <a:r>
              <a:rPr lang="en-US" dirty="0"/>
              <a:t>Low levels of living are manifested in the form of low income, inadequate housing, poor health , low education, high mortality and low life expectancy.</a:t>
            </a:r>
          </a:p>
          <a:p>
            <a:pPr marL="0" indent="0">
              <a:buNone/>
            </a:pPr>
            <a:r>
              <a:rPr lang="en-US" dirty="0"/>
              <a:t>Labor productivity depends on the health and skill of workers, motivation for work, institutional set-up etc.</a:t>
            </a:r>
          </a:p>
          <a:p>
            <a:pPr marL="0" indent="0">
              <a:buNone/>
            </a:pPr>
            <a:r>
              <a:rPr lang="en-US" dirty="0"/>
              <a:t>Capital and managerial skill combined with labor in the required quantity raise </a:t>
            </a:r>
            <a:r>
              <a:rPr lang="en-US" dirty="0" err="1"/>
              <a:t>labour</a:t>
            </a:r>
            <a:r>
              <a:rPr lang="en-US" dirty="0"/>
              <a:t> productivity</a:t>
            </a:r>
          </a:p>
          <a:p>
            <a:pPr marL="0" indent="0">
              <a:buNone/>
            </a:pPr>
            <a:endParaRPr lang="en-US" dirty="0"/>
          </a:p>
        </p:txBody>
      </p:sp>
    </p:spTree>
    <p:extLst>
      <p:ext uri="{BB962C8B-B14F-4D97-AF65-F5344CB8AC3E}">
        <p14:creationId xmlns:p14="http://schemas.microsoft.com/office/powerpoint/2010/main" val="212075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5BFB-1A35-4D47-A16F-E47373FACF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2A36BA-004B-8342-94C3-D4106B5BF76F}"/>
              </a:ext>
            </a:extLst>
          </p:cNvPr>
          <p:cNvSpPr>
            <a:spLocks noGrp="1"/>
          </p:cNvSpPr>
          <p:nvPr>
            <p:ph idx="1"/>
          </p:nvPr>
        </p:nvSpPr>
        <p:spPr/>
        <p:txBody>
          <a:bodyPr/>
          <a:lstStyle/>
          <a:p>
            <a:r>
              <a:rPr lang="en-US" dirty="0"/>
              <a:t>Productivity of wheat in India is about 35% of the productivity of wheat in France</a:t>
            </a:r>
          </a:p>
          <a:p>
            <a:r>
              <a:rPr lang="en-US" dirty="0"/>
              <a:t>It is 66% of the productivity of wheat in China</a:t>
            </a:r>
          </a:p>
          <a:p>
            <a:r>
              <a:rPr lang="en-US" dirty="0"/>
              <a:t>India’s production of rice is 46% of the productivity in china</a:t>
            </a:r>
          </a:p>
          <a:p>
            <a:r>
              <a:rPr lang="en-US" dirty="0"/>
              <a:t>Productivity of cotton is one third of the productivity in China</a:t>
            </a:r>
          </a:p>
          <a:p>
            <a:r>
              <a:rPr lang="en-US" dirty="0"/>
              <a:t>Productivity of ground nut is 40% of that of China</a:t>
            </a:r>
          </a:p>
          <a:p>
            <a:endParaRPr lang="en-US" dirty="0"/>
          </a:p>
          <a:p>
            <a:r>
              <a:rPr lang="en-US" dirty="0"/>
              <a:t>The low productivity is  mainly due to low level of technology</a:t>
            </a:r>
          </a:p>
          <a:p>
            <a:endParaRPr lang="en-US" dirty="0"/>
          </a:p>
          <a:p>
            <a:endParaRPr lang="en-US" dirty="0"/>
          </a:p>
        </p:txBody>
      </p:sp>
    </p:spTree>
    <p:extLst>
      <p:ext uri="{BB962C8B-B14F-4D97-AF65-F5344CB8AC3E}">
        <p14:creationId xmlns:p14="http://schemas.microsoft.com/office/powerpoint/2010/main" val="62288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F72C-DF6F-5947-9C5D-816031A730C4}"/>
              </a:ext>
            </a:extLst>
          </p:cNvPr>
          <p:cNvSpPr>
            <a:spLocks noGrp="1"/>
          </p:cNvSpPr>
          <p:nvPr>
            <p:ph type="title"/>
          </p:nvPr>
        </p:nvSpPr>
        <p:spPr/>
        <p:txBody>
          <a:bodyPr/>
          <a:lstStyle/>
          <a:p>
            <a:r>
              <a:rPr lang="en-US" dirty="0"/>
              <a:t>2. Low GNP per capita</a:t>
            </a:r>
          </a:p>
        </p:txBody>
      </p:sp>
      <p:sp>
        <p:nvSpPr>
          <p:cNvPr id="3" name="Content Placeholder 2">
            <a:extLst>
              <a:ext uri="{FF2B5EF4-FFF2-40B4-BE49-F238E27FC236}">
                <a16:creationId xmlns:a16="http://schemas.microsoft.com/office/drawing/2014/main" id="{468D4063-924C-4746-A658-9539A5D68881}"/>
              </a:ext>
            </a:extLst>
          </p:cNvPr>
          <p:cNvSpPr>
            <a:spLocks noGrp="1"/>
          </p:cNvSpPr>
          <p:nvPr>
            <p:ph idx="1"/>
          </p:nvPr>
        </p:nvSpPr>
        <p:spPr/>
        <p:txBody>
          <a:bodyPr/>
          <a:lstStyle/>
          <a:p>
            <a:r>
              <a:rPr lang="en-US" dirty="0"/>
              <a:t>GNP per capita in under developing countries is very low.</a:t>
            </a:r>
          </a:p>
          <a:p>
            <a:pPr marL="0" indent="0">
              <a:buNone/>
            </a:pPr>
            <a:r>
              <a:rPr lang="en-US" dirty="0"/>
              <a:t>India’s GNP per capita has been estimated to be $2,120 in 2019. </a:t>
            </a:r>
          </a:p>
          <a:p>
            <a:pPr marL="0" indent="0">
              <a:buNone/>
            </a:pPr>
            <a:r>
              <a:rPr lang="en-US" dirty="0"/>
              <a:t>The average GNP per capita income of high-income countries was $44,354 in the same year.</a:t>
            </a:r>
          </a:p>
          <a:p>
            <a:pPr marL="0" indent="0">
              <a:buNone/>
            </a:pPr>
            <a:endParaRPr lang="en-US" dirty="0"/>
          </a:p>
          <a:p>
            <a:pPr marL="0" indent="0">
              <a:buNone/>
            </a:pPr>
            <a:r>
              <a:rPr lang="en-US" dirty="0"/>
              <a:t>All third world countries are not equally under -developed in terms of GNP per capita income</a:t>
            </a:r>
          </a:p>
          <a:p>
            <a:pPr marL="0" indent="0">
              <a:buNone/>
            </a:pPr>
            <a:r>
              <a:rPr lang="en-US" dirty="0"/>
              <a:t>Brazil, Malaysia, Mexico are far more affluent than India, Bangladesh, Myanmar, Pakistan</a:t>
            </a:r>
          </a:p>
          <a:p>
            <a:pPr marL="0" indent="0">
              <a:buNone/>
            </a:pPr>
            <a:endParaRPr lang="en-US" dirty="0"/>
          </a:p>
        </p:txBody>
      </p:sp>
    </p:spTree>
    <p:extLst>
      <p:ext uri="{BB962C8B-B14F-4D97-AF65-F5344CB8AC3E}">
        <p14:creationId xmlns:p14="http://schemas.microsoft.com/office/powerpoint/2010/main" val="158989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572A-6E02-904E-AE2D-2CC96A27EF7B}"/>
              </a:ext>
            </a:extLst>
          </p:cNvPr>
          <p:cNvSpPr>
            <a:spLocks noGrp="1"/>
          </p:cNvSpPr>
          <p:nvPr>
            <p:ph type="title"/>
          </p:nvPr>
        </p:nvSpPr>
        <p:spPr/>
        <p:txBody>
          <a:bodyPr/>
          <a:lstStyle/>
          <a:p>
            <a:r>
              <a:rPr lang="en-US" dirty="0"/>
              <a:t>3. Scarcity of capital</a:t>
            </a:r>
          </a:p>
        </p:txBody>
      </p:sp>
      <p:sp>
        <p:nvSpPr>
          <p:cNvPr id="3" name="Content Placeholder 2">
            <a:extLst>
              <a:ext uri="{FF2B5EF4-FFF2-40B4-BE49-F238E27FC236}">
                <a16:creationId xmlns:a16="http://schemas.microsoft.com/office/drawing/2014/main" id="{478D4EAF-29C3-4045-9ECE-24223827D573}"/>
              </a:ext>
            </a:extLst>
          </p:cNvPr>
          <p:cNvSpPr>
            <a:spLocks noGrp="1"/>
          </p:cNvSpPr>
          <p:nvPr>
            <p:ph idx="1"/>
          </p:nvPr>
        </p:nvSpPr>
        <p:spPr/>
        <p:txBody>
          <a:bodyPr/>
          <a:lstStyle/>
          <a:p>
            <a:r>
              <a:rPr lang="en-US" dirty="0"/>
              <a:t>The rate of capital formation is relatively low due to widespread poverty</a:t>
            </a:r>
          </a:p>
          <a:p>
            <a:endParaRPr lang="en-US" dirty="0"/>
          </a:p>
          <a:p>
            <a:r>
              <a:rPr lang="en-US" dirty="0"/>
              <a:t>Saving rate in Malaysia, China and Singapore was 40% or more than 40% of GDP on an average during 1997-2003</a:t>
            </a:r>
          </a:p>
          <a:p>
            <a:endParaRPr lang="en-US" dirty="0"/>
          </a:p>
          <a:p>
            <a:r>
              <a:rPr lang="en-US" dirty="0"/>
              <a:t>Saving rate continues to be very low </a:t>
            </a:r>
            <a:r>
              <a:rPr lang="en-US" dirty="0" err="1"/>
              <a:t>i.e</a:t>
            </a:r>
            <a:r>
              <a:rPr lang="en-US" dirty="0"/>
              <a:t> less than 20% of GDP in many developing countries</a:t>
            </a:r>
          </a:p>
        </p:txBody>
      </p:sp>
    </p:spTree>
    <p:extLst>
      <p:ext uri="{BB962C8B-B14F-4D97-AF65-F5344CB8AC3E}">
        <p14:creationId xmlns:p14="http://schemas.microsoft.com/office/powerpoint/2010/main" val="251930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F931-596D-7D4B-ACC4-5E5DD839A23E}"/>
              </a:ext>
            </a:extLst>
          </p:cNvPr>
          <p:cNvSpPr>
            <a:spLocks noGrp="1"/>
          </p:cNvSpPr>
          <p:nvPr>
            <p:ph type="title"/>
          </p:nvPr>
        </p:nvSpPr>
        <p:spPr/>
        <p:txBody>
          <a:bodyPr/>
          <a:lstStyle/>
          <a:p>
            <a:r>
              <a:rPr lang="en-US" dirty="0"/>
              <a:t>4. Rapid population growth rate and rapid dependency burden</a:t>
            </a:r>
          </a:p>
        </p:txBody>
      </p:sp>
      <p:sp>
        <p:nvSpPr>
          <p:cNvPr id="3" name="Content Placeholder 2">
            <a:extLst>
              <a:ext uri="{FF2B5EF4-FFF2-40B4-BE49-F238E27FC236}">
                <a16:creationId xmlns:a16="http://schemas.microsoft.com/office/drawing/2014/main" id="{F4FEC5CB-9975-F54E-ABE8-E180BEF6B582}"/>
              </a:ext>
            </a:extLst>
          </p:cNvPr>
          <p:cNvSpPr>
            <a:spLocks noGrp="1"/>
          </p:cNvSpPr>
          <p:nvPr>
            <p:ph idx="1"/>
          </p:nvPr>
        </p:nvSpPr>
        <p:spPr/>
        <p:txBody>
          <a:bodyPr>
            <a:normAutofit/>
          </a:bodyPr>
          <a:lstStyle/>
          <a:p>
            <a:r>
              <a:rPr lang="en-US" dirty="0"/>
              <a:t>Fast growing population is both cause and effect of underdevelopment in third world countries</a:t>
            </a:r>
          </a:p>
          <a:p>
            <a:r>
              <a:rPr lang="en-US" dirty="0"/>
              <a:t>Population has been increasing at the rate of 2% per annum in most of the under- developed countries for the past several decades due to poverty, ignorance and religious orthodoxy</a:t>
            </a:r>
          </a:p>
          <a:p>
            <a:pPr marL="0" indent="0">
              <a:buNone/>
            </a:pPr>
            <a:r>
              <a:rPr lang="en-US" dirty="0"/>
              <a:t>The case of India</a:t>
            </a:r>
          </a:p>
          <a:p>
            <a:r>
              <a:rPr lang="en-US" dirty="0"/>
              <a:t>Number of dependents aged between 0-14 and over the age of 65</a:t>
            </a:r>
          </a:p>
          <a:p>
            <a:r>
              <a:rPr lang="en-US" dirty="0"/>
              <a:t>Dependency ratio fell from 81.2% in 1965 to 75.2% by 1980. 70.6%  in 1990, 54.4% in 2010 and 49% by 2020</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024784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0F57-AFBA-FF4E-B32F-163A8EBB4E5B}"/>
              </a:ext>
            </a:extLst>
          </p:cNvPr>
          <p:cNvSpPr>
            <a:spLocks noGrp="1"/>
          </p:cNvSpPr>
          <p:nvPr>
            <p:ph type="title"/>
          </p:nvPr>
        </p:nvSpPr>
        <p:spPr/>
        <p:txBody>
          <a:bodyPr/>
          <a:lstStyle/>
          <a:p>
            <a:r>
              <a:rPr lang="en-US" dirty="0"/>
              <a:t>5. Technological backwardness</a:t>
            </a:r>
          </a:p>
        </p:txBody>
      </p:sp>
      <p:sp>
        <p:nvSpPr>
          <p:cNvPr id="3" name="Content Placeholder 2">
            <a:extLst>
              <a:ext uri="{FF2B5EF4-FFF2-40B4-BE49-F238E27FC236}">
                <a16:creationId xmlns:a16="http://schemas.microsoft.com/office/drawing/2014/main" id="{836B8F66-4FF5-914F-8A78-39CDA866E74E}"/>
              </a:ext>
            </a:extLst>
          </p:cNvPr>
          <p:cNvSpPr>
            <a:spLocks noGrp="1"/>
          </p:cNvSpPr>
          <p:nvPr>
            <p:ph idx="1"/>
          </p:nvPr>
        </p:nvSpPr>
        <p:spPr/>
        <p:txBody>
          <a:bodyPr/>
          <a:lstStyle/>
          <a:p>
            <a:endParaRPr lang="en-US" dirty="0"/>
          </a:p>
          <a:p>
            <a:r>
              <a:rPr lang="en-US" dirty="0"/>
              <a:t>Over a wide range of industrial activities, production techniques are backward </a:t>
            </a:r>
            <a:r>
              <a:rPr lang="en-US"/>
              <a:t>in underdeveloped </a:t>
            </a:r>
            <a:r>
              <a:rPr lang="en-US" dirty="0"/>
              <a:t>countries</a:t>
            </a:r>
          </a:p>
          <a:p>
            <a:r>
              <a:rPr lang="en-US" dirty="0"/>
              <a:t>Under-developed countries willingly opt for </a:t>
            </a:r>
            <a:r>
              <a:rPr lang="en-US" dirty="0" err="1"/>
              <a:t>labour</a:t>
            </a:r>
            <a:r>
              <a:rPr lang="en-US" dirty="0"/>
              <a:t> intensive technology</a:t>
            </a:r>
          </a:p>
          <a:p>
            <a:r>
              <a:rPr lang="en-US" dirty="0"/>
              <a:t>In the absence of social security against unemployment, workers union often oppose introduction of </a:t>
            </a:r>
            <a:r>
              <a:rPr lang="en-US" dirty="0" err="1"/>
              <a:t>labour</a:t>
            </a:r>
            <a:r>
              <a:rPr lang="en-US" dirty="0"/>
              <a:t> displacing technology in industries</a:t>
            </a:r>
          </a:p>
        </p:txBody>
      </p:sp>
    </p:spTree>
    <p:extLst>
      <p:ext uri="{BB962C8B-B14F-4D97-AF65-F5344CB8AC3E}">
        <p14:creationId xmlns:p14="http://schemas.microsoft.com/office/powerpoint/2010/main" val="64718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BDF9-2D30-C543-8B94-C42D25FCF609}"/>
              </a:ext>
            </a:extLst>
          </p:cNvPr>
          <p:cNvSpPr>
            <a:spLocks noGrp="1"/>
          </p:cNvSpPr>
          <p:nvPr>
            <p:ph type="title"/>
          </p:nvPr>
        </p:nvSpPr>
        <p:spPr/>
        <p:txBody>
          <a:bodyPr/>
          <a:lstStyle/>
          <a:p>
            <a:r>
              <a:rPr lang="en-US" dirty="0"/>
              <a:t>6. High incidence of poverty</a:t>
            </a:r>
          </a:p>
        </p:txBody>
      </p:sp>
      <p:sp>
        <p:nvSpPr>
          <p:cNvPr id="3" name="Content Placeholder 2">
            <a:extLst>
              <a:ext uri="{FF2B5EF4-FFF2-40B4-BE49-F238E27FC236}">
                <a16:creationId xmlns:a16="http://schemas.microsoft.com/office/drawing/2014/main" id="{A08EF16B-072F-624C-82D0-16C39E57F181}"/>
              </a:ext>
            </a:extLst>
          </p:cNvPr>
          <p:cNvSpPr>
            <a:spLocks noGrp="1"/>
          </p:cNvSpPr>
          <p:nvPr>
            <p:ph idx="1"/>
          </p:nvPr>
        </p:nvSpPr>
        <p:spPr/>
        <p:txBody>
          <a:bodyPr/>
          <a:lstStyle/>
          <a:p>
            <a:r>
              <a:rPr lang="en-US" dirty="0"/>
              <a:t>The extent of absolute poverty is an important dimension of the problem of income inequality in under -developed countries.</a:t>
            </a:r>
          </a:p>
          <a:p>
            <a:r>
              <a:rPr lang="en-US" dirty="0"/>
              <a:t>According to the international poverty line,  in 1990, in south Asia 44.6% of people were below the poverty line  and 15.2% in 2018</a:t>
            </a:r>
          </a:p>
          <a:p>
            <a:r>
              <a:rPr lang="en-US" dirty="0"/>
              <a:t>The figures for Sub-Saharan Africa was 54.3% in 1990 and 40.2% in 2018 </a:t>
            </a:r>
          </a:p>
        </p:txBody>
      </p:sp>
    </p:spTree>
    <p:extLst>
      <p:ext uri="{BB962C8B-B14F-4D97-AF65-F5344CB8AC3E}">
        <p14:creationId xmlns:p14="http://schemas.microsoft.com/office/powerpoint/2010/main" val="27354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AF64-AD6E-F348-A0F9-0A80A240B833}"/>
              </a:ext>
            </a:extLst>
          </p:cNvPr>
          <p:cNvSpPr>
            <a:spLocks noGrp="1"/>
          </p:cNvSpPr>
          <p:nvPr>
            <p:ph type="title"/>
          </p:nvPr>
        </p:nvSpPr>
        <p:spPr/>
        <p:txBody>
          <a:bodyPr/>
          <a:lstStyle/>
          <a:p>
            <a:r>
              <a:rPr lang="en-US" dirty="0"/>
              <a:t>7. Wide income inequality</a:t>
            </a:r>
          </a:p>
        </p:txBody>
      </p:sp>
      <p:sp>
        <p:nvSpPr>
          <p:cNvPr id="3" name="Content Placeholder 2">
            <a:extLst>
              <a:ext uri="{FF2B5EF4-FFF2-40B4-BE49-F238E27FC236}">
                <a16:creationId xmlns:a16="http://schemas.microsoft.com/office/drawing/2014/main" id="{6D06D922-B91B-C342-8603-7F6FBC544C44}"/>
              </a:ext>
            </a:extLst>
          </p:cNvPr>
          <p:cNvSpPr>
            <a:spLocks noGrp="1"/>
          </p:cNvSpPr>
          <p:nvPr>
            <p:ph idx="1"/>
          </p:nvPr>
        </p:nvSpPr>
        <p:spPr/>
        <p:txBody>
          <a:bodyPr/>
          <a:lstStyle/>
          <a:p>
            <a:pPr marL="0" indent="0">
              <a:buNone/>
            </a:pPr>
            <a:endParaRPr lang="en-US" dirty="0"/>
          </a:p>
          <a:p>
            <a:endParaRPr lang="en-US" dirty="0"/>
          </a:p>
          <a:p>
            <a:pPr marL="0" indent="0">
              <a:buNone/>
            </a:pPr>
            <a:r>
              <a:rPr lang="en-US" dirty="0"/>
              <a:t>For any given level of national per capita income, the more the inequality  in the distribution, the  greater will be the incidence of poverty</a:t>
            </a:r>
          </a:p>
          <a:p>
            <a:r>
              <a:rPr lang="en-US" dirty="0"/>
              <a:t>Greater social fractionalization</a:t>
            </a:r>
          </a:p>
          <a:p>
            <a:r>
              <a:rPr lang="en-US" dirty="0"/>
              <a:t>Ethnic, linguistic and other forms of social divisions sometimes known as fractionalization lead to divert considerable energies to working for political accommodations if not national consolidation</a:t>
            </a:r>
          </a:p>
          <a:p>
            <a:endParaRPr lang="en-US" dirty="0"/>
          </a:p>
        </p:txBody>
      </p:sp>
    </p:spTree>
    <p:extLst>
      <p:ext uri="{BB962C8B-B14F-4D97-AF65-F5344CB8AC3E}">
        <p14:creationId xmlns:p14="http://schemas.microsoft.com/office/powerpoint/2010/main" val="15603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A3D2-F04C-464C-A1B8-E7DC9897B8EA}"/>
              </a:ext>
            </a:extLst>
          </p:cNvPr>
          <p:cNvSpPr>
            <a:spLocks noGrp="1"/>
          </p:cNvSpPr>
          <p:nvPr>
            <p:ph type="title"/>
          </p:nvPr>
        </p:nvSpPr>
        <p:spPr/>
        <p:txBody>
          <a:bodyPr/>
          <a:lstStyle/>
          <a:p>
            <a:r>
              <a:rPr lang="en-US" dirty="0"/>
              <a:t>Economic growth and development</a:t>
            </a:r>
          </a:p>
        </p:txBody>
      </p:sp>
      <p:sp>
        <p:nvSpPr>
          <p:cNvPr id="3" name="Content Placeholder 2">
            <a:extLst>
              <a:ext uri="{FF2B5EF4-FFF2-40B4-BE49-F238E27FC236}">
                <a16:creationId xmlns:a16="http://schemas.microsoft.com/office/drawing/2014/main" id="{211D1BE7-5783-9F49-AB51-6FB0FEE76B76}"/>
              </a:ext>
            </a:extLst>
          </p:cNvPr>
          <p:cNvSpPr>
            <a:spLocks noGrp="1"/>
          </p:cNvSpPr>
          <p:nvPr>
            <p:ph idx="1"/>
          </p:nvPr>
        </p:nvSpPr>
        <p:spPr/>
        <p:txBody>
          <a:bodyPr/>
          <a:lstStyle/>
          <a:p>
            <a:r>
              <a:rPr lang="en-US" dirty="0"/>
              <a:t>Economic development is a broader concept than economic growth</a:t>
            </a:r>
          </a:p>
          <a:p>
            <a:r>
              <a:rPr lang="en-US" dirty="0"/>
              <a:t>Until 1960s, development and economic growth were used as synonyms, the measure of the latter being the rise in the real per capita income </a:t>
            </a:r>
          </a:p>
          <a:p>
            <a:r>
              <a:rPr lang="en-US" dirty="0"/>
              <a:t> According to </a:t>
            </a:r>
            <a:r>
              <a:rPr lang="en-US" dirty="0" err="1"/>
              <a:t>Kindleberger</a:t>
            </a:r>
            <a:r>
              <a:rPr lang="en-US" dirty="0"/>
              <a:t>, “Whereas economic growth refers to rise in output, economic development implies changes in institutional and technological organization of production as well as distributive pattern of income”</a:t>
            </a:r>
          </a:p>
          <a:p>
            <a:r>
              <a:rPr lang="en-US" dirty="0"/>
              <a:t>While there can be growth without development, development without growth is unconceivable</a:t>
            </a:r>
          </a:p>
          <a:p>
            <a:endParaRPr lang="en-US" dirty="0"/>
          </a:p>
        </p:txBody>
      </p:sp>
    </p:spTree>
    <p:extLst>
      <p:ext uri="{BB962C8B-B14F-4D97-AF65-F5344CB8AC3E}">
        <p14:creationId xmlns:p14="http://schemas.microsoft.com/office/powerpoint/2010/main" val="371992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B9D9-CA98-2C45-BF24-2EE4E58121C1}"/>
              </a:ext>
            </a:extLst>
          </p:cNvPr>
          <p:cNvSpPr>
            <a:spLocks noGrp="1"/>
          </p:cNvSpPr>
          <p:nvPr>
            <p:ph type="title"/>
          </p:nvPr>
        </p:nvSpPr>
        <p:spPr/>
        <p:txBody>
          <a:bodyPr/>
          <a:lstStyle/>
          <a:p>
            <a:endParaRPr lang="en-US"/>
          </a:p>
        </p:txBody>
      </p:sp>
      <p:pic>
        <p:nvPicPr>
          <p:cNvPr id="2049" name="Picture 1" descr="page1image9075744">
            <a:extLst>
              <a:ext uri="{FF2B5EF4-FFF2-40B4-BE49-F238E27FC236}">
                <a16:creationId xmlns:a16="http://schemas.microsoft.com/office/drawing/2014/main" id="{9BB6B0C7-6869-B944-8087-21CF0545B2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0156" y="1825625"/>
            <a:ext cx="86916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3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7EAB-E065-A04E-B0AF-3D2357BDE5AE}"/>
              </a:ext>
            </a:extLst>
          </p:cNvPr>
          <p:cNvSpPr>
            <a:spLocks noGrp="1"/>
          </p:cNvSpPr>
          <p:nvPr>
            <p:ph type="title"/>
          </p:nvPr>
        </p:nvSpPr>
        <p:spPr/>
        <p:txBody>
          <a:bodyPr/>
          <a:lstStyle/>
          <a:p>
            <a:r>
              <a:rPr lang="en-US" dirty="0"/>
              <a:t>8. High dependency on agriculture</a:t>
            </a:r>
          </a:p>
        </p:txBody>
      </p:sp>
      <p:sp>
        <p:nvSpPr>
          <p:cNvPr id="3" name="Content Placeholder 2">
            <a:extLst>
              <a:ext uri="{FF2B5EF4-FFF2-40B4-BE49-F238E27FC236}">
                <a16:creationId xmlns:a16="http://schemas.microsoft.com/office/drawing/2014/main" id="{EED6C4AA-1892-CD4E-A8CA-C11077EFFA02}"/>
              </a:ext>
            </a:extLst>
          </p:cNvPr>
          <p:cNvSpPr>
            <a:spLocks noGrp="1"/>
          </p:cNvSpPr>
          <p:nvPr>
            <p:ph idx="1"/>
          </p:nvPr>
        </p:nvSpPr>
        <p:spPr/>
        <p:txBody>
          <a:bodyPr/>
          <a:lstStyle/>
          <a:p>
            <a:r>
              <a:rPr lang="en-US" dirty="0"/>
              <a:t>About 30% to 70% of the population in under-developed countries depend upon agriculture.</a:t>
            </a:r>
          </a:p>
          <a:p>
            <a:r>
              <a:rPr lang="en-US" dirty="0"/>
              <a:t>The share of income in agriculture is lower than the share of employment in agriculture.</a:t>
            </a:r>
          </a:p>
          <a:p>
            <a:r>
              <a:rPr lang="en-US" dirty="0"/>
              <a:t>Technologically, agriculture is much more backward in under- developed countries then in developed countries</a:t>
            </a:r>
          </a:p>
          <a:p>
            <a:r>
              <a:rPr lang="en-US" dirty="0"/>
              <a:t>In 1951, the contribution of agriculture to India’s GDP was 57% and in 2020 it has come down to 20.2%</a:t>
            </a:r>
          </a:p>
          <a:p>
            <a:endParaRPr lang="en-US" dirty="0"/>
          </a:p>
          <a:p>
            <a:endParaRPr lang="en-US" dirty="0"/>
          </a:p>
          <a:p>
            <a:endParaRPr lang="en-US" dirty="0"/>
          </a:p>
        </p:txBody>
      </p:sp>
    </p:spTree>
    <p:extLst>
      <p:ext uri="{BB962C8B-B14F-4D97-AF65-F5344CB8AC3E}">
        <p14:creationId xmlns:p14="http://schemas.microsoft.com/office/powerpoint/2010/main" val="1551396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76D3-7770-C34E-9120-C4381D650A1C}"/>
              </a:ext>
            </a:extLst>
          </p:cNvPr>
          <p:cNvSpPr>
            <a:spLocks noGrp="1"/>
          </p:cNvSpPr>
          <p:nvPr>
            <p:ph type="title"/>
          </p:nvPr>
        </p:nvSpPr>
        <p:spPr/>
        <p:txBody>
          <a:bodyPr/>
          <a:lstStyle/>
          <a:p>
            <a:endParaRPr lang="en-US"/>
          </a:p>
        </p:txBody>
      </p:sp>
      <p:pic>
        <p:nvPicPr>
          <p:cNvPr id="1025" name="Picture 1" descr="page1image9118864">
            <a:extLst>
              <a:ext uri="{FF2B5EF4-FFF2-40B4-BE49-F238E27FC236}">
                <a16:creationId xmlns:a16="http://schemas.microsoft.com/office/drawing/2014/main" id="{3D5A2A24-5C92-234B-BDC4-EC7D8EBF90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983" y="1825625"/>
            <a:ext cx="95080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1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C511-2C68-9240-BFEE-CE088B817125}"/>
              </a:ext>
            </a:extLst>
          </p:cNvPr>
          <p:cNvSpPr>
            <a:spLocks noGrp="1"/>
          </p:cNvSpPr>
          <p:nvPr>
            <p:ph type="title"/>
          </p:nvPr>
        </p:nvSpPr>
        <p:spPr/>
        <p:txBody>
          <a:bodyPr/>
          <a:lstStyle/>
          <a:p>
            <a:r>
              <a:rPr lang="en-US" dirty="0"/>
              <a:t>Other factors</a:t>
            </a:r>
          </a:p>
        </p:txBody>
      </p:sp>
      <p:sp>
        <p:nvSpPr>
          <p:cNvPr id="3" name="Content Placeholder 2">
            <a:extLst>
              <a:ext uri="{FF2B5EF4-FFF2-40B4-BE49-F238E27FC236}">
                <a16:creationId xmlns:a16="http://schemas.microsoft.com/office/drawing/2014/main" id="{25F3B2F5-5A47-104C-AEA4-AEBE1802BCCC}"/>
              </a:ext>
            </a:extLst>
          </p:cNvPr>
          <p:cNvSpPr>
            <a:spLocks noGrp="1"/>
          </p:cNvSpPr>
          <p:nvPr>
            <p:ph idx="1"/>
          </p:nvPr>
        </p:nvSpPr>
        <p:spPr/>
        <p:txBody>
          <a:bodyPr/>
          <a:lstStyle/>
          <a:p>
            <a:r>
              <a:rPr lang="en-US" dirty="0"/>
              <a:t>The extent of participation of under- developed countries in foreign trade is much lower than the developed countries</a:t>
            </a:r>
          </a:p>
          <a:p>
            <a:r>
              <a:rPr lang="en-US" dirty="0"/>
              <a:t>Larger rural population and rural- urban migration</a:t>
            </a:r>
          </a:p>
          <a:p>
            <a:r>
              <a:rPr lang="en-US" dirty="0"/>
              <a:t>Substantial dependency on agricultural production and lower level of industrialization and manufactured exports</a:t>
            </a:r>
          </a:p>
          <a:p>
            <a:r>
              <a:rPr lang="en-US" dirty="0"/>
              <a:t>Underdeveloped financial and other markets</a:t>
            </a:r>
          </a:p>
          <a:p>
            <a:r>
              <a:rPr lang="en-US" dirty="0"/>
              <a:t>External Dependency </a:t>
            </a:r>
          </a:p>
          <a:p>
            <a:endParaRPr lang="en-US" dirty="0"/>
          </a:p>
          <a:p>
            <a:endParaRPr lang="en-US" dirty="0"/>
          </a:p>
        </p:txBody>
      </p:sp>
    </p:spTree>
    <p:extLst>
      <p:ext uri="{BB962C8B-B14F-4D97-AF65-F5344CB8AC3E}">
        <p14:creationId xmlns:p14="http://schemas.microsoft.com/office/powerpoint/2010/main" val="157163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2342-20E2-F049-AD8B-74803F7B8A27}"/>
              </a:ext>
            </a:extLst>
          </p:cNvPr>
          <p:cNvSpPr>
            <a:spLocks noGrp="1"/>
          </p:cNvSpPr>
          <p:nvPr>
            <p:ph type="title"/>
          </p:nvPr>
        </p:nvSpPr>
        <p:spPr/>
        <p:txBody>
          <a:bodyPr>
            <a:normAutofit/>
          </a:bodyPr>
          <a:lstStyle/>
          <a:p>
            <a:r>
              <a:rPr lang="en-US" sz="3200" dirty="0"/>
              <a:t>Urbanization and Economic Development</a:t>
            </a:r>
          </a:p>
        </p:txBody>
      </p:sp>
      <p:sp>
        <p:nvSpPr>
          <p:cNvPr id="3" name="Content Placeholder 2">
            <a:extLst>
              <a:ext uri="{FF2B5EF4-FFF2-40B4-BE49-F238E27FC236}">
                <a16:creationId xmlns:a16="http://schemas.microsoft.com/office/drawing/2014/main" id="{2C6C86D8-5A23-8145-9570-A298761429D9}"/>
              </a:ext>
            </a:extLst>
          </p:cNvPr>
          <p:cNvSpPr>
            <a:spLocks noGrp="1"/>
          </p:cNvSpPr>
          <p:nvPr>
            <p:ph idx="1"/>
          </p:nvPr>
        </p:nvSpPr>
        <p:spPr/>
        <p:txBody>
          <a:bodyPr/>
          <a:lstStyle/>
          <a:p>
            <a:pPr marL="514350" indent="-514350">
              <a:buAutoNum type="arabicPeriod"/>
            </a:pPr>
            <a:r>
              <a:rPr lang="en-US" dirty="0"/>
              <a:t>Urbanization is a process of concentration of population in the urban areas.</a:t>
            </a:r>
          </a:p>
          <a:p>
            <a:pPr marL="514350" indent="-514350">
              <a:buAutoNum type="arabicPeriod"/>
            </a:pPr>
            <a:r>
              <a:rPr lang="en-US" dirty="0"/>
              <a:t> It refers to an increase in the number of towns and cities and their population.</a:t>
            </a:r>
          </a:p>
          <a:p>
            <a:pPr marL="514350" indent="-514350">
              <a:buAutoNum type="arabicPeriod"/>
            </a:pPr>
            <a:r>
              <a:rPr lang="en-US" dirty="0"/>
              <a:t>Currently 54% of the world population live in the urban areas.</a:t>
            </a:r>
          </a:p>
          <a:p>
            <a:pPr marL="514350" indent="-514350">
              <a:buAutoNum type="arabicPeriod"/>
            </a:pPr>
            <a:r>
              <a:rPr lang="en-US" dirty="0"/>
              <a:t>India’s contribution to world’s urban population is 10.6% and that of China is 19.54%</a:t>
            </a:r>
          </a:p>
          <a:p>
            <a:pPr marL="514350" indent="-514350">
              <a:buAutoNum type="arabicPeriod"/>
            </a:pPr>
            <a:r>
              <a:rPr lang="en-US" dirty="0"/>
              <a:t>India’s urban population is fairly low in comparison to many countries in the world.</a:t>
            </a:r>
          </a:p>
        </p:txBody>
      </p:sp>
    </p:spTree>
    <p:extLst>
      <p:ext uri="{BB962C8B-B14F-4D97-AF65-F5344CB8AC3E}">
        <p14:creationId xmlns:p14="http://schemas.microsoft.com/office/powerpoint/2010/main" val="375364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8968-70E6-2147-A8C8-721CDB346588}"/>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3488797C-8AB9-7F41-9156-FA3B25ACEE35}"/>
              </a:ext>
            </a:extLst>
          </p:cNvPr>
          <p:cNvSpPr>
            <a:spLocks noGrp="1"/>
          </p:cNvSpPr>
          <p:nvPr>
            <p:ph idx="1"/>
          </p:nvPr>
        </p:nvSpPr>
        <p:spPr/>
        <p:txBody>
          <a:bodyPr/>
          <a:lstStyle/>
          <a:p>
            <a:r>
              <a:rPr lang="en-US" dirty="0"/>
              <a:t>As per the UNDP (2014) report in the year 2011 the urban population of India was 31.6%.</a:t>
            </a:r>
          </a:p>
          <a:p>
            <a:r>
              <a:rPr lang="en-US" dirty="0"/>
              <a:t>China’s 52%</a:t>
            </a:r>
          </a:p>
          <a:p>
            <a:r>
              <a:rPr lang="en-US" dirty="0"/>
              <a:t>Indonesia's 54%</a:t>
            </a:r>
          </a:p>
          <a:p>
            <a:r>
              <a:rPr lang="en-US" dirty="0"/>
              <a:t>Brazil’s 87%</a:t>
            </a:r>
          </a:p>
          <a:p>
            <a:r>
              <a:rPr lang="en-US" dirty="0"/>
              <a:t>South Africa’s 61%</a:t>
            </a:r>
          </a:p>
          <a:p>
            <a:r>
              <a:rPr lang="en-US" dirty="0"/>
              <a:t>In 1981, India was ranked 91 among 124 countries in terms of urbanization</a:t>
            </a:r>
          </a:p>
          <a:p>
            <a:r>
              <a:rPr lang="en-US" dirty="0"/>
              <a:t>In 2011, India ranked 159 out of 195 countries</a:t>
            </a:r>
          </a:p>
          <a:p>
            <a:pPr marL="0" indent="0">
              <a:buNone/>
            </a:pPr>
            <a:endParaRPr lang="en-US" dirty="0"/>
          </a:p>
        </p:txBody>
      </p:sp>
    </p:spTree>
    <p:extLst>
      <p:ext uri="{BB962C8B-B14F-4D97-AF65-F5344CB8AC3E}">
        <p14:creationId xmlns:p14="http://schemas.microsoft.com/office/powerpoint/2010/main" val="38557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2403-AA90-3B49-AA65-32CA0B5BE6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D0AB87-1A48-0643-AD05-3F4EE21EE40B}"/>
              </a:ext>
            </a:extLst>
          </p:cNvPr>
          <p:cNvSpPr>
            <a:spLocks noGrp="1"/>
          </p:cNvSpPr>
          <p:nvPr>
            <p:ph idx="1"/>
          </p:nvPr>
        </p:nvSpPr>
        <p:spPr/>
        <p:txBody>
          <a:bodyPr/>
          <a:lstStyle/>
          <a:p>
            <a:r>
              <a:rPr lang="en-US" dirty="0"/>
              <a:t>The economic reforms initiated in 1991brought about various essential changes in urban development in India. The new economic reforms known as neoliberal and neo industrial policy of 1991 formed the core of the policy.</a:t>
            </a:r>
          </a:p>
          <a:p>
            <a:r>
              <a:rPr lang="en-US" dirty="0"/>
              <a:t>The rapid urban growth in the neoliberal policy is indicated by the increase in the number of million plus cities from 23 in 1991 to 53 in 2011.</a:t>
            </a:r>
          </a:p>
          <a:p>
            <a:r>
              <a:rPr lang="en-US" dirty="0"/>
              <a:t>This has resulted in many issues such as urban spread, inadequate urban infrastructure and deterioration in the quality of urban living conditions.</a:t>
            </a:r>
          </a:p>
        </p:txBody>
      </p:sp>
    </p:spTree>
    <p:extLst>
      <p:ext uri="{BB962C8B-B14F-4D97-AF65-F5344CB8AC3E}">
        <p14:creationId xmlns:p14="http://schemas.microsoft.com/office/powerpoint/2010/main" val="311344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0525-5944-DD4E-9B84-03B7FCF651E5}"/>
              </a:ext>
            </a:extLst>
          </p:cNvPr>
          <p:cNvSpPr>
            <a:spLocks noGrp="1"/>
          </p:cNvSpPr>
          <p:nvPr>
            <p:ph type="title"/>
          </p:nvPr>
        </p:nvSpPr>
        <p:spPr/>
        <p:txBody>
          <a:bodyPr>
            <a:normAutofit/>
          </a:bodyPr>
          <a:lstStyle/>
          <a:p>
            <a:endParaRPr lang="en-US" sz="3200" dirty="0"/>
          </a:p>
        </p:txBody>
      </p:sp>
      <p:sp>
        <p:nvSpPr>
          <p:cNvPr id="3" name="Content Placeholder 2">
            <a:extLst>
              <a:ext uri="{FF2B5EF4-FFF2-40B4-BE49-F238E27FC236}">
                <a16:creationId xmlns:a16="http://schemas.microsoft.com/office/drawing/2014/main" id="{1331E8EA-CDF7-5C49-BD2A-4F929F548915}"/>
              </a:ext>
            </a:extLst>
          </p:cNvPr>
          <p:cNvSpPr>
            <a:spLocks noGrp="1"/>
          </p:cNvSpPr>
          <p:nvPr>
            <p:ph idx="1"/>
          </p:nvPr>
        </p:nvSpPr>
        <p:spPr/>
        <p:txBody>
          <a:bodyPr>
            <a:normAutofit fontScale="92500"/>
          </a:bodyPr>
          <a:lstStyle/>
          <a:p>
            <a:r>
              <a:rPr lang="en-US" dirty="0"/>
              <a:t>India’s urban population was 10.84 in 1901 and reached 31.2% in 2011.</a:t>
            </a:r>
          </a:p>
          <a:p>
            <a:r>
              <a:rPr lang="en-US" dirty="0"/>
              <a:t>Between 2001 and 2011, growth rate of urban population increased by 3.38%</a:t>
            </a:r>
          </a:p>
          <a:p>
            <a:r>
              <a:rPr lang="en-US" dirty="0"/>
              <a:t>There was an increase of 92 million urban population due to globalization, larger employment opportunities and technological progress.</a:t>
            </a:r>
          </a:p>
          <a:p>
            <a:r>
              <a:rPr lang="en-US" dirty="0"/>
              <a:t>India’s urban population in the 20</a:t>
            </a:r>
            <a:r>
              <a:rPr lang="en-US" baseline="30000" dirty="0"/>
              <a:t>th</a:t>
            </a:r>
            <a:r>
              <a:rPr lang="en-US" dirty="0"/>
              <a:t> century predominantly grew after 1931.</a:t>
            </a:r>
          </a:p>
          <a:p>
            <a:r>
              <a:rPr lang="en-US" dirty="0"/>
              <a:t>1951 recorded massive increase in urban population due to displacement owing to partition in 1947</a:t>
            </a:r>
          </a:p>
          <a:p>
            <a:endParaRPr lang="en-US" sz="2000" dirty="0"/>
          </a:p>
          <a:p>
            <a:endParaRPr lang="en-US" sz="2000" dirty="0"/>
          </a:p>
        </p:txBody>
      </p:sp>
    </p:spTree>
    <p:extLst>
      <p:ext uri="{BB962C8B-B14F-4D97-AF65-F5344CB8AC3E}">
        <p14:creationId xmlns:p14="http://schemas.microsoft.com/office/powerpoint/2010/main" val="4249364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D068-33C2-8E4F-BB26-9D31E99AD3A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A7EDCB-53B5-EF41-9C83-B382F2B9BEA4}"/>
              </a:ext>
            </a:extLst>
          </p:cNvPr>
          <p:cNvSpPr>
            <a:spLocks noGrp="1"/>
          </p:cNvSpPr>
          <p:nvPr>
            <p:ph idx="1"/>
          </p:nvPr>
        </p:nvSpPr>
        <p:spPr/>
        <p:txBody>
          <a:bodyPr/>
          <a:lstStyle/>
          <a:p>
            <a:r>
              <a:rPr lang="en-US" dirty="0"/>
              <a:t>After 1947, the growth rate of urbanization shows a steady upward trend till 1981.</a:t>
            </a:r>
          </a:p>
          <a:p>
            <a:r>
              <a:rPr lang="en-US" dirty="0"/>
              <a:t>This exponential growth rate has been explained by the introduction of 782 new cities in 1981 census.</a:t>
            </a:r>
          </a:p>
          <a:p>
            <a:r>
              <a:rPr lang="en-US" dirty="0"/>
              <a:t>Between 1981-91 due to slow growth of economic development, urbanization slowed down.</a:t>
            </a:r>
          </a:p>
          <a:p>
            <a:r>
              <a:rPr lang="en-US" dirty="0"/>
              <a:t>Contrary to the expectation, there is a steep decline in the urbanization rate between 1991-2001. </a:t>
            </a:r>
          </a:p>
        </p:txBody>
      </p:sp>
    </p:spTree>
    <p:extLst>
      <p:ext uri="{BB962C8B-B14F-4D97-AF65-F5344CB8AC3E}">
        <p14:creationId xmlns:p14="http://schemas.microsoft.com/office/powerpoint/2010/main" val="417643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CEB0-87CA-DB42-BCF9-1FEBEA7E0E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168206-DCA8-DD45-8F94-E75353EEDBD9}"/>
              </a:ext>
            </a:extLst>
          </p:cNvPr>
          <p:cNvSpPr>
            <a:spLocks noGrp="1"/>
          </p:cNvSpPr>
          <p:nvPr>
            <p:ph idx="1"/>
          </p:nvPr>
        </p:nvSpPr>
        <p:spPr/>
        <p:txBody>
          <a:bodyPr/>
          <a:lstStyle/>
          <a:p>
            <a:r>
              <a:rPr lang="en-US" dirty="0"/>
              <a:t>However, the pattern of urbanization in India from 2001 to 2011 shows that urbanization growth rate increased from 31.3% to 31.8% in 2011.</a:t>
            </a:r>
          </a:p>
          <a:p>
            <a:r>
              <a:rPr lang="en-US" dirty="0"/>
              <a:t>A significant feature of India’s urbanization is that most of the urban population lived in class -1 cities. These are also called million plus cities or metropolitan cities.</a:t>
            </a:r>
          </a:p>
        </p:txBody>
      </p:sp>
    </p:spTree>
    <p:extLst>
      <p:ext uri="{BB962C8B-B14F-4D97-AF65-F5344CB8AC3E}">
        <p14:creationId xmlns:p14="http://schemas.microsoft.com/office/powerpoint/2010/main" val="184811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950-3F82-6241-AA0D-0BC2F4D7E5C7}"/>
              </a:ext>
            </a:extLst>
          </p:cNvPr>
          <p:cNvSpPr>
            <a:spLocks noGrp="1"/>
          </p:cNvSpPr>
          <p:nvPr>
            <p:ph type="title"/>
          </p:nvPr>
        </p:nvSpPr>
        <p:spPr/>
        <p:txBody>
          <a:bodyPr/>
          <a:lstStyle/>
          <a:p>
            <a:r>
              <a:rPr lang="en-US" dirty="0"/>
              <a:t>The concept of economic development</a:t>
            </a:r>
          </a:p>
        </p:txBody>
      </p:sp>
      <p:sp>
        <p:nvSpPr>
          <p:cNvPr id="3" name="Content Placeholder 2">
            <a:extLst>
              <a:ext uri="{FF2B5EF4-FFF2-40B4-BE49-F238E27FC236}">
                <a16:creationId xmlns:a16="http://schemas.microsoft.com/office/drawing/2014/main" id="{E3C9F40D-49E4-EB4D-A0CE-483E4935D53C}"/>
              </a:ext>
            </a:extLst>
          </p:cNvPr>
          <p:cNvSpPr>
            <a:spLocks noGrp="1"/>
          </p:cNvSpPr>
          <p:nvPr>
            <p:ph idx="1"/>
          </p:nvPr>
        </p:nvSpPr>
        <p:spPr/>
        <p:txBody>
          <a:bodyPr/>
          <a:lstStyle/>
          <a:p>
            <a:r>
              <a:rPr lang="en-US" dirty="0"/>
              <a:t>Economic development means economic growth plus progressive changes in certain crucial variables which determine the well-being of the people</a:t>
            </a:r>
          </a:p>
          <a:p>
            <a:r>
              <a:rPr lang="en-US" dirty="0"/>
              <a:t>According to Mahbub ul </a:t>
            </a:r>
            <a:r>
              <a:rPr lang="en-US" dirty="0" err="1"/>
              <a:t>Haq</a:t>
            </a:r>
            <a:r>
              <a:rPr lang="en-US" dirty="0"/>
              <a:t> “ The problem of development must be defined as a selective attack on the worst forms of poverty.</a:t>
            </a:r>
          </a:p>
          <a:p>
            <a:r>
              <a:rPr lang="en-US" dirty="0"/>
              <a:t> Development goals must be defined in terms of progressive reduction and eventual elimination of malnutrition, disease, illiteracy, squalor, unemployment and inequalities”</a:t>
            </a:r>
          </a:p>
        </p:txBody>
      </p:sp>
    </p:spTree>
    <p:extLst>
      <p:ext uri="{BB962C8B-B14F-4D97-AF65-F5344CB8AC3E}">
        <p14:creationId xmlns:p14="http://schemas.microsoft.com/office/powerpoint/2010/main" val="126094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A6EB-DBF3-CB49-B73B-2E51E87050E4}"/>
              </a:ext>
            </a:extLst>
          </p:cNvPr>
          <p:cNvSpPr>
            <a:spLocks noGrp="1"/>
          </p:cNvSpPr>
          <p:nvPr>
            <p:ph type="title"/>
          </p:nvPr>
        </p:nvSpPr>
        <p:spPr/>
        <p:txBody>
          <a:bodyPr>
            <a:normAutofit/>
          </a:bodyPr>
          <a:lstStyle/>
          <a:p>
            <a:r>
              <a:rPr lang="en-US" sz="3200" dirty="0"/>
              <a:t>Emerging Pattern of Urban Growth in India</a:t>
            </a:r>
          </a:p>
        </p:txBody>
      </p:sp>
      <p:sp>
        <p:nvSpPr>
          <p:cNvPr id="3" name="Content Placeholder 2">
            <a:extLst>
              <a:ext uri="{FF2B5EF4-FFF2-40B4-BE49-F238E27FC236}">
                <a16:creationId xmlns:a16="http://schemas.microsoft.com/office/drawing/2014/main" id="{81AF1476-3FE0-1844-BBA2-76E8016D3963}"/>
              </a:ext>
            </a:extLst>
          </p:cNvPr>
          <p:cNvSpPr>
            <a:spLocks noGrp="1"/>
          </p:cNvSpPr>
          <p:nvPr>
            <p:ph idx="1"/>
          </p:nvPr>
        </p:nvSpPr>
        <p:spPr/>
        <p:txBody>
          <a:bodyPr/>
          <a:lstStyle/>
          <a:p>
            <a:pPr marL="0" indent="0">
              <a:buNone/>
            </a:pPr>
            <a:r>
              <a:rPr lang="en-US" dirty="0">
                <a:latin typeface="+mj-lt"/>
              </a:rPr>
              <a:t>Decade	%of urban population in class-1 cities</a:t>
            </a:r>
          </a:p>
          <a:p>
            <a:pPr marL="0" indent="0">
              <a:buNone/>
            </a:pPr>
            <a:r>
              <a:rPr lang="en-US" dirty="0">
                <a:latin typeface="+mj-lt"/>
              </a:rPr>
              <a:t>1901			26</a:t>
            </a:r>
          </a:p>
          <a:p>
            <a:pPr marL="0" indent="0">
              <a:buNone/>
            </a:pPr>
            <a:r>
              <a:rPr lang="en-US" dirty="0">
                <a:latin typeface="+mj-lt"/>
              </a:rPr>
              <a:t>1951			44.5</a:t>
            </a:r>
          </a:p>
          <a:p>
            <a:pPr marL="0" indent="0">
              <a:buNone/>
            </a:pPr>
            <a:r>
              <a:rPr lang="en-US" dirty="0">
                <a:latin typeface="+mj-lt"/>
              </a:rPr>
              <a:t>2001			68.5</a:t>
            </a:r>
          </a:p>
          <a:p>
            <a:pPr marL="0" indent="0">
              <a:buNone/>
            </a:pPr>
            <a:r>
              <a:rPr lang="en-US" dirty="0">
                <a:latin typeface="+mj-lt"/>
              </a:rPr>
              <a:t>2011			60.4</a:t>
            </a:r>
          </a:p>
          <a:p>
            <a:pPr marL="0" indent="0">
              <a:buNone/>
            </a:pPr>
            <a:endParaRPr lang="en-US" dirty="0">
              <a:latin typeface="+mj-lt"/>
            </a:endParaRPr>
          </a:p>
        </p:txBody>
      </p:sp>
    </p:spTree>
    <p:extLst>
      <p:ext uri="{BB962C8B-B14F-4D97-AF65-F5344CB8AC3E}">
        <p14:creationId xmlns:p14="http://schemas.microsoft.com/office/powerpoint/2010/main" val="311452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0314-BC1F-BE4F-A812-46FAB22D40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55075-C8CD-184C-B57A-B7725DA9EB9A}"/>
              </a:ext>
            </a:extLst>
          </p:cNvPr>
          <p:cNvSpPr>
            <a:spLocks noGrp="1"/>
          </p:cNvSpPr>
          <p:nvPr>
            <p:ph idx="1"/>
          </p:nvPr>
        </p:nvSpPr>
        <p:spPr/>
        <p:txBody>
          <a:bodyPr/>
          <a:lstStyle/>
          <a:p>
            <a:r>
              <a:rPr lang="en-US" dirty="0"/>
              <a:t>Level of urbanization is closely linked to economic development</a:t>
            </a:r>
          </a:p>
          <a:p>
            <a:r>
              <a:rPr lang="en-US" dirty="0"/>
              <a:t>Urbanization is not only an outcome of industrialization, but also a consequence of modernization</a:t>
            </a:r>
          </a:p>
          <a:p>
            <a:r>
              <a:rPr lang="en-US" dirty="0"/>
              <a:t>Urban growth in the post liberalization period came to be determined by </a:t>
            </a:r>
          </a:p>
          <a:p>
            <a:pPr marL="0" indent="0">
              <a:buNone/>
            </a:pPr>
            <a:r>
              <a:rPr lang="en-US" dirty="0"/>
              <a:t> 1. substantial growth of of urban population</a:t>
            </a:r>
          </a:p>
          <a:p>
            <a:pPr marL="0" indent="0">
              <a:buNone/>
            </a:pPr>
            <a:r>
              <a:rPr lang="en-US" dirty="0"/>
              <a:t>2. Changes in the proportion of employment in manufacturing and service sector</a:t>
            </a:r>
          </a:p>
          <a:p>
            <a:endParaRPr lang="en-US" dirty="0"/>
          </a:p>
          <a:p>
            <a:endParaRPr lang="en-US" dirty="0"/>
          </a:p>
        </p:txBody>
      </p:sp>
    </p:spTree>
    <p:extLst>
      <p:ext uri="{BB962C8B-B14F-4D97-AF65-F5344CB8AC3E}">
        <p14:creationId xmlns:p14="http://schemas.microsoft.com/office/powerpoint/2010/main" val="352818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2267-665C-7F4C-81CE-7C46EB68DC70}"/>
              </a:ext>
            </a:extLst>
          </p:cNvPr>
          <p:cNvSpPr>
            <a:spLocks noGrp="1"/>
          </p:cNvSpPr>
          <p:nvPr>
            <p:ph type="title"/>
          </p:nvPr>
        </p:nvSpPr>
        <p:spPr>
          <a:xfrm>
            <a:off x="1149284" y="355698"/>
            <a:ext cx="10515600" cy="1325563"/>
          </a:xfrm>
        </p:spPr>
        <p:txBody>
          <a:bodyPr/>
          <a:lstStyle/>
          <a:p>
            <a:endParaRPr lang="en-US"/>
          </a:p>
        </p:txBody>
      </p:sp>
      <p:sp>
        <p:nvSpPr>
          <p:cNvPr id="3" name="Content Placeholder 2">
            <a:extLst>
              <a:ext uri="{FF2B5EF4-FFF2-40B4-BE49-F238E27FC236}">
                <a16:creationId xmlns:a16="http://schemas.microsoft.com/office/drawing/2014/main" id="{CDDB00A9-7B14-C148-B29D-EA8539AEF7D7}"/>
              </a:ext>
            </a:extLst>
          </p:cNvPr>
          <p:cNvSpPr>
            <a:spLocks noGrp="1"/>
          </p:cNvSpPr>
          <p:nvPr>
            <p:ph idx="1"/>
          </p:nvPr>
        </p:nvSpPr>
        <p:spPr>
          <a:xfrm>
            <a:off x="1149284" y="1769064"/>
            <a:ext cx="10515600" cy="4351338"/>
          </a:xfrm>
        </p:spPr>
        <p:txBody>
          <a:bodyPr/>
          <a:lstStyle/>
          <a:p>
            <a:r>
              <a:rPr lang="en-US" dirty="0"/>
              <a:t>In India there exist no clear relationship between urbanization and per capita GDP for the period 1991-2001</a:t>
            </a:r>
          </a:p>
          <a:p>
            <a:r>
              <a:rPr lang="en-US" dirty="0"/>
              <a:t>In 1991, Punjab and Haryana were among the wealthiest states and were less urbanized</a:t>
            </a:r>
          </a:p>
          <a:p>
            <a:r>
              <a:rPr lang="en-US" dirty="0"/>
              <a:t>By 2011, there was a definite positive relationship observed between urbanization and economic growth</a:t>
            </a:r>
          </a:p>
          <a:p>
            <a:r>
              <a:rPr lang="en-US" dirty="0"/>
              <a:t>More urbanized states like Maharashtra, T.N . Gujarat and Kerala accounted for high level of per capita income</a:t>
            </a:r>
          </a:p>
        </p:txBody>
      </p:sp>
    </p:spTree>
    <p:extLst>
      <p:ext uri="{BB962C8B-B14F-4D97-AF65-F5344CB8AC3E}">
        <p14:creationId xmlns:p14="http://schemas.microsoft.com/office/powerpoint/2010/main" val="3016138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7FA8-1CCC-E046-94B3-8C04F3CB8A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37D4C04-4695-C84D-8327-83FE2A1C6D20}"/>
              </a:ext>
            </a:extLst>
          </p:cNvPr>
          <p:cNvSpPr>
            <a:spLocks noGrp="1"/>
          </p:cNvSpPr>
          <p:nvPr>
            <p:ph idx="1"/>
          </p:nvPr>
        </p:nvSpPr>
        <p:spPr/>
        <p:txBody>
          <a:bodyPr/>
          <a:lstStyle/>
          <a:p>
            <a:r>
              <a:rPr lang="en-US" dirty="0"/>
              <a:t>Economic reforms in India have not been uniform because of faulty national economic policies.</a:t>
            </a:r>
          </a:p>
          <a:p>
            <a:r>
              <a:rPr lang="en-US" dirty="0"/>
              <a:t>This has discouraged growth of urban employment.</a:t>
            </a:r>
          </a:p>
          <a:p>
            <a:r>
              <a:rPr lang="en-US" dirty="0"/>
              <a:t>Economic reforms for accelerating the urbanization process are necessary through the promotion of small and medium sized urban areas, human capital, socio-cultural mobility and the formulation of effective plans for promoting eco friendly green cities in India.</a:t>
            </a:r>
          </a:p>
        </p:txBody>
      </p:sp>
    </p:spTree>
    <p:extLst>
      <p:ext uri="{BB962C8B-B14F-4D97-AF65-F5344CB8AC3E}">
        <p14:creationId xmlns:p14="http://schemas.microsoft.com/office/powerpoint/2010/main" val="91265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BBF-48CA-C34B-8A68-4AECBC479533}"/>
              </a:ext>
            </a:extLst>
          </p:cNvPr>
          <p:cNvSpPr>
            <a:spLocks noGrp="1"/>
          </p:cNvSpPr>
          <p:nvPr>
            <p:ph type="title"/>
          </p:nvPr>
        </p:nvSpPr>
        <p:spPr/>
        <p:txBody>
          <a:bodyPr/>
          <a:lstStyle/>
          <a:p>
            <a:r>
              <a:rPr lang="en-US" dirty="0"/>
              <a:t>The traditional approach</a:t>
            </a:r>
          </a:p>
        </p:txBody>
      </p:sp>
      <p:sp>
        <p:nvSpPr>
          <p:cNvPr id="3" name="Content Placeholder 2">
            <a:extLst>
              <a:ext uri="{FF2B5EF4-FFF2-40B4-BE49-F238E27FC236}">
                <a16:creationId xmlns:a16="http://schemas.microsoft.com/office/drawing/2014/main" id="{32A5676F-0E5E-E246-9D3E-A497D1AFC128}"/>
              </a:ext>
            </a:extLst>
          </p:cNvPr>
          <p:cNvSpPr>
            <a:spLocks noGrp="1"/>
          </p:cNvSpPr>
          <p:nvPr>
            <p:ph idx="1"/>
          </p:nvPr>
        </p:nvSpPr>
        <p:spPr/>
        <p:txBody>
          <a:bodyPr>
            <a:normAutofit fontScale="92500" lnSpcReduction="10000"/>
          </a:bodyPr>
          <a:lstStyle/>
          <a:p>
            <a:pPr marL="0" indent="0">
              <a:buNone/>
            </a:pPr>
            <a:endParaRPr lang="en-US" dirty="0"/>
          </a:p>
          <a:p>
            <a:r>
              <a:rPr lang="en-US" dirty="0"/>
              <a:t>A sustained annual increase in GDP at rates varying from 5% to 7% or more</a:t>
            </a:r>
          </a:p>
          <a:p>
            <a:r>
              <a:rPr lang="en-US" dirty="0"/>
              <a:t>An alternative economic index of development is the ability of a nation to expand it’s output faster than the growth of population</a:t>
            </a:r>
          </a:p>
          <a:p>
            <a:r>
              <a:rPr lang="en-US" dirty="0"/>
              <a:t>It is the real per capita GNP which measures the economic wellbeing of population</a:t>
            </a:r>
          </a:p>
          <a:p>
            <a:r>
              <a:rPr lang="en-US" dirty="0"/>
              <a:t>Real per capita GNP= Monetary per capita GNP-  rate of inflation</a:t>
            </a:r>
          </a:p>
          <a:p>
            <a:endParaRPr lang="en-US" dirty="0"/>
          </a:p>
          <a:p>
            <a:r>
              <a:rPr lang="en-US" dirty="0"/>
              <a:t>The policy measures suggest industrialization at the expense of agricultural development</a:t>
            </a:r>
          </a:p>
          <a:p>
            <a:endParaRPr lang="en-US" dirty="0"/>
          </a:p>
        </p:txBody>
      </p:sp>
    </p:spTree>
    <p:extLst>
      <p:ext uri="{BB962C8B-B14F-4D97-AF65-F5344CB8AC3E}">
        <p14:creationId xmlns:p14="http://schemas.microsoft.com/office/powerpoint/2010/main" val="4469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3171-13E1-4F46-9B73-61031337A483}"/>
              </a:ext>
            </a:extLst>
          </p:cNvPr>
          <p:cNvSpPr>
            <a:spLocks noGrp="1"/>
          </p:cNvSpPr>
          <p:nvPr>
            <p:ph type="title"/>
          </p:nvPr>
        </p:nvSpPr>
        <p:spPr/>
        <p:txBody>
          <a:bodyPr/>
          <a:lstStyle/>
          <a:p>
            <a:r>
              <a:rPr lang="en-US" dirty="0"/>
              <a:t>The new view of economic development</a:t>
            </a:r>
          </a:p>
        </p:txBody>
      </p:sp>
      <p:sp>
        <p:nvSpPr>
          <p:cNvPr id="3" name="Content Placeholder 2">
            <a:extLst>
              <a:ext uri="{FF2B5EF4-FFF2-40B4-BE49-F238E27FC236}">
                <a16:creationId xmlns:a16="http://schemas.microsoft.com/office/drawing/2014/main" id="{2C72820D-D57D-6C47-8C84-89A0FE4D8CAE}"/>
              </a:ext>
            </a:extLst>
          </p:cNvPr>
          <p:cNvSpPr>
            <a:spLocks noGrp="1"/>
          </p:cNvSpPr>
          <p:nvPr>
            <p:ph idx="1"/>
          </p:nvPr>
        </p:nvSpPr>
        <p:spPr/>
        <p:txBody>
          <a:bodyPr/>
          <a:lstStyle/>
          <a:p>
            <a:endParaRPr lang="en-US" dirty="0"/>
          </a:p>
          <a:p>
            <a:pPr marL="0" indent="0">
              <a:buNone/>
            </a:pPr>
            <a:r>
              <a:rPr lang="en-US" dirty="0"/>
              <a:t>In 1970,economic development was redefined in terms of reduction or elimination of poverty, inequality and unemployment in the context of a growing economy.</a:t>
            </a:r>
          </a:p>
          <a:p>
            <a:pPr marL="0" indent="0">
              <a:buNone/>
            </a:pPr>
            <a:r>
              <a:rPr lang="en-US" dirty="0"/>
              <a:t>Redistribution of growth became the popular slogan.</a:t>
            </a:r>
          </a:p>
          <a:p>
            <a:pPr marL="0" indent="0">
              <a:buNone/>
            </a:pPr>
            <a:r>
              <a:rPr lang="en-US" dirty="0"/>
              <a:t>During 1980s, World Bank championed ‘Economic growth as a goal of development’</a:t>
            </a:r>
          </a:p>
          <a:p>
            <a:pPr marL="0" indent="0">
              <a:buNone/>
            </a:pPr>
            <a:endParaRPr lang="en-US" dirty="0"/>
          </a:p>
          <a:p>
            <a:pPr marL="0" indent="0">
              <a:buNone/>
            </a:pPr>
            <a:r>
              <a:rPr lang="en-US" dirty="0"/>
              <a:t>It says, the challenge of development is to improve the quality of life….</a:t>
            </a:r>
          </a:p>
          <a:p>
            <a:pPr marL="0" indent="0">
              <a:buNone/>
            </a:pPr>
            <a:endParaRPr lang="en-US" dirty="0"/>
          </a:p>
        </p:txBody>
      </p:sp>
    </p:spTree>
    <p:extLst>
      <p:ext uri="{BB962C8B-B14F-4D97-AF65-F5344CB8AC3E}">
        <p14:creationId xmlns:p14="http://schemas.microsoft.com/office/powerpoint/2010/main" val="168645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6EA-4DD6-0140-85F1-E81CC682F5A8}"/>
              </a:ext>
            </a:extLst>
          </p:cNvPr>
          <p:cNvSpPr>
            <a:spLocks noGrp="1"/>
          </p:cNvSpPr>
          <p:nvPr>
            <p:ph type="title"/>
          </p:nvPr>
        </p:nvSpPr>
        <p:spPr/>
        <p:txBody>
          <a:bodyPr/>
          <a:lstStyle/>
          <a:p>
            <a:r>
              <a:rPr lang="en-US" dirty="0"/>
              <a:t>Three basic questions</a:t>
            </a:r>
          </a:p>
        </p:txBody>
      </p:sp>
      <p:sp>
        <p:nvSpPr>
          <p:cNvPr id="3" name="Content Placeholder 2">
            <a:extLst>
              <a:ext uri="{FF2B5EF4-FFF2-40B4-BE49-F238E27FC236}">
                <a16:creationId xmlns:a16="http://schemas.microsoft.com/office/drawing/2014/main" id="{924F4A72-A6DF-DE45-A99B-8B149D8360EE}"/>
              </a:ext>
            </a:extLst>
          </p:cNvPr>
          <p:cNvSpPr>
            <a:spLocks noGrp="1"/>
          </p:cNvSpPr>
          <p:nvPr>
            <p:ph idx="1"/>
          </p:nvPr>
        </p:nvSpPr>
        <p:spPr/>
        <p:txBody>
          <a:bodyPr/>
          <a:lstStyle/>
          <a:p>
            <a:r>
              <a:rPr lang="en-US" dirty="0"/>
              <a:t>What has been happening to poverty?</a:t>
            </a:r>
          </a:p>
          <a:p>
            <a:endParaRPr lang="en-US" dirty="0"/>
          </a:p>
          <a:p>
            <a:r>
              <a:rPr lang="en-US" dirty="0"/>
              <a:t>What has been happening to unemployment?</a:t>
            </a:r>
          </a:p>
          <a:p>
            <a:endParaRPr lang="en-US" dirty="0"/>
          </a:p>
          <a:p>
            <a:r>
              <a:rPr lang="en-US" dirty="0"/>
              <a:t>What has been happening to inequality?</a:t>
            </a:r>
          </a:p>
          <a:p>
            <a:endParaRPr lang="en-US" dirty="0"/>
          </a:p>
          <a:p>
            <a:r>
              <a:rPr lang="en-US" dirty="0"/>
              <a:t>A decline of the above three from the high level is an indicator of development</a:t>
            </a:r>
          </a:p>
          <a:p>
            <a:endParaRPr lang="en-US" dirty="0"/>
          </a:p>
        </p:txBody>
      </p:sp>
    </p:spTree>
    <p:extLst>
      <p:ext uri="{BB962C8B-B14F-4D97-AF65-F5344CB8AC3E}">
        <p14:creationId xmlns:p14="http://schemas.microsoft.com/office/powerpoint/2010/main" val="39964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9D11-314E-E949-A712-9D3A8C4AAE74}"/>
              </a:ext>
            </a:extLst>
          </p:cNvPr>
          <p:cNvSpPr>
            <a:spLocks noGrp="1"/>
          </p:cNvSpPr>
          <p:nvPr>
            <p:ph type="title"/>
          </p:nvPr>
        </p:nvSpPr>
        <p:spPr/>
        <p:txBody>
          <a:bodyPr/>
          <a:lstStyle/>
          <a:p>
            <a:r>
              <a:rPr lang="en-US" dirty="0"/>
              <a:t>Three core values of development</a:t>
            </a:r>
          </a:p>
        </p:txBody>
      </p:sp>
      <p:sp>
        <p:nvSpPr>
          <p:cNvPr id="3" name="Content Placeholder 2">
            <a:extLst>
              <a:ext uri="{FF2B5EF4-FFF2-40B4-BE49-F238E27FC236}">
                <a16:creationId xmlns:a16="http://schemas.microsoft.com/office/drawing/2014/main" id="{37417DBF-F59A-D54A-939B-B66E35D3AAD6}"/>
              </a:ext>
            </a:extLst>
          </p:cNvPr>
          <p:cNvSpPr>
            <a:spLocks noGrp="1"/>
          </p:cNvSpPr>
          <p:nvPr>
            <p:ph idx="1"/>
          </p:nvPr>
        </p:nvSpPr>
        <p:spPr/>
        <p:txBody>
          <a:bodyPr/>
          <a:lstStyle/>
          <a:p>
            <a:endParaRPr lang="en-US" dirty="0"/>
          </a:p>
          <a:p>
            <a:r>
              <a:rPr lang="en-US" dirty="0"/>
              <a:t>Sustenance: Food, shelter, health and protection</a:t>
            </a:r>
          </a:p>
          <a:p>
            <a:endParaRPr lang="en-US" dirty="0"/>
          </a:p>
          <a:p>
            <a:r>
              <a:rPr lang="en-US" dirty="0"/>
              <a:t>Self-esteem: A sense of worth and self respect</a:t>
            </a:r>
          </a:p>
          <a:p>
            <a:endParaRPr lang="en-US" dirty="0"/>
          </a:p>
          <a:p>
            <a:r>
              <a:rPr lang="en-US" dirty="0"/>
              <a:t>Freedom from servitude: To be able to choose</a:t>
            </a:r>
          </a:p>
          <a:p>
            <a:r>
              <a:rPr lang="en-US" dirty="0"/>
              <a:t>This includes political freedom, freedom of expression, political participation and equality of opportunity</a:t>
            </a:r>
          </a:p>
          <a:p>
            <a:endParaRPr lang="en-US" dirty="0"/>
          </a:p>
        </p:txBody>
      </p:sp>
    </p:spTree>
    <p:extLst>
      <p:ext uri="{BB962C8B-B14F-4D97-AF65-F5344CB8AC3E}">
        <p14:creationId xmlns:p14="http://schemas.microsoft.com/office/powerpoint/2010/main" val="38131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48DF-03C1-094C-8331-3A8270A6DFFB}"/>
              </a:ext>
            </a:extLst>
          </p:cNvPr>
          <p:cNvSpPr>
            <a:spLocks noGrp="1"/>
          </p:cNvSpPr>
          <p:nvPr>
            <p:ph type="title"/>
          </p:nvPr>
        </p:nvSpPr>
        <p:spPr/>
        <p:txBody>
          <a:bodyPr/>
          <a:lstStyle/>
          <a:p>
            <a:r>
              <a:rPr lang="en-US" dirty="0"/>
              <a:t>The millennium development goals</a:t>
            </a:r>
          </a:p>
        </p:txBody>
      </p:sp>
      <p:sp>
        <p:nvSpPr>
          <p:cNvPr id="3" name="Content Placeholder 2">
            <a:extLst>
              <a:ext uri="{FF2B5EF4-FFF2-40B4-BE49-F238E27FC236}">
                <a16:creationId xmlns:a16="http://schemas.microsoft.com/office/drawing/2014/main" id="{B55F3F15-28AE-5F4C-9830-81345E696AE7}"/>
              </a:ext>
            </a:extLst>
          </p:cNvPr>
          <p:cNvSpPr>
            <a:spLocks noGrp="1"/>
          </p:cNvSpPr>
          <p:nvPr>
            <p:ph idx="1"/>
          </p:nvPr>
        </p:nvSpPr>
        <p:spPr/>
        <p:txBody>
          <a:bodyPr>
            <a:normAutofit fontScale="92500" lnSpcReduction="20000"/>
          </a:bodyPr>
          <a:lstStyle/>
          <a:p>
            <a:endParaRPr lang="en-US" dirty="0"/>
          </a:p>
          <a:p>
            <a:r>
              <a:rPr lang="en-US" dirty="0"/>
              <a:t>In September 2000, 189 countries of the United Nations adopted eight millennium development goals (MDG)to make substantial progress towards the eradication of poverty and achieving other human development goals by 2015</a:t>
            </a:r>
          </a:p>
          <a:p>
            <a:pPr marL="0" indent="0">
              <a:buNone/>
            </a:pPr>
            <a:r>
              <a:rPr lang="en-US" dirty="0"/>
              <a:t>They are the following.</a:t>
            </a:r>
          </a:p>
          <a:p>
            <a:pPr marL="0" indent="0">
              <a:buNone/>
            </a:pPr>
            <a:r>
              <a:rPr lang="en-US" dirty="0"/>
              <a:t>1. Eradication of poverty and hunger</a:t>
            </a:r>
          </a:p>
          <a:p>
            <a:r>
              <a:rPr lang="en-US" dirty="0"/>
              <a:t>Reduce by half the proportion of people who suffer from hunger</a:t>
            </a:r>
          </a:p>
          <a:p>
            <a:endParaRPr lang="en-US" dirty="0"/>
          </a:p>
          <a:p>
            <a:pPr marL="0" indent="0">
              <a:buNone/>
            </a:pPr>
            <a:r>
              <a:rPr lang="en-US" dirty="0"/>
              <a:t>2. Achieve universal primary education</a:t>
            </a:r>
          </a:p>
          <a:p>
            <a:r>
              <a:rPr lang="en-US" dirty="0"/>
              <a:t>All boys and girls' complete education –a full course of primary schooling</a:t>
            </a:r>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99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4953-E75C-824E-998D-DA63B432E712}"/>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8CCF2CE7-40DE-424D-A6F5-5326F0AD8D67}"/>
              </a:ext>
            </a:extLst>
          </p:cNvPr>
          <p:cNvSpPr>
            <a:spLocks noGrp="1"/>
          </p:cNvSpPr>
          <p:nvPr>
            <p:ph idx="1"/>
          </p:nvPr>
        </p:nvSpPr>
        <p:spPr/>
        <p:txBody>
          <a:bodyPr>
            <a:normAutofit/>
          </a:bodyPr>
          <a:lstStyle/>
          <a:p>
            <a:pPr marL="0" indent="0">
              <a:buNone/>
            </a:pPr>
            <a:endParaRPr lang="en-US" dirty="0"/>
          </a:p>
          <a:p>
            <a:pPr marL="0" indent="0">
              <a:buNone/>
            </a:pPr>
            <a:r>
              <a:rPr lang="en-US" dirty="0"/>
              <a:t>3. Promote gender equality and empower women</a:t>
            </a:r>
          </a:p>
          <a:p>
            <a:endParaRPr lang="en-US" dirty="0"/>
          </a:p>
          <a:p>
            <a:pPr marL="0" indent="0">
              <a:buNone/>
            </a:pPr>
            <a:r>
              <a:rPr lang="en-US" dirty="0"/>
              <a:t>Eliminate gender disparity in primary and secondary education, preferably by 2005, and at all levels by 2015</a:t>
            </a:r>
          </a:p>
          <a:p>
            <a:pPr marL="0" indent="0">
              <a:buNone/>
            </a:pPr>
            <a:endParaRPr lang="en-US" dirty="0"/>
          </a:p>
          <a:p>
            <a:pPr marL="0" indent="0">
              <a:buNone/>
            </a:pPr>
            <a:r>
              <a:rPr lang="en-US" dirty="0"/>
              <a:t>4. Reduce child mortality rate by two third among children under 5</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6783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10814</TotalTime>
  <Words>2013</Words>
  <Application>Microsoft Macintosh PowerPoint</Application>
  <PresentationFormat>Widescreen</PresentationFormat>
  <Paragraphs>192</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UNIT-1           Unit 1:  Economic Development in an Emerging Economy, Urbanisation and Economic Growth      </vt:lpstr>
      <vt:lpstr>Economic growth and development</vt:lpstr>
      <vt:lpstr>The concept of economic development</vt:lpstr>
      <vt:lpstr>The traditional approach</vt:lpstr>
      <vt:lpstr>The new view of economic development</vt:lpstr>
      <vt:lpstr>Three basic questions</vt:lpstr>
      <vt:lpstr>Three core values of development</vt:lpstr>
      <vt:lpstr>The millennium development goals</vt:lpstr>
      <vt:lpstr>Continued</vt:lpstr>
      <vt:lpstr>MDG continued</vt:lpstr>
      <vt:lpstr>MDG continued</vt:lpstr>
      <vt:lpstr>Characteristics of development</vt:lpstr>
      <vt:lpstr>PowerPoint Presentation</vt:lpstr>
      <vt:lpstr>2. Low GNP per capita</vt:lpstr>
      <vt:lpstr>3. Scarcity of capital</vt:lpstr>
      <vt:lpstr>4. Rapid population growth rate and rapid dependency burden</vt:lpstr>
      <vt:lpstr>5. Technological backwardness</vt:lpstr>
      <vt:lpstr>6. High incidence of poverty</vt:lpstr>
      <vt:lpstr>7. Wide income inequality</vt:lpstr>
      <vt:lpstr>PowerPoint Presentation</vt:lpstr>
      <vt:lpstr>8. High dependency on agriculture</vt:lpstr>
      <vt:lpstr>PowerPoint Presentation</vt:lpstr>
      <vt:lpstr>Other factors</vt:lpstr>
      <vt:lpstr>Urbanization and Economic Development</vt:lpstr>
      <vt:lpstr>Continued….</vt:lpstr>
      <vt:lpstr>PowerPoint Presentation</vt:lpstr>
      <vt:lpstr>PowerPoint Presentation</vt:lpstr>
      <vt:lpstr>PowerPoint Presentation</vt:lpstr>
      <vt:lpstr>PowerPoint Presentation</vt:lpstr>
      <vt:lpstr>Emerging Pattern of Urban Growth in India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           Unit 1:  Economic Development in an Emerging Economy      </dc:title>
  <dc:creator>Arbind Lal</dc:creator>
  <cp:lastModifiedBy>Arbind Lal</cp:lastModifiedBy>
  <cp:revision>9</cp:revision>
  <dcterms:created xsi:type="dcterms:W3CDTF">2022-01-02T14:25:52Z</dcterms:created>
  <dcterms:modified xsi:type="dcterms:W3CDTF">2022-02-16T03:35:23Z</dcterms:modified>
</cp:coreProperties>
</file>