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3F9E3-4669-49BB-A7EF-01CA118D267E}"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3F9E3-4669-49BB-A7EF-01CA118D267E}"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3F9E3-4669-49BB-A7EF-01CA118D267E}"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3F9E3-4669-49BB-A7EF-01CA118D267E}"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3F9E3-4669-49BB-A7EF-01CA118D267E}"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B3F9E3-4669-49BB-A7EF-01CA118D267E}"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3F9E3-4669-49BB-A7EF-01CA118D267E}"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3F9E3-4669-49BB-A7EF-01CA118D267E}"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3F9E3-4669-49BB-A7EF-01CA118D267E}"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3F9E3-4669-49BB-A7EF-01CA118D267E}"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3F9E3-4669-49BB-A7EF-01CA118D267E}"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0A3A8-560E-4FA7-A306-47334CBD1C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3F9E3-4669-49BB-A7EF-01CA118D267E}" type="datetimeFigureOut">
              <a:rPr lang="en-US" smtClean="0"/>
              <a:pPr/>
              <a:t>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0A3A8-560E-4FA7-A306-47334CBD1C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Herbal cosmetics</a:t>
            </a:r>
            <a:br>
              <a:rPr lang="en-US" dirty="0" smtClean="0"/>
            </a:br>
            <a:endParaRPr lang="en-US" dirty="0"/>
          </a:p>
        </p:txBody>
      </p:sp>
      <p:sp>
        <p:nvSpPr>
          <p:cNvPr id="3" name="Subtitle 2"/>
          <p:cNvSpPr>
            <a:spLocks noGrp="1"/>
          </p:cNvSpPr>
          <p:nvPr>
            <p:ph type="subTitle" idx="1"/>
          </p:nvPr>
        </p:nvSpPr>
        <p:spPr/>
        <p:txBody>
          <a:bodyPr/>
          <a:lstStyle/>
          <a:p>
            <a:r>
              <a:rPr lang="en-US" dirty="0" smtClean="0"/>
              <a:t>Part-2</a:t>
            </a:r>
            <a:endParaRPr lang="en-US" dirty="0"/>
          </a:p>
        </p:txBody>
      </p:sp>
      <p:pic>
        <p:nvPicPr>
          <p:cNvPr id="4"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700" b="1" dirty="0" smtClean="0">
                <a:solidFill>
                  <a:srgbClr val="FF0000"/>
                </a:solidFill>
                <a:latin typeface="Times New Roman" pitchFamily="18" charset="0"/>
                <a:cs typeface="Times New Roman" pitchFamily="18" charset="0"/>
              </a:rPr>
              <a:t>Waxes</a:t>
            </a:r>
            <a:endParaRPr lang="en-US" sz="27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lgn="just">
              <a:buNone/>
            </a:pPr>
            <a:r>
              <a:rPr lang="en-US" sz="2700" dirty="0" smtClean="0">
                <a:latin typeface="Times New Roman" pitchFamily="18" charset="0"/>
                <a:cs typeface="Times New Roman" pitchFamily="18" charset="0"/>
              </a:rPr>
              <a:t>    Waxes are esters of long chain fatty acid and alcohols. The fatty acids are same in wax and fats, but the difference being </a:t>
            </a:r>
            <a:r>
              <a:rPr lang="en-US" sz="2700" dirty="0" err="1" smtClean="0">
                <a:latin typeface="Times New Roman" pitchFamily="18" charset="0"/>
                <a:cs typeface="Times New Roman" pitchFamily="18" charset="0"/>
              </a:rPr>
              <a:t>saponification</a:t>
            </a:r>
            <a:r>
              <a:rPr lang="en-US" sz="2700" dirty="0" smtClean="0">
                <a:latin typeface="Times New Roman" pitchFamily="18" charset="0"/>
                <a:cs typeface="Times New Roman" pitchFamily="18" charset="0"/>
              </a:rPr>
              <a:t>. Waxes are </a:t>
            </a:r>
            <a:r>
              <a:rPr lang="en-US" sz="2700" dirty="0" err="1" smtClean="0">
                <a:latin typeface="Times New Roman" pitchFamily="18" charset="0"/>
                <a:cs typeface="Times New Roman" pitchFamily="18" charset="0"/>
              </a:rPr>
              <a:t>saponified</a:t>
            </a:r>
            <a:r>
              <a:rPr lang="en-US" sz="2700" dirty="0" smtClean="0">
                <a:latin typeface="Times New Roman" pitchFamily="18" charset="0"/>
                <a:cs typeface="Times New Roman" pitchFamily="18" charset="0"/>
              </a:rPr>
              <a:t> only by alcoholic alkali but fat may be </a:t>
            </a:r>
            <a:r>
              <a:rPr lang="en-US" sz="2700" dirty="0" err="1" smtClean="0">
                <a:latin typeface="Times New Roman" pitchFamily="18" charset="0"/>
                <a:cs typeface="Times New Roman" pitchFamily="18" charset="0"/>
              </a:rPr>
              <a:t>saponified</a:t>
            </a:r>
            <a:r>
              <a:rPr lang="en-US" sz="2700" dirty="0" smtClean="0">
                <a:latin typeface="Times New Roman" pitchFamily="18" charset="0"/>
                <a:cs typeface="Times New Roman" pitchFamily="18" charset="0"/>
              </a:rPr>
              <a:t> by alcoholic alkali or by aqueous alkali.</a:t>
            </a:r>
          </a:p>
          <a:p>
            <a:pPr algn="just">
              <a:buNone/>
            </a:pPr>
            <a:r>
              <a:rPr lang="en-US" sz="2700" dirty="0" smtClean="0">
                <a:latin typeface="Times New Roman" pitchFamily="18" charset="0"/>
                <a:cs typeface="Times New Roman" pitchFamily="18" charset="0"/>
              </a:rPr>
              <a:t>    Waxes are the esters resulting from the condensation of high molecular straight chain fatty acids with high molecular straight chain monohydric alcohol of the methanol series. They are used in cosmetics as a base, along with oils and fats.</a:t>
            </a:r>
            <a:endParaRPr lang="en-US" sz="2700" dirty="0">
              <a:latin typeface="Times New Roman" pitchFamily="18" charset="0"/>
              <a:cs typeface="Times New Roman" pitchFamily="18" charset="0"/>
            </a:endParaRPr>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9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
            </a:r>
            <a:br>
              <a:rPr lang="en-US" dirty="0" smtClean="0"/>
            </a:br>
            <a:r>
              <a:rPr lang="en-US" dirty="0" smtClean="0">
                <a:solidFill>
                  <a:srgbClr val="FF0000"/>
                </a:solidFill>
              </a:rPr>
              <a:t>Bees wax</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152400" y="762000"/>
            <a:ext cx="8534400" cy="5364163"/>
          </a:xfrm>
        </p:spPr>
        <p:txBody>
          <a:bodyPr>
            <a:normAutofit fontScale="85000" lnSpcReduction="10000"/>
          </a:bodyPr>
          <a:lstStyle/>
          <a:p>
            <a:pPr algn="just"/>
            <a:r>
              <a:rPr lang="en-US" dirty="0" smtClean="0">
                <a:latin typeface="Times New Roman" pitchFamily="18" charset="0"/>
                <a:cs typeface="Times New Roman" pitchFamily="18" charset="0"/>
              </a:rPr>
              <a:t>Yellow bees wax is purified wax and </a:t>
            </a:r>
            <a:r>
              <a:rPr lang="en-US" dirty="0" err="1" smtClean="0">
                <a:latin typeface="Times New Roman" pitchFamily="18" charset="0"/>
                <a:cs typeface="Times New Roman" pitchFamily="18" charset="0"/>
              </a:rPr>
              <a:t>obtaine</a:t>
            </a:r>
            <a:r>
              <a:rPr lang="en-US" dirty="0" smtClean="0">
                <a:latin typeface="Times New Roman" pitchFamily="18" charset="0"/>
                <a:cs typeface="Times New Roman" pitchFamily="18" charset="0"/>
              </a:rPr>
              <a:t> from honey comb of </a:t>
            </a:r>
            <a:r>
              <a:rPr lang="en-US" i="1" dirty="0" err="1" smtClean="0">
                <a:latin typeface="Times New Roman" pitchFamily="18" charset="0"/>
                <a:cs typeface="Times New Roman" pitchFamily="18" charset="0"/>
              </a:rPr>
              <a:t>Apis</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mellifera</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Beeswax is composed of 70% ester </a:t>
            </a:r>
            <a:r>
              <a:rPr lang="en-US" dirty="0" err="1" smtClean="0">
                <a:latin typeface="Times New Roman" pitchFamily="18" charset="0"/>
                <a:cs typeface="Times New Roman" pitchFamily="18" charset="0"/>
              </a:rPr>
              <a:t>myricyl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palmitate</a:t>
            </a:r>
            <a:r>
              <a:rPr lang="en-US" dirty="0" smtClean="0">
                <a:latin typeface="Times New Roman" pitchFamily="18" charset="0"/>
                <a:cs typeface="Times New Roman" pitchFamily="18" charset="0"/>
              </a:rPr>
              <a:t>. It is yellowish brown in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solid, with a honey-like </a:t>
            </a:r>
            <a:r>
              <a:rPr lang="en-US" dirty="0" err="1" smtClean="0">
                <a:latin typeface="Times New Roman" pitchFamily="18" charset="0"/>
                <a:cs typeface="Times New Roman" pitchFamily="18" charset="0"/>
              </a:rPr>
              <a:t>odour</a:t>
            </a:r>
            <a:r>
              <a:rPr lang="en-US" dirty="0" smtClean="0">
                <a:latin typeface="Times New Roman" pitchFamily="18" charset="0"/>
                <a:cs typeface="Times New Roman" pitchFamily="18" charset="0"/>
              </a:rPr>
              <a:t>. Under cold conditions it becomes brittle; when bleached, it becomes yellowish-white solid with a faint characteristic </a:t>
            </a:r>
            <a:r>
              <a:rPr lang="en-US" dirty="0" err="1" smtClean="0">
                <a:latin typeface="Times New Roman" pitchFamily="18" charset="0"/>
                <a:cs typeface="Times New Roman" pitchFamily="18" charset="0"/>
              </a:rPr>
              <a:t>odour</a:t>
            </a:r>
            <a:r>
              <a:rPr lang="en-US" dirty="0" smtClean="0">
                <a:latin typeface="Times New Roman" pitchFamily="18" charset="0"/>
                <a:cs typeface="Times New Roman" pitchFamily="18" charset="0"/>
              </a:rPr>
              <a:t>. The melting point of beeswax is 62°C-65°C. Beeswax helps in the incorporation of water to form an emulsion.</a:t>
            </a:r>
          </a:p>
          <a:p>
            <a:pPr algn="just"/>
            <a:r>
              <a:rPr lang="en-US" dirty="0" smtClean="0">
                <a:latin typeface="Times New Roman" pitchFamily="18" charset="0"/>
                <a:cs typeface="Times New Roman" pitchFamily="18" charset="0"/>
              </a:rPr>
              <a:t>Use in cosmetic for the preparation of lip-</a:t>
            </a:r>
            <a:r>
              <a:rPr lang="en-US" dirty="0" err="1" smtClean="0">
                <a:latin typeface="Times New Roman" pitchFamily="18" charset="0"/>
                <a:cs typeface="Times New Roman" pitchFamily="18" charset="0"/>
              </a:rPr>
              <a:t>stic</a:t>
            </a:r>
            <a:r>
              <a:rPr lang="en-US" dirty="0" smtClean="0">
                <a:latin typeface="Times New Roman" pitchFamily="18" charset="0"/>
                <a:cs typeface="Times New Roman" pitchFamily="18" charset="0"/>
              </a:rPr>
              <a:t> and face cream.</a:t>
            </a:r>
          </a:p>
          <a:p>
            <a:pPr algn="just"/>
            <a:r>
              <a:rPr lang="en-US" dirty="0" smtClean="0">
                <a:latin typeface="Times New Roman" pitchFamily="18" charset="0"/>
                <a:cs typeface="Times New Roman" pitchFamily="18" charset="0"/>
              </a:rPr>
              <a:t>Bees wax create barrier which help to seal moisture into the skin.</a:t>
            </a:r>
            <a:endParaRPr lang="en-US" dirty="0">
              <a:latin typeface="Times New Roman" pitchFamily="18" charset="0"/>
              <a:cs typeface="Times New Roman" pitchFamily="18" charset="0"/>
            </a:endParaRPr>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18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000" b="1" dirty="0" smtClean="0">
                <a:solidFill>
                  <a:srgbClr val="FF0000"/>
                </a:solidFill>
              </a:rPr>
              <a:t>Carnauba Wax:</a:t>
            </a:r>
            <a:endParaRPr lang="en-US" sz="3000" dirty="0">
              <a:solidFill>
                <a:srgbClr val="FF0000"/>
              </a:solidFill>
            </a:endParaRPr>
          </a:p>
        </p:txBody>
      </p:sp>
      <p:sp>
        <p:nvSpPr>
          <p:cNvPr id="3" name="Content Placeholder 2"/>
          <p:cNvSpPr>
            <a:spLocks noGrp="1"/>
          </p:cNvSpPr>
          <p:nvPr>
            <p:ph idx="1"/>
          </p:nvPr>
        </p:nvSpPr>
        <p:spPr>
          <a:xfrm>
            <a:off x="0" y="685800"/>
            <a:ext cx="8915400" cy="5440363"/>
          </a:xfrm>
        </p:spPr>
        <p:txBody>
          <a:bodyPr>
            <a:noAutofit/>
          </a:bodyPr>
          <a:lstStyle/>
          <a:p>
            <a:pPr algn="just"/>
            <a:r>
              <a:rPr lang="en-US" sz="2700" dirty="0" smtClean="0">
                <a:latin typeface="Times New Roman" pitchFamily="18" charset="0"/>
                <a:cs typeface="Times New Roman" pitchFamily="18" charset="0"/>
              </a:rPr>
              <a:t>Is </a:t>
            </a:r>
            <a:r>
              <a:rPr lang="en-US" sz="2700" dirty="0" err="1" smtClean="0">
                <a:latin typeface="Times New Roman" pitchFamily="18" charset="0"/>
                <a:cs typeface="Times New Roman" pitchFamily="18" charset="0"/>
              </a:rPr>
              <a:t>is</a:t>
            </a:r>
            <a:r>
              <a:rPr lang="en-US" sz="2700" dirty="0" smtClean="0">
                <a:latin typeface="Times New Roman" pitchFamily="18" charset="0"/>
                <a:cs typeface="Times New Roman" pitchFamily="18" charset="0"/>
              </a:rPr>
              <a:t> obtained from the leaves of the Brazilian wax palm, </a:t>
            </a:r>
            <a:r>
              <a:rPr lang="en-US" sz="2700" i="1" dirty="0" err="1" smtClean="0">
                <a:latin typeface="Times New Roman" pitchFamily="18" charset="0"/>
                <a:cs typeface="Times New Roman" pitchFamily="18" charset="0"/>
              </a:rPr>
              <a:t>Copernica</a:t>
            </a:r>
            <a:r>
              <a:rPr lang="en-US" sz="2700" i="1" dirty="0" smtClean="0">
                <a:latin typeface="Times New Roman" pitchFamily="18" charset="0"/>
                <a:cs typeface="Times New Roman" pitchFamily="18" charset="0"/>
              </a:rPr>
              <a:t> </a:t>
            </a:r>
            <a:r>
              <a:rPr lang="en-US" sz="2700" i="1" dirty="0" err="1" smtClean="0">
                <a:latin typeface="Times New Roman" pitchFamily="18" charset="0"/>
                <a:cs typeface="Times New Roman" pitchFamily="18" charset="0"/>
              </a:rPr>
              <a:t>cerifera</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Palmae</a:t>
            </a:r>
            <a:r>
              <a:rPr lang="en-US" sz="2700" dirty="0" smtClean="0">
                <a:latin typeface="Times New Roman" pitchFamily="18" charset="0"/>
                <a:cs typeface="Times New Roman" pitchFamily="18" charset="0"/>
              </a:rPr>
              <a:t> family. Carnauba wax is available in various grades. The highest grade is light-brown to pale-yellow in </a:t>
            </a:r>
            <a:r>
              <a:rPr lang="en-US" sz="2700" dirty="0" err="1" smtClean="0">
                <a:latin typeface="Times New Roman" pitchFamily="18" charset="0"/>
                <a:cs typeface="Times New Roman" pitchFamily="18" charset="0"/>
              </a:rPr>
              <a:t>colour</a:t>
            </a:r>
            <a:r>
              <a:rPr lang="en-US" sz="2700" dirty="0" smtClean="0">
                <a:latin typeface="Times New Roman" pitchFamily="18" charset="0"/>
                <a:cs typeface="Times New Roman" pitchFamily="18" charset="0"/>
              </a:rPr>
              <a:t>. It is in the form of moderately coarse powder or flakes, with a characteristic bland </a:t>
            </a:r>
            <a:r>
              <a:rPr lang="en-US" sz="2700" dirty="0" err="1" smtClean="0">
                <a:latin typeface="Times New Roman" pitchFamily="18" charset="0"/>
                <a:cs typeface="Times New Roman" pitchFamily="18" charset="0"/>
              </a:rPr>
              <a:t>odour</a:t>
            </a:r>
            <a:r>
              <a:rPr lang="en-US" sz="2700" dirty="0" smtClean="0">
                <a:latin typeface="Times New Roman" pitchFamily="18" charset="0"/>
                <a:cs typeface="Times New Roman" pitchFamily="18" charset="0"/>
              </a:rPr>
              <a:t>. The melting range of this wax is 82°C –86°C. It is a hard wax and is used in the manufacture of cosmetic product, and deodorant sticks.</a:t>
            </a:r>
          </a:p>
          <a:p>
            <a:pPr algn="just"/>
            <a:r>
              <a:rPr lang="en-US" sz="2700" dirty="0" smtClean="0">
                <a:latin typeface="Times New Roman" pitchFamily="18" charset="0"/>
                <a:cs typeface="Times New Roman" pitchFamily="18" charset="0"/>
              </a:rPr>
              <a:t>Its thickening, softening and emollient prop. make it popular hypoallergenic </a:t>
            </a:r>
            <a:r>
              <a:rPr lang="en-US" sz="2700" dirty="0" err="1" smtClean="0">
                <a:latin typeface="Times New Roman" pitchFamily="18" charset="0"/>
                <a:cs typeface="Times New Roman" pitchFamily="18" charset="0"/>
              </a:rPr>
              <a:t>addiditve</a:t>
            </a:r>
            <a:r>
              <a:rPr lang="en-US" sz="2700" dirty="0" smtClean="0">
                <a:latin typeface="Times New Roman" pitchFamily="18" charset="0"/>
                <a:cs typeface="Times New Roman" pitchFamily="18" charset="0"/>
              </a:rPr>
              <a:t> to cosmetics such as face </a:t>
            </a:r>
            <a:r>
              <a:rPr lang="en-US" sz="2700" dirty="0" err="1" smtClean="0">
                <a:latin typeface="Times New Roman" pitchFamily="18" charset="0"/>
                <a:cs typeface="Times New Roman" pitchFamily="18" charset="0"/>
              </a:rPr>
              <a:t>cfeam</a:t>
            </a:r>
            <a:r>
              <a:rPr lang="en-US" sz="2700" dirty="0" smtClean="0">
                <a:latin typeface="Times New Roman" pitchFamily="18" charset="0"/>
                <a:cs typeface="Times New Roman" pitchFamily="18" charset="0"/>
              </a:rPr>
              <a:t>, deodorant and sun </a:t>
            </a:r>
            <a:r>
              <a:rPr lang="en-US" sz="2700" dirty="0" err="1" smtClean="0">
                <a:latin typeface="Times New Roman" pitchFamily="18" charset="0"/>
                <a:cs typeface="Times New Roman" pitchFamily="18" charset="0"/>
              </a:rPr>
              <a:t>protectant</a:t>
            </a:r>
            <a:r>
              <a:rPr lang="en-US" sz="2700" dirty="0" smtClean="0">
                <a:latin typeface="Times New Roman" pitchFamily="18" charset="0"/>
                <a:cs typeface="Times New Roman" pitchFamily="18" charset="0"/>
              </a:rPr>
              <a:t> products. </a:t>
            </a:r>
            <a:r>
              <a:rPr lang="en-US" sz="2700" dirty="0" err="1" smtClean="0">
                <a:latin typeface="Times New Roman" pitchFamily="18" charset="0"/>
                <a:cs typeface="Times New Roman" pitchFamily="18" charset="0"/>
              </a:rPr>
              <a:t>Carnuba</a:t>
            </a:r>
            <a:r>
              <a:rPr lang="en-US" sz="2700" dirty="0" smtClean="0">
                <a:latin typeface="Times New Roman" pitchFamily="18" charset="0"/>
                <a:cs typeface="Times New Roman" pitchFamily="18" charset="0"/>
              </a:rPr>
              <a:t> wax act as natural binding agent, it increase the length of time that they remain on the skin or hair.</a:t>
            </a:r>
          </a:p>
          <a:p>
            <a:pPr algn="just"/>
            <a:r>
              <a:rPr lang="en-US" sz="2500" dirty="0" smtClean="0">
                <a:latin typeface="Times New Roman" pitchFamily="18" charset="0"/>
                <a:cs typeface="Times New Roman" pitchFamily="18" charset="0"/>
              </a:rPr>
              <a:t>Also use as thickening agent in </a:t>
            </a:r>
            <a:r>
              <a:rPr lang="en-US" sz="2500" dirty="0" err="1" smtClean="0">
                <a:latin typeface="Times New Roman" pitchFamily="18" charset="0"/>
                <a:cs typeface="Times New Roman" pitchFamily="18" charset="0"/>
              </a:rPr>
              <a:t>lipistic</a:t>
            </a:r>
            <a:r>
              <a:rPr lang="en-US" sz="2500" dirty="0" smtClean="0">
                <a:latin typeface="Times New Roman" pitchFamily="18" charset="0"/>
                <a:cs typeface="Times New Roman" pitchFamily="18" charset="0"/>
              </a:rPr>
              <a:t>, mascara &amp; dental floss</a:t>
            </a:r>
            <a:r>
              <a:rPr lang="en-US" sz="2500" dirty="0" smtClean="0"/>
              <a:t>. </a:t>
            </a:r>
            <a:endParaRPr lang="en-US" sz="2500" dirty="0"/>
          </a:p>
        </p:txBody>
      </p:sp>
      <p:pic>
        <p:nvPicPr>
          <p:cNvPr id="6"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43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solidFill>
                  <a:srgbClr val="FF0000"/>
                </a:solidFill>
              </a:rPr>
              <a:t>Paraffin Wax: </a:t>
            </a:r>
            <a:br>
              <a:rPr lang="en-US" sz="2800" dirty="0" smtClean="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228600" y="762000"/>
            <a:ext cx="8686800" cy="5364163"/>
          </a:xfrm>
        </p:spPr>
        <p:txBody>
          <a:bodyPr>
            <a:normAutofit lnSpcReduction="10000"/>
          </a:bodyPr>
          <a:lstStyle/>
          <a:p>
            <a:pPr algn="just"/>
            <a:r>
              <a:rPr lang="en-US" sz="2800" dirty="0" smtClean="0">
                <a:latin typeface="Times New Roman" pitchFamily="18" charset="0"/>
                <a:cs typeface="Times New Roman" pitchFamily="18" charset="0"/>
              </a:rPr>
              <a:t>Liquid paraffin also known as Russian mineral oil.</a:t>
            </a:r>
          </a:p>
          <a:p>
            <a:pPr algn="just"/>
            <a:r>
              <a:rPr lang="en-US" sz="2800" dirty="0" smtClean="0">
                <a:latin typeface="Times New Roman" pitchFamily="18" charset="0"/>
                <a:cs typeface="Times New Roman" pitchFamily="18" charset="0"/>
              </a:rPr>
              <a:t>It is derived by the distillation of petroleum. It is a mixture of solid hydrocarbons consisting mainly of n-</a:t>
            </a:r>
            <a:r>
              <a:rPr lang="en-US" sz="2800" dirty="0" err="1" smtClean="0">
                <a:latin typeface="Times New Roman" pitchFamily="18" charset="0"/>
                <a:cs typeface="Times New Roman" pitchFamily="18" charset="0"/>
              </a:rPr>
              <a:t>paraffins</a:t>
            </a:r>
            <a:r>
              <a:rPr lang="en-US" sz="2800" dirty="0" smtClean="0">
                <a:latin typeface="Times New Roman" pitchFamily="18" charset="0"/>
                <a:cs typeface="Times New Roman" pitchFamily="18" charset="0"/>
              </a:rPr>
              <a:t> and, to some extent, their isomers. So, it also called hard paraffin wax. Physically, the paraffin wax is </a:t>
            </a:r>
            <a:r>
              <a:rPr lang="en-US" sz="2800" dirty="0" err="1" smtClean="0">
                <a:latin typeface="Times New Roman" pitchFamily="18" charset="0"/>
                <a:cs typeface="Times New Roman" pitchFamily="18" charset="0"/>
              </a:rPr>
              <a:t>colourless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odourless</a:t>
            </a:r>
            <a:r>
              <a:rPr lang="en-US" sz="2800" dirty="0" smtClean="0">
                <a:latin typeface="Times New Roman" pitchFamily="18" charset="0"/>
                <a:cs typeface="Times New Roman" pitchFamily="18" charset="0"/>
              </a:rPr>
              <a:t> or a white, translucent, wax-like solid, which is slightly greasy to touch. Paraffin wax melts at 50°C-57°C. </a:t>
            </a:r>
          </a:p>
          <a:p>
            <a:pPr algn="just"/>
            <a:r>
              <a:rPr lang="en-US" sz="2800" dirty="0" smtClean="0">
                <a:latin typeface="Times New Roman" pitchFamily="18" charset="0"/>
                <a:cs typeface="Times New Roman" pitchFamily="18" charset="0"/>
              </a:rPr>
              <a:t>It is used in cosmetic and skin care products to lock moisture in to the skin.</a:t>
            </a:r>
          </a:p>
          <a:p>
            <a:pPr algn="just"/>
            <a:r>
              <a:rPr lang="en-US" sz="2800" dirty="0" smtClean="0">
                <a:latin typeface="Times New Roman" pitchFamily="18" charset="0"/>
                <a:cs typeface="Times New Roman" pitchFamily="18" charset="0"/>
              </a:rPr>
              <a:t>It is use in product meant to moisturize, soothe and improve the texture of skin-especially in products meant to treat dry skin conditions.</a:t>
            </a:r>
          </a:p>
          <a:p>
            <a:pPr algn="just">
              <a:buNone/>
            </a:pPr>
            <a:endParaRPr lang="en-US" sz="2800" dirty="0" smtClean="0">
              <a:latin typeface="Times New Roman" pitchFamily="18" charset="0"/>
              <a:cs typeface="Times New Roman" pitchFamily="18" charset="0"/>
            </a:endParaRPr>
          </a:p>
          <a:p>
            <a:endParaRPr lang="en-US" dirty="0"/>
          </a:p>
        </p:txBody>
      </p:sp>
      <p:pic>
        <p:nvPicPr>
          <p:cNvPr id="5" name="Recorded Sound">
            <a:hlinkClick r:id="" action="ppaction://media"/>
          </p:cNvPr>
          <p:cNvPicPr>
            <a:picLocks noRot="1" noChangeAspect="1"/>
          </p:cNvPicPr>
          <p:nvPr>
            <a:wavAudioFile r:embed="rId1" name="Recorded Sound"/>
          </p:nvPr>
        </p:nvPicPr>
        <p:blipFill>
          <a:blip r:embed="rId3"/>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11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smtClean="0">
                <a:solidFill>
                  <a:srgbClr val="FF0000"/>
                </a:solidFill>
              </a:rPr>
              <a:t>Spermaceti: </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lgn="just"/>
            <a:r>
              <a:rPr lang="en-US" sz="3600" dirty="0" smtClean="0">
                <a:latin typeface="Times New Roman" pitchFamily="18" charset="0"/>
                <a:cs typeface="Times New Roman" pitchFamily="18" charset="0"/>
              </a:rPr>
              <a:t>It is a solid wax obtained from the head of the sperm whale, </a:t>
            </a:r>
            <a:r>
              <a:rPr lang="en-US" sz="3600" i="1" dirty="0" err="1" smtClean="0">
                <a:latin typeface="Times New Roman" pitchFamily="18" charset="0"/>
                <a:cs typeface="Times New Roman" pitchFamily="18" charset="0"/>
              </a:rPr>
              <a:t>Physester</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colodon</a:t>
            </a:r>
            <a:r>
              <a:rPr lang="en-US" sz="3600" i="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Physeteridae</a:t>
            </a:r>
            <a:r>
              <a:rPr lang="en-US" sz="3600" dirty="0" smtClean="0">
                <a:latin typeface="Times New Roman" pitchFamily="18" charset="0"/>
                <a:cs typeface="Times New Roman" pitchFamily="18" charset="0"/>
              </a:rPr>
              <a:t> family. It consists mainly of </a:t>
            </a:r>
            <a:r>
              <a:rPr lang="en-US" sz="3600" dirty="0" err="1" smtClean="0">
                <a:latin typeface="Times New Roman" pitchFamily="18" charset="0"/>
                <a:cs typeface="Times New Roman" pitchFamily="18" charset="0"/>
              </a:rPr>
              <a:t>cetyl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palmitate</a:t>
            </a:r>
            <a:r>
              <a:rPr lang="en-US" sz="3600" dirty="0" smtClean="0">
                <a:latin typeface="Times New Roman" pitchFamily="18" charset="0"/>
                <a:cs typeface="Times New Roman" pitchFamily="18" charset="0"/>
              </a:rPr>
              <a:t> with smaller quantity of </a:t>
            </a:r>
            <a:r>
              <a:rPr lang="en-US" sz="3600" dirty="0" err="1" smtClean="0">
                <a:latin typeface="Times New Roman" pitchFamily="18" charset="0"/>
                <a:cs typeface="Times New Roman" pitchFamily="18" charset="0"/>
              </a:rPr>
              <a:t>cetyl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myristate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cetyl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laurate</a:t>
            </a:r>
            <a:r>
              <a:rPr lang="en-US" sz="3600" dirty="0" smtClean="0">
                <a:latin typeface="Times New Roman" pitchFamily="18" charset="0"/>
                <a:cs typeface="Times New Roman" pitchFamily="18" charset="0"/>
              </a:rPr>
              <a:t>. It is a translucent crystalline, pearly-white, unctuous mass with little </a:t>
            </a:r>
            <a:r>
              <a:rPr lang="en-US" sz="3600" dirty="0" err="1" smtClean="0">
                <a:latin typeface="Times New Roman" pitchFamily="18" charset="0"/>
                <a:cs typeface="Times New Roman" pitchFamily="18" charset="0"/>
              </a:rPr>
              <a:t>odour</a:t>
            </a:r>
            <a:r>
              <a:rPr lang="en-US" sz="3600" dirty="0" smtClean="0">
                <a:latin typeface="Times New Roman" pitchFamily="18" charset="0"/>
                <a:cs typeface="Times New Roman" pitchFamily="18" charset="0"/>
              </a:rPr>
              <a:t> and taste. It melts at  46-50</a:t>
            </a:r>
            <a:r>
              <a:rPr lang="en-US" sz="3600" baseline="30000" dirty="0" smtClean="0">
                <a:latin typeface="Times New Roman" pitchFamily="18" charset="0"/>
                <a:cs typeface="Times New Roman" pitchFamily="18" charset="0"/>
              </a:rPr>
              <a:t>0</a:t>
            </a:r>
            <a:r>
              <a:rPr lang="en-US" sz="3600" dirty="0" smtClean="0">
                <a:latin typeface="Times New Roman" pitchFamily="18" charset="0"/>
                <a:cs typeface="Times New Roman" pitchFamily="18" charset="0"/>
              </a:rPr>
              <a:t>C,  specific gravity of about 0.94. </a:t>
            </a:r>
          </a:p>
          <a:p>
            <a:pPr algn="just"/>
            <a:r>
              <a:rPr lang="en-US" sz="3600" dirty="0" smtClean="0">
                <a:latin typeface="Times New Roman" pitchFamily="18" charset="0"/>
                <a:cs typeface="Times New Roman" pitchFamily="18" charset="0"/>
              </a:rPr>
              <a:t>Spermaceti is also available synthetically and is composed of a mixture of esters of saturated fatty alcohols and saturated fatty acids. </a:t>
            </a:r>
          </a:p>
          <a:p>
            <a:pPr algn="just"/>
            <a:r>
              <a:rPr lang="en-US" sz="3600" dirty="0" smtClean="0">
                <a:latin typeface="Times New Roman" pitchFamily="18" charset="0"/>
                <a:cs typeface="Times New Roman" pitchFamily="18" charset="0"/>
              </a:rPr>
              <a:t>It is use as a base for certain cold cream and ointment.</a:t>
            </a:r>
          </a:p>
          <a:p>
            <a:pPr algn="just"/>
            <a:r>
              <a:rPr lang="en-US" sz="3600" dirty="0" err="1" smtClean="0">
                <a:latin typeface="Times New Roman" pitchFamily="18" charset="0"/>
                <a:cs typeface="Times New Roman" pitchFamily="18" charset="0"/>
              </a:rPr>
              <a:t>Cetyl</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palmitate</a:t>
            </a:r>
            <a:r>
              <a:rPr lang="en-US" sz="3600" dirty="0" smtClean="0">
                <a:latin typeface="Times New Roman" pitchFamily="18" charset="0"/>
                <a:cs typeface="Times New Roman" pitchFamily="18" charset="0"/>
              </a:rPr>
              <a:t> is widely used in cosmetic products as a moisturizer.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582</Words>
  <Application>Microsoft Office PowerPoint</Application>
  <PresentationFormat>On-screen Show (4:3)</PresentationFormat>
  <Paragraphs>24</Paragraphs>
  <Slides>6</Slides>
  <Notes>0</Notes>
  <HiddenSlides>0</HiddenSlides>
  <MMClips>5</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Herbal cosmetics </vt:lpstr>
      <vt:lpstr>Waxes</vt:lpstr>
      <vt:lpstr> Bees wax </vt:lpstr>
      <vt:lpstr>Carnauba Wax:</vt:lpstr>
      <vt:lpstr>Paraffin Wax:  </vt:lpstr>
      <vt:lpstr>Spermaceti: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Herbal cosmetics</dc:title>
  <dc:creator>A</dc:creator>
  <cp:lastModifiedBy>A</cp:lastModifiedBy>
  <cp:revision>18</cp:revision>
  <dcterms:created xsi:type="dcterms:W3CDTF">2020-04-03T05:59:18Z</dcterms:created>
  <dcterms:modified xsi:type="dcterms:W3CDTF">2022-05-04T13:30:07Z</dcterms:modified>
</cp:coreProperties>
</file>