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80" r:id="rId3"/>
    <p:sldId id="264" r:id="rId4"/>
    <p:sldId id="272" r:id="rId5"/>
    <p:sldId id="265" r:id="rId6"/>
    <p:sldId id="266" r:id="rId7"/>
    <p:sldId id="267" r:id="rId8"/>
    <p:sldId id="268" r:id="rId9"/>
    <p:sldId id="281" r:id="rId10"/>
    <p:sldId id="282" r:id="rId11"/>
    <p:sldId id="283" r:id="rId12"/>
    <p:sldId id="285" r:id="rId13"/>
    <p:sldId id="284"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13078-AAB2-42BB-81D7-5C4AE78E14AC}" type="datetimeFigureOut">
              <a:rPr lang="en-IN" smtClean="0"/>
              <a:t>04-05-2022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4AF52-1620-4ACE-B30A-9312047D83F8}" type="slidenum">
              <a:rPr lang="en-IN" smtClean="0"/>
              <a:t>‹#›</a:t>
            </a:fld>
            <a:endParaRPr lang="en-IN"/>
          </a:p>
        </p:txBody>
      </p:sp>
    </p:spTree>
    <p:extLst>
      <p:ext uri="{BB962C8B-B14F-4D97-AF65-F5344CB8AC3E}">
        <p14:creationId xmlns:p14="http://schemas.microsoft.com/office/powerpoint/2010/main" val="123091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04AF52-1620-4ACE-B30A-9312047D83F8}"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677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31AF2-04FD-4AEB-BEED-BCF716860D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149313D-394E-49F7-B4B4-90845D4504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59872CC-6CDB-47C8-8D31-4437785B5AE4}"/>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5" name="Footer Placeholder 4">
            <a:extLst>
              <a:ext uri="{FF2B5EF4-FFF2-40B4-BE49-F238E27FC236}">
                <a16:creationId xmlns:a16="http://schemas.microsoft.com/office/drawing/2014/main" id="{ACEE45EC-DA85-49CB-9AE5-0E55EDE595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A3A7A6-0123-4070-AD48-4811CC81E98D}"/>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169235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0792F-2F7F-4A56-9649-BE205313DA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B8345A0-1B87-41B1-B493-02D4B1B8C7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1FB750-4639-4FB6-BFAE-8F92B57276BB}"/>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5" name="Footer Placeholder 4">
            <a:extLst>
              <a:ext uri="{FF2B5EF4-FFF2-40B4-BE49-F238E27FC236}">
                <a16:creationId xmlns:a16="http://schemas.microsoft.com/office/drawing/2014/main" id="{1B7F6F2B-48BD-4349-AE20-6514BE79F6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2A4555-FF3B-4E8A-A78F-230D28EF49C1}"/>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176063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C5E0F5-7AD2-4082-BE7B-AF56B36990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9624257-D45C-437E-89E6-622C5F1663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3C2ACE3-AE8B-4D3F-9774-53C85EBD4514}"/>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5" name="Footer Placeholder 4">
            <a:extLst>
              <a:ext uri="{FF2B5EF4-FFF2-40B4-BE49-F238E27FC236}">
                <a16:creationId xmlns:a16="http://schemas.microsoft.com/office/drawing/2014/main" id="{E53C942E-FE82-4F5B-B3E6-806CDB7F8D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46490C-C21D-445A-B564-1ED99FD8A5D4}"/>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3105605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1161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3102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015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89589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4360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8793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9624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2642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58248-40CC-4C36-9B7C-6C94F003340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B5DD228-5B14-4A70-8059-53DF25111F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80E61E-C520-430C-831D-8C9FFFAB7152}"/>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5" name="Footer Placeholder 4">
            <a:extLst>
              <a:ext uri="{FF2B5EF4-FFF2-40B4-BE49-F238E27FC236}">
                <a16:creationId xmlns:a16="http://schemas.microsoft.com/office/drawing/2014/main" id="{E159B6CD-37B4-4AFF-A9E6-A406808EA43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2F897ED-0BC9-4F4B-BF19-367781065762}"/>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17369454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88310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2702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46706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F5854-29F9-4B68-9C31-E7FD73E16C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9F81987-0F16-4F28-9DD3-05438DF048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B744D0-F5F2-4689-9149-C185D1B25D04}"/>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5" name="Footer Placeholder 4">
            <a:extLst>
              <a:ext uri="{FF2B5EF4-FFF2-40B4-BE49-F238E27FC236}">
                <a16:creationId xmlns:a16="http://schemas.microsoft.com/office/drawing/2014/main" id="{E0784789-EDE3-434A-A2A8-B009CB0F637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5665E17-127D-4680-AB51-543D7BC93D55}"/>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403387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1EAE-E254-42AC-8A94-05628432490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E345DA3-7CCD-41B8-B1CA-0C14D8C3BC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871653A-A4DC-49AC-A9A8-051F596E68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916FF7F-7504-499B-A5B2-407CE38F9635}"/>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6" name="Footer Placeholder 5">
            <a:extLst>
              <a:ext uri="{FF2B5EF4-FFF2-40B4-BE49-F238E27FC236}">
                <a16:creationId xmlns:a16="http://schemas.microsoft.com/office/drawing/2014/main" id="{78F85562-50F6-4A94-B047-45FB55D159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FDD24D9-A970-47B6-8F4D-8F34685E3B66}"/>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58149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8D87D-06B7-4685-A290-F3FD7FCBA6B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C65B9-8B93-4D46-8A74-11B1E70BA0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599C54-658F-46BB-8EF1-52D3131BCF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C9C99C1-895D-4234-8847-EF70FF96E9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15A525-1468-438A-B6AE-3A52DA4BBC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5D06C34-C063-449F-8F43-501A04CC428E}"/>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8" name="Footer Placeholder 7">
            <a:extLst>
              <a:ext uri="{FF2B5EF4-FFF2-40B4-BE49-F238E27FC236}">
                <a16:creationId xmlns:a16="http://schemas.microsoft.com/office/drawing/2014/main" id="{B1CE5C4D-32C6-46D4-B7E8-1F4D3188FF0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FCD3C53-F2AD-423E-B666-EE3479EB1CE2}"/>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277469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EECE0-8C46-4253-BCDB-1013FE8BF6F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D5C8CB-0AD8-4432-AD4C-874E2D14B43B}"/>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4" name="Footer Placeholder 3">
            <a:extLst>
              <a:ext uri="{FF2B5EF4-FFF2-40B4-BE49-F238E27FC236}">
                <a16:creationId xmlns:a16="http://schemas.microsoft.com/office/drawing/2014/main" id="{758AFCD2-BB64-44AB-8E18-D94713E2680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A0F4E49-8F3F-4C8F-97FF-4EAF361ACF93}"/>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57837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EEB28D-B54B-4FD5-9C9C-07214E5E835C}"/>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3" name="Footer Placeholder 2">
            <a:extLst>
              <a:ext uri="{FF2B5EF4-FFF2-40B4-BE49-F238E27FC236}">
                <a16:creationId xmlns:a16="http://schemas.microsoft.com/office/drawing/2014/main" id="{C82BB79E-2C75-4DEF-B5FA-7E7A9F1A7EF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7D0EC17-7648-4144-A4FD-0C3402AEE87F}"/>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351618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9B2C-428E-4B00-BF38-C9DF194BF9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02B82E3-B2F2-44A1-9AB6-7E30BB20F2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5533DBA-AC7B-4D90-8405-477C5F6D7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8F495-E17C-4C5D-98A4-4AB234F1468D}"/>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6" name="Footer Placeholder 5">
            <a:extLst>
              <a:ext uri="{FF2B5EF4-FFF2-40B4-BE49-F238E27FC236}">
                <a16:creationId xmlns:a16="http://schemas.microsoft.com/office/drawing/2014/main" id="{AB854F89-A3FE-4575-AD21-C31C1A07B6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198B8DA-2000-43DC-B443-648563014F3C}"/>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4280538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57D27-764F-4BDE-B4B5-05472C9AC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EF2C318-BC80-458F-A784-975678AA62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AB47373-E997-4CAB-BA4D-C8CC3F0516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A65ACD-49EA-42F9-A9C4-F0695B4704FE}"/>
              </a:ext>
            </a:extLst>
          </p:cNvPr>
          <p:cNvSpPr>
            <a:spLocks noGrp="1"/>
          </p:cNvSpPr>
          <p:nvPr>
            <p:ph type="dt" sz="half" idx="10"/>
          </p:nvPr>
        </p:nvSpPr>
        <p:spPr/>
        <p:txBody>
          <a:bodyPr/>
          <a:lstStyle/>
          <a:p>
            <a:fld id="{4B0D4D45-7B21-489E-A26A-C161F6F31FFD}" type="datetimeFigureOut">
              <a:rPr lang="en-IN" smtClean="0"/>
              <a:t>04-05-2022</a:t>
            </a:fld>
            <a:endParaRPr lang="en-IN"/>
          </a:p>
        </p:txBody>
      </p:sp>
      <p:sp>
        <p:nvSpPr>
          <p:cNvPr id="6" name="Footer Placeholder 5">
            <a:extLst>
              <a:ext uri="{FF2B5EF4-FFF2-40B4-BE49-F238E27FC236}">
                <a16:creationId xmlns:a16="http://schemas.microsoft.com/office/drawing/2014/main" id="{E025A78B-C70D-46D7-8EC9-C2289937E45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C7CE120-3370-429F-B363-B6E096EC5500}"/>
              </a:ext>
            </a:extLst>
          </p:cNvPr>
          <p:cNvSpPr>
            <a:spLocks noGrp="1"/>
          </p:cNvSpPr>
          <p:nvPr>
            <p:ph type="sldNum" sz="quarter" idx="12"/>
          </p:nvPr>
        </p:nvSpPr>
        <p:spPr/>
        <p:txBody>
          <a:bodyPr/>
          <a:lstStyle/>
          <a:p>
            <a:fld id="{996A60F2-11F5-4971-AEA5-59E05A7C82CF}" type="slidenum">
              <a:rPr lang="en-IN" smtClean="0"/>
              <a:t>‹#›</a:t>
            </a:fld>
            <a:endParaRPr lang="en-IN"/>
          </a:p>
        </p:txBody>
      </p:sp>
    </p:spTree>
    <p:extLst>
      <p:ext uri="{BB962C8B-B14F-4D97-AF65-F5344CB8AC3E}">
        <p14:creationId xmlns:p14="http://schemas.microsoft.com/office/powerpoint/2010/main" val="244283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AB58C2-E751-4904-B049-0177618693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37B289B-96C8-4C0B-9C93-019A64BE8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629D2BB-35D0-400C-80B9-CFEE2DA09D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D4D45-7B21-489E-A26A-C161F6F31FFD}" type="datetimeFigureOut">
              <a:rPr lang="en-IN" smtClean="0"/>
              <a:t>04-05-2022</a:t>
            </a:fld>
            <a:endParaRPr lang="en-IN"/>
          </a:p>
        </p:txBody>
      </p:sp>
      <p:sp>
        <p:nvSpPr>
          <p:cNvPr id="5" name="Footer Placeholder 4">
            <a:extLst>
              <a:ext uri="{FF2B5EF4-FFF2-40B4-BE49-F238E27FC236}">
                <a16:creationId xmlns:a16="http://schemas.microsoft.com/office/drawing/2014/main" id="{67E2EC9E-07D5-4C2C-A605-CAF6D7B28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9E8D46C-0A1B-486C-8A81-D19E0E4866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A60F2-11F5-4971-AEA5-59E05A7C82CF}" type="slidenum">
              <a:rPr lang="en-IN" smtClean="0"/>
              <a:t>‹#›</a:t>
            </a:fld>
            <a:endParaRPr lang="en-IN"/>
          </a:p>
        </p:txBody>
      </p:sp>
    </p:spTree>
    <p:extLst>
      <p:ext uri="{BB962C8B-B14F-4D97-AF65-F5344CB8AC3E}">
        <p14:creationId xmlns:p14="http://schemas.microsoft.com/office/powerpoint/2010/main" val="4206820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1237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nnualreview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9675" y="2971800"/>
            <a:ext cx="9134475" cy="600075"/>
          </a:xfrm>
        </p:spPr>
        <p:txBody>
          <a:bodyPr>
            <a:normAutofit fontScale="90000"/>
          </a:bodyPr>
          <a:lstStyle/>
          <a:p>
            <a:br>
              <a:rPr lang="en-IN" b="1" dirty="0"/>
            </a:br>
            <a:br>
              <a:rPr lang="en-IN" b="1" dirty="0"/>
            </a:br>
            <a:r>
              <a:rPr lang="en-IN" b="1" dirty="0"/>
              <a:t>	Sequence Variation &amp; Polymorphism in DNA Sequence</a:t>
            </a:r>
            <a:br>
              <a:rPr lang="en-IN" b="1" dirty="0"/>
            </a:br>
            <a:r>
              <a:rPr lang="en-IN" sz="2700" dirty="0" err="1"/>
              <a:t>M.Sc.Bioinformatics</a:t>
            </a:r>
            <a:r>
              <a:rPr lang="en-IN" sz="2700" dirty="0"/>
              <a:t> IV </a:t>
            </a:r>
            <a:r>
              <a:rPr lang="en-IN" sz="2700" dirty="0" err="1"/>
              <a:t>sem</a:t>
            </a:r>
            <a:r>
              <a:rPr lang="en-IN" sz="2700" dirty="0"/>
              <a:t>/B.Sc. Biotechnology -II year</a:t>
            </a:r>
            <a:br>
              <a:rPr lang="en-IN" sz="2700" dirty="0"/>
            </a:br>
            <a:r>
              <a:rPr lang="en-IN" sz="2700" dirty="0"/>
              <a:t>Subject-Computational Biology &amp; Bioinformatics</a:t>
            </a:r>
          </a:p>
        </p:txBody>
      </p:sp>
      <p:pic>
        <p:nvPicPr>
          <p:cNvPr id="4" name="Picture 3">
            <a:extLst>
              <a:ext uri="{FF2B5EF4-FFF2-40B4-BE49-F238E27FC236}">
                <a16:creationId xmlns:a16="http://schemas.microsoft.com/office/drawing/2014/main" id="{21B91BEB-1A7C-46E1-8844-5ED115BF42F6}"/>
              </a:ext>
            </a:extLst>
          </p:cNvPr>
          <p:cNvPicPr>
            <a:picLocks noChangeAspect="1"/>
          </p:cNvPicPr>
          <p:nvPr/>
        </p:nvPicPr>
        <p:blipFill>
          <a:blip r:embed="rId2"/>
          <a:stretch>
            <a:fillRect/>
          </a:stretch>
        </p:blipFill>
        <p:spPr>
          <a:xfrm>
            <a:off x="4114800" y="471602"/>
            <a:ext cx="3810000" cy="2500198"/>
          </a:xfrm>
          <a:prstGeom prst="rect">
            <a:avLst/>
          </a:prstGeom>
        </p:spPr>
      </p:pic>
      <p:sp>
        <p:nvSpPr>
          <p:cNvPr id="3" name="Subtitle 2"/>
          <p:cNvSpPr>
            <a:spLocks noGrp="1"/>
          </p:cNvSpPr>
          <p:nvPr>
            <p:ph type="subTitle" idx="1"/>
          </p:nvPr>
        </p:nvSpPr>
        <p:spPr>
          <a:xfrm>
            <a:off x="2895600" y="5486400"/>
            <a:ext cx="6400800" cy="990600"/>
          </a:xfrm>
        </p:spPr>
        <p:txBody>
          <a:bodyPr>
            <a:normAutofit fontScale="62500" lnSpcReduction="20000"/>
          </a:bodyPr>
          <a:lstStyle/>
          <a:p>
            <a:r>
              <a:rPr lang="en-US" dirty="0"/>
              <a:t>Mamta Sagar</a:t>
            </a:r>
          </a:p>
          <a:p>
            <a:r>
              <a:rPr lang="en-US" dirty="0"/>
              <a:t>Assistant Professor, Department of Bioinformatics</a:t>
            </a:r>
          </a:p>
          <a:p>
            <a:r>
              <a:rPr lang="en-US" dirty="0"/>
              <a:t>UIET &amp; IBSBT, CSJMU University, Kanpur</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85187-EF57-4DA9-9A44-3F656CBB2AAE}"/>
              </a:ext>
            </a:extLst>
          </p:cNvPr>
          <p:cNvSpPr>
            <a:spLocks noGrp="1"/>
          </p:cNvSpPr>
          <p:nvPr>
            <p:ph type="title"/>
          </p:nvPr>
        </p:nvSpPr>
        <p:spPr>
          <a:xfrm>
            <a:off x="838200" y="365126"/>
            <a:ext cx="10515600" cy="44450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B71CE318-1F99-4F10-9F6D-100CBD48F1F3}"/>
              </a:ext>
            </a:extLst>
          </p:cNvPr>
          <p:cNvSpPr>
            <a:spLocks noGrp="1"/>
          </p:cNvSpPr>
          <p:nvPr>
            <p:ph idx="1"/>
          </p:nvPr>
        </p:nvSpPr>
        <p:spPr>
          <a:xfrm>
            <a:off x="838200" y="1085850"/>
            <a:ext cx="10515600" cy="5091113"/>
          </a:xfrm>
        </p:spPr>
        <p:txBody>
          <a:bodyPr>
            <a:normAutofit/>
          </a:bodyPr>
          <a:lstStyle/>
          <a:p>
            <a:r>
              <a:rPr lang="en-US" sz="4000" dirty="0">
                <a:solidFill>
                  <a:srgbClr val="222222"/>
                </a:solidFill>
                <a:latin typeface="Harding"/>
              </a:rPr>
              <a:t>I</a:t>
            </a:r>
            <a:r>
              <a:rPr lang="en-US" sz="4000" b="0" i="0" dirty="0">
                <a:solidFill>
                  <a:srgbClr val="222222"/>
                </a:solidFill>
                <a:effectLst/>
                <a:latin typeface="Harding"/>
              </a:rPr>
              <a:t>f this new sequencing power could be targeted to limited areas of large genomes, it would become feasible to study variation in these regions in thousands of individuals.</a:t>
            </a:r>
          </a:p>
          <a:p>
            <a:r>
              <a:rPr lang="en-US" sz="4000" b="0" i="0" dirty="0">
                <a:solidFill>
                  <a:srgbClr val="222222"/>
                </a:solidFill>
                <a:effectLst/>
                <a:latin typeface="Harding"/>
              </a:rPr>
              <a:t> This configuration of the new sequencing technologies would allow direct and practical application to studies of human disease.</a:t>
            </a:r>
            <a:r>
              <a:rPr lang="en-US" sz="4000" b="0" i="0" dirty="0">
                <a:solidFill>
                  <a:srgbClr val="222222"/>
                </a:solidFill>
                <a:effectLst/>
                <a:latin typeface="-apple-system"/>
              </a:rPr>
              <a:t> (Stratton, M., 2008)</a:t>
            </a:r>
            <a:endParaRPr lang="en-IN" sz="4000" dirty="0"/>
          </a:p>
        </p:txBody>
      </p:sp>
    </p:spTree>
    <p:extLst>
      <p:ext uri="{BB962C8B-B14F-4D97-AF65-F5344CB8AC3E}">
        <p14:creationId xmlns:p14="http://schemas.microsoft.com/office/powerpoint/2010/main" val="322282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3ADB-77A4-4071-8496-7803CF302667}"/>
              </a:ext>
            </a:extLst>
          </p:cNvPr>
          <p:cNvSpPr>
            <a:spLocks noGrp="1"/>
          </p:cNvSpPr>
          <p:nvPr>
            <p:ph type="title"/>
          </p:nvPr>
        </p:nvSpPr>
        <p:spPr>
          <a:xfrm>
            <a:off x="114300" y="76201"/>
            <a:ext cx="11944348" cy="962024"/>
          </a:xfrm>
        </p:spPr>
        <p:txBody>
          <a:bodyPr>
            <a:normAutofit/>
          </a:bodyPr>
          <a:lstStyle/>
          <a:p>
            <a:r>
              <a:rPr lang="en-US" sz="2400" b="1" i="0" dirty="0">
                <a:solidFill>
                  <a:srgbClr val="222222"/>
                </a:solidFill>
                <a:effectLst/>
                <a:latin typeface="Harding"/>
              </a:rPr>
              <a:t>Enrichment procedures allow redistribution of sequencing throughput from all of a small number of genomes (a) to a small component of a large number of genomes (b).</a:t>
            </a:r>
            <a:endParaRPr lang="en-IN" sz="2400" b="1" dirty="0"/>
          </a:p>
        </p:txBody>
      </p:sp>
      <p:pic>
        <p:nvPicPr>
          <p:cNvPr id="4" name="Content Placeholder 3">
            <a:extLst>
              <a:ext uri="{FF2B5EF4-FFF2-40B4-BE49-F238E27FC236}">
                <a16:creationId xmlns:a16="http://schemas.microsoft.com/office/drawing/2014/main" id="{5ADAE983-7F80-4896-9CB9-AD12CE23C903}"/>
              </a:ext>
            </a:extLst>
          </p:cNvPr>
          <p:cNvPicPr>
            <a:picLocks noGrp="1" noChangeAspect="1"/>
          </p:cNvPicPr>
          <p:nvPr>
            <p:ph idx="1"/>
          </p:nvPr>
        </p:nvPicPr>
        <p:blipFill>
          <a:blip r:embed="rId3"/>
          <a:stretch>
            <a:fillRect/>
          </a:stretch>
        </p:blipFill>
        <p:spPr>
          <a:xfrm>
            <a:off x="114300" y="1038225"/>
            <a:ext cx="11944349" cy="5743575"/>
          </a:xfrm>
          <a:prstGeom prst="rect">
            <a:avLst/>
          </a:prstGeom>
        </p:spPr>
      </p:pic>
    </p:spTree>
    <p:extLst>
      <p:ext uri="{BB962C8B-B14F-4D97-AF65-F5344CB8AC3E}">
        <p14:creationId xmlns:p14="http://schemas.microsoft.com/office/powerpoint/2010/main" val="280296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90C4-D5EB-4B50-8826-F7B75A276588}"/>
              </a:ext>
            </a:extLst>
          </p:cNvPr>
          <p:cNvSpPr>
            <a:spLocks noGrp="1"/>
          </p:cNvSpPr>
          <p:nvPr>
            <p:ph type="title"/>
          </p:nvPr>
        </p:nvSpPr>
        <p:spPr>
          <a:xfrm>
            <a:off x="838200" y="266700"/>
            <a:ext cx="10515600" cy="733426"/>
          </a:xfrm>
        </p:spPr>
        <p:txBody>
          <a:bodyPr>
            <a:normAutofit/>
          </a:bodyPr>
          <a:lstStyle/>
          <a:p>
            <a:endParaRPr lang="en-IN" dirty="0"/>
          </a:p>
        </p:txBody>
      </p:sp>
      <p:sp>
        <p:nvSpPr>
          <p:cNvPr id="3" name="Content Placeholder 2">
            <a:extLst>
              <a:ext uri="{FF2B5EF4-FFF2-40B4-BE49-F238E27FC236}">
                <a16:creationId xmlns:a16="http://schemas.microsoft.com/office/drawing/2014/main" id="{82E4D23C-7DD3-4D20-BF19-7FBCAA4215DC}"/>
              </a:ext>
            </a:extLst>
          </p:cNvPr>
          <p:cNvSpPr>
            <a:spLocks noGrp="1"/>
          </p:cNvSpPr>
          <p:nvPr>
            <p:ph idx="1"/>
          </p:nvPr>
        </p:nvSpPr>
        <p:spPr>
          <a:xfrm>
            <a:off x="838200" y="1209675"/>
            <a:ext cx="10515600" cy="4967288"/>
          </a:xfrm>
        </p:spPr>
        <p:txBody>
          <a:bodyPr>
            <a:normAutofit fontScale="92500" lnSpcReduction="20000"/>
          </a:bodyPr>
          <a:lstStyle/>
          <a:p>
            <a:r>
              <a:rPr lang="en-US" sz="4000" b="0" i="0" dirty="0">
                <a:solidFill>
                  <a:srgbClr val="222222"/>
                </a:solidFill>
                <a:effectLst/>
                <a:latin typeface="Harding"/>
              </a:rPr>
              <a:t>The four reports in Nature Methods and Nature Genetics describe novel strategies for processing whole genomic DNA that result in substantial enrichment of a small part (up to 2%) of the genome.</a:t>
            </a:r>
          </a:p>
          <a:p>
            <a:r>
              <a:rPr lang="en-US" sz="4000" b="0" i="0" dirty="0">
                <a:solidFill>
                  <a:srgbClr val="222222"/>
                </a:solidFill>
                <a:effectLst/>
                <a:latin typeface="Harding"/>
              </a:rPr>
              <a:t>Coupling of these 'enrichment' approaches to high-throughput sequencing technologies promises to deliver a huge body of information about DNA sequence variation in populations and heralds a new phase in the genetics of humans and other organisms with large genomes.</a:t>
            </a:r>
            <a:endParaRPr lang="en-IN" sz="4000" dirty="0"/>
          </a:p>
        </p:txBody>
      </p:sp>
    </p:spTree>
    <p:extLst>
      <p:ext uri="{BB962C8B-B14F-4D97-AF65-F5344CB8AC3E}">
        <p14:creationId xmlns:p14="http://schemas.microsoft.com/office/powerpoint/2010/main" val="923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BAC6-2034-40AD-AB36-DA4BB76DD132}"/>
              </a:ext>
            </a:extLst>
          </p:cNvPr>
          <p:cNvSpPr>
            <a:spLocks noGrp="1"/>
          </p:cNvSpPr>
          <p:nvPr>
            <p:ph type="title"/>
          </p:nvPr>
        </p:nvSpPr>
        <p:spPr/>
        <p:txBody>
          <a:bodyPr/>
          <a:lstStyle/>
          <a:p>
            <a:r>
              <a:rPr lang="en-US" dirty="0"/>
              <a:t>Short Tandem Repeats Short tandem repeats (STRs)</a:t>
            </a:r>
            <a:endParaRPr lang="en-IN" dirty="0"/>
          </a:p>
        </p:txBody>
      </p:sp>
      <p:sp>
        <p:nvSpPr>
          <p:cNvPr id="3" name="Content Placeholder 2">
            <a:extLst>
              <a:ext uri="{FF2B5EF4-FFF2-40B4-BE49-F238E27FC236}">
                <a16:creationId xmlns:a16="http://schemas.microsoft.com/office/drawing/2014/main" id="{802F7416-E7C2-472E-9877-3AEBB2C2DB73}"/>
              </a:ext>
            </a:extLst>
          </p:cNvPr>
          <p:cNvSpPr>
            <a:spLocks noGrp="1"/>
          </p:cNvSpPr>
          <p:nvPr>
            <p:ph idx="1"/>
          </p:nvPr>
        </p:nvSpPr>
        <p:spPr/>
        <p:txBody>
          <a:bodyPr>
            <a:normAutofit fontScale="85000" lnSpcReduction="10000"/>
          </a:bodyPr>
          <a:lstStyle/>
          <a:p>
            <a:pPr marL="0" indent="0">
              <a:buNone/>
            </a:pPr>
            <a:r>
              <a:rPr lang="en-US" dirty="0"/>
              <a:t>Short Tandem Repeats Short tandem repeats (STRs) are sequences comprising</a:t>
            </a:r>
          </a:p>
          <a:p>
            <a:pPr marL="0" indent="0">
              <a:buNone/>
            </a:pPr>
            <a:r>
              <a:rPr lang="en-US" dirty="0"/>
              <a:t>a number of repeats of short, 2- to 5-nt sub-sequences. Typically, such repeats</a:t>
            </a:r>
          </a:p>
          <a:p>
            <a:pPr marL="0" indent="0">
              <a:buNone/>
            </a:pPr>
            <a:r>
              <a:rPr lang="en-US" dirty="0"/>
              <a:t>are scattered throughout the genome and are flanked by unique sequences that</a:t>
            </a:r>
          </a:p>
          <a:p>
            <a:pPr marL="0" indent="0">
              <a:buNone/>
            </a:pPr>
            <a:r>
              <a:rPr lang="en-US" dirty="0"/>
              <a:t>can be used to target a polymerase chain reaction (PCR) amplification of the</a:t>
            </a:r>
          </a:p>
          <a:p>
            <a:pPr marL="0" indent="0">
              <a:buNone/>
            </a:pPr>
            <a:r>
              <a:rPr lang="en-US" dirty="0"/>
              <a:t>locus. Most STRs are variable in copy number, making them valuable genetic</a:t>
            </a:r>
          </a:p>
          <a:p>
            <a:pPr marL="0" indent="0">
              <a:buNone/>
            </a:pPr>
            <a:r>
              <a:rPr lang="en-US" dirty="0"/>
              <a:t>markers. Synonyms for STRs include microsatellites and short sequence length</a:t>
            </a:r>
          </a:p>
          <a:p>
            <a:pPr marL="0" indent="0">
              <a:buNone/>
            </a:pPr>
            <a:r>
              <a:rPr lang="en-US" dirty="0"/>
              <a:t>polymorphisms. These are a subset of “variable number of tandem repeats,” which</a:t>
            </a:r>
          </a:p>
          <a:p>
            <a:pPr marL="0" indent="0">
              <a:buNone/>
            </a:pPr>
            <a:r>
              <a:rPr lang="en-US" dirty="0"/>
              <a:t>also includes minisatellites.</a:t>
            </a:r>
            <a:endParaRPr lang="en-IN" dirty="0"/>
          </a:p>
        </p:txBody>
      </p:sp>
    </p:spTree>
    <p:extLst>
      <p:ext uri="{BB962C8B-B14F-4D97-AF65-F5344CB8AC3E}">
        <p14:creationId xmlns:p14="http://schemas.microsoft.com/office/powerpoint/2010/main" val="88333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52F6-9456-4CBD-A766-E869B9BAE949}"/>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76D677A8-4CBB-4F5B-A965-D760099E9C19}"/>
              </a:ext>
            </a:extLst>
          </p:cNvPr>
          <p:cNvSpPr>
            <a:spLocks noGrp="1"/>
          </p:cNvSpPr>
          <p:nvPr>
            <p:ph idx="1"/>
          </p:nvPr>
        </p:nvSpPr>
        <p:spPr/>
        <p:txBody>
          <a:bodyPr/>
          <a:lstStyle/>
          <a:p>
            <a:r>
              <a:rPr lang="en-IN" dirty="0" err="1"/>
              <a:t>Kalim</a:t>
            </a:r>
            <a:r>
              <a:rPr lang="en-IN" dirty="0"/>
              <a:t> U. Mir and Edwin M. Southern, 2000, </a:t>
            </a:r>
            <a:r>
              <a:rPr lang="en-IN" dirty="0" err="1"/>
              <a:t>Annu</a:t>
            </a:r>
            <a:r>
              <a:rPr lang="en-IN" dirty="0"/>
              <a:t>. Rev. </a:t>
            </a:r>
            <a:r>
              <a:rPr lang="en-IN" dirty="0" err="1"/>
              <a:t>Genom</a:t>
            </a:r>
            <a:r>
              <a:rPr lang="en-IN" dirty="0"/>
              <a:t>. Hum. Genet. 2000.1:329-360.</a:t>
            </a:r>
            <a:r>
              <a:rPr lang="en-IN" sz="2800" b="0" i="0" u="none" strike="noStrike" baseline="0" dirty="0">
                <a:latin typeface="Times New Roman" panose="02020603050405020304" pitchFamily="18" charset="0"/>
              </a:rPr>
              <a:t> 1527-8204/00/0728-0329$14.00 </a:t>
            </a:r>
            <a:r>
              <a:rPr lang="en-IN" sz="2800" b="1" i="0" u="none" strike="noStrike" baseline="0" dirty="0">
                <a:latin typeface="Times New Roman" panose="02020603050405020304" pitchFamily="18" charset="0"/>
              </a:rPr>
              <a:t>329, </a:t>
            </a:r>
            <a:r>
              <a:rPr lang="en-IN" dirty="0"/>
              <a:t>Downloaded from </a:t>
            </a:r>
            <a:r>
              <a:rPr lang="en-IN" dirty="0">
                <a:hlinkClick r:id="rId2"/>
              </a:rPr>
              <a:t>www.annualreviews.org</a:t>
            </a:r>
            <a:endParaRPr lang="en-IN" dirty="0"/>
          </a:p>
          <a:p>
            <a:pPr algn="l"/>
            <a:r>
              <a:rPr lang="en-IN" b="0" i="0" u="none" strike="noStrike" baseline="0" dirty="0" err="1">
                <a:latin typeface="Times New Roman" panose="02020603050405020304" pitchFamily="18" charset="0"/>
                <a:cs typeface="Times New Roman" panose="02020603050405020304" pitchFamily="18" charset="0"/>
              </a:rPr>
              <a:t>Chakravarti</a:t>
            </a:r>
            <a:r>
              <a:rPr lang="en-IN" b="0" i="0" u="none" strike="noStrike" baseline="0" dirty="0">
                <a:latin typeface="Times New Roman" panose="02020603050405020304" pitchFamily="18" charset="0"/>
                <a:cs typeface="Times New Roman" panose="02020603050405020304" pitchFamily="18" charset="0"/>
              </a:rPr>
              <a:t> A. 1998. It’s raining SNPs, hallelujah? </a:t>
            </a:r>
            <a:r>
              <a:rPr lang="en-IN" b="0" i="1" u="none" strike="noStrike" baseline="0" dirty="0">
                <a:latin typeface="Times New Roman" panose="02020603050405020304" pitchFamily="18" charset="0"/>
                <a:cs typeface="Times New Roman" panose="02020603050405020304" pitchFamily="18" charset="0"/>
              </a:rPr>
              <a:t>Nat. Genet. </a:t>
            </a:r>
            <a:r>
              <a:rPr lang="en-IN" b="0" i="0" u="none" strike="noStrike" baseline="0" dirty="0">
                <a:latin typeface="Times New Roman" panose="02020603050405020304" pitchFamily="18" charset="0"/>
                <a:cs typeface="Times New Roman" panose="02020603050405020304" pitchFamily="18" charset="0"/>
              </a:rPr>
              <a:t>19:216–17.</a:t>
            </a:r>
          </a:p>
          <a:p>
            <a:pPr algn="l"/>
            <a:r>
              <a:rPr lang="en-US" b="0" i="0" dirty="0">
                <a:solidFill>
                  <a:srgbClr val="222222"/>
                </a:solidFill>
                <a:effectLst/>
                <a:latin typeface="-apple-system"/>
              </a:rPr>
              <a:t>Stratton, M. Genome resequencing and genetic variation. </a:t>
            </a:r>
            <a:r>
              <a:rPr lang="en-US" b="0" i="1" dirty="0">
                <a:solidFill>
                  <a:srgbClr val="222222"/>
                </a:solidFill>
                <a:effectLst/>
                <a:latin typeface="-apple-system"/>
              </a:rPr>
              <a:t>Nat </a:t>
            </a:r>
            <a:r>
              <a:rPr lang="en-US" b="0" i="1" dirty="0" err="1">
                <a:solidFill>
                  <a:srgbClr val="222222"/>
                </a:solidFill>
                <a:effectLst/>
                <a:latin typeface="-apple-system"/>
              </a:rPr>
              <a:t>Biotechnol</a:t>
            </a:r>
            <a:r>
              <a:rPr lang="en-US" b="0" i="0" dirty="0">
                <a:solidFill>
                  <a:srgbClr val="222222"/>
                </a:solidFill>
                <a:effectLst/>
                <a:latin typeface="-apple-system"/>
              </a:rPr>
              <a:t> </a:t>
            </a:r>
            <a:r>
              <a:rPr lang="en-US" b="1" i="0" dirty="0">
                <a:solidFill>
                  <a:srgbClr val="222222"/>
                </a:solidFill>
                <a:effectLst/>
                <a:latin typeface="-apple-system"/>
              </a:rPr>
              <a:t>26, </a:t>
            </a:r>
            <a:r>
              <a:rPr lang="en-US" b="0" i="0" dirty="0">
                <a:solidFill>
                  <a:srgbClr val="222222"/>
                </a:solidFill>
                <a:effectLst/>
                <a:latin typeface="-apple-system"/>
              </a:rPr>
              <a:t>65–66 (2008). https://doi.org/10.1038/nbt0108-65</a:t>
            </a:r>
            <a:endParaRPr lang="en-IN" dirty="0">
              <a:latin typeface="Times New Roman" panose="02020603050405020304" pitchFamily="18" charset="0"/>
              <a:cs typeface="Times New Roman" panose="02020603050405020304" pitchFamily="18" charset="0"/>
            </a:endParaRPr>
          </a:p>
          <a:p>
            <a:pPr marL="0" indent="0" algn="l">
              <a:buNone/>
            </a:pPr>
            <a:endParaRPr lang="en-IN" dirty="0"/>
          </a:p>
          <a:p>
            <a:endParaRPr lang="en-IN" dirty="0"/>
          </a:p>
        </p:txBody>
      </p:sp>
    </p:spTree>
    <p:extLst>
      <p:ext uri="{BB962C8B-B14F-4D97-AF65-F5344CB8AC3E}">
        <p14:creationId xmlns:p14="http://schemas.microsoft.com/office/powerpoint/2010/main" val="338474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18E0-5E45-4688-8FF6-30895B0B3CCE}"/>
              </a:ext>
            </a:extLst>
          </p:cNvPr>
          <p:cNvSpPr>
            <a:spLocks noGrp="1"/>
          </p:cNvSpPr>
          <p:nvPr>
            <p:ph type="title"/>
          </p:nvPr>
        </p:nvSpPr>
        <p:spPr>
          <a:xfrm>
            <a:off x="838200" y="365126"/>
            <a:ext cx="10515600" cy="50165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B880A426-8FE1-4E80-88E3-3FC0838E64C3}"/>
              </a:ext>
            </a:extLst>
          </p:cNvPr>
          <p:cNvSpPr>
            <a:spLocks noGrp="1"/>
          </p:cNvSpPr>
          <p:nvPr>
            <p:ph idx="1"/>
          </p:nvPr>
        </p:nvSpPr>
        <p:spPr>
          <a:xfrm>
            <a:off x="838200" y="752475"/>
            <a:ext cx="10515600" cy="5424488"/>
          </a:xfrm>
        </p:spPr>
        <p:txBody>
          <a:bodyPr>
            <a:normAutofit/>
          </a:bodyPr>
          <a:lstStyle/>
          <a:p>
            <a:r>
              <a:rPr lang="en-US" sz="3600" dirty="0"/>
              <a:t>The success of the human genome-sequencing program has stimulated interest in applying genetic analysis on a large scale. The prime motive is to use genetic methods to characterize aspects of human biology, especially those that are relevant to diseases, their treatment, and their cure. </a:t>
            </a:r>
          </a:p>
          <a:p>
            <a:r>
              <a:rPr lang="en-US" sz="3600" dirty="0"/>
              <a:t>This endeavor requires more genetic markers than are currently available, but efforts are under way to discover many more. </a:t>
            </a:r>
            <a:endParaRPr lang="en-IN" sz="3600" dirty="0"/>
          </a:p>
        </p:txBody>
      </p:sp>
    </p:spTree>
    <p:extLst>
      <p:ext uri="{BB962C8B-B14F-4D97-AF65-F5344CB8AC3E}">
        <p14:creationId xmlns:p14="http://schemas.microsoft.com/office/powerpoint/2010/main" val="68233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6884-1726-403B-9AAC-2096EFAF4133}"/>
              </a:ext>
            </a:extLst>
          </p:cNvPr>
          <p:cNvSpPr>
            <a:spLocks noGrp="1"/>
          </p:cNvSpPr>
          <p:nvPr>
            <p:ph type="title"/>
          </p:nvPr>
        </p:nvSpPr>
        <p:spPr>
          <a:xfrm>
            <a:off x="838200" y="365126"/>
            <a:ext cx="10515600" cy="55880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16CA3B44-4AD4-4216-B456-598E0939C960}"/>
              </a:ext>
            </a:extLst>
          </p:cNvPr>
          <p:cNvSpPr>
            <a:spLocks noGrp="1"/>
          </p:cNvSpPr>
          <p:nvPr>
            <p:ph idx="1"/>
          </p:nvPr>
        </p:nvSpPr>
        <p:spPr>
          <a:xfrm>
            <a:off x="838200" y="923926"/>
            <a:ext cx="10515600" cy="5253037"/>
          </a:xfrm>
        </p:spPr>
        <p:txBody>
          <a:bodyPr>
            <a:noAutofit/>
          </a:bodyPr>
          <a:lstStyle/>
          <a:p>
            <a:r>
              <a:rPr lang="en-US" sz="3200" dirty="0"/>
              <a:t>For example, an international consortium of 10 pharmaceutical companies and the </a:t>
            </a:r>
            <a:r>
              <a:rPr lang="en-US" sz="3200" dirty="0" err="1"/>
              <a:t>Wellcome</a:t>
            </a:r>
            <a:r>
              <a:rPr lang="en-US" sz="3200" dirty="0"/>
              <a:t> Trust has taken up the task of finding 300,000 random single-  nucleotide (</a:t>
            </a:r>
            <a:r>
              <a:rPr lang="en-US" sz="3200" dirty="0" err="1"/>
              <a:t>nt</a:t>
            </a:r>
            <a:r>
              <a:rPr lang="en-US" sz="3200" dirty="0"/>
              <a:t>) polymorphisms (SNPs) spread throughout the genome. </a:t>
            </a:r>
          </a:p>
          <a:p>
            <a:r>
              <a:rPr lang="en-US" sz="3200" dirty="0"/>
              <a:t>The National Institutes of Health (NIH) and some commercial concerns have initiated their own efforts to collect large numbers of random SNPs. A second school of thought holds that SNPs should be mined in coding and regulatory regions, which would point more directly to disease-causing mutations (11). Studies could then focus directly on candidate genes.</a:t>
            </a:r>
            <a:endParaRPr lang="en-IN" sz="3200" dirty="0"/>
          </a:p>
          <a:p>
            <a:endParaRPr lang="en-IN" sz="3200" dirty="0"/>
          </a:p>
        </p:txBody>
      </p:sp>
    </p:spTree>
    <p:extLst>
      <p:ext uri="{BB962C8B-B14F-4D97-AF65-F5344CB8AC3E}">
        <p14:creationId xmlns:p14="http://schemas.microsoft.com/office/powerpoint/2010/main" val="398223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B551F-5221-44CB-83DA-F6022CF21108}"/>
              </a:ext>
            </a:extLst>
          </p:cNvPr>
          <p:cNvSpPr>
            <a:spLocks noGrp="1"/>
          </p:cNvSpPr>
          <p:nvPr>
            <p:ph type="title"/>
          </p:nvPr>
        </p:nvSpPr>
        <p:spPr>
          <a:xfrm>
            <a:off x="838200" y="365126"/>
            <a:ext cx="10515600" cy="31591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72DF73C8-B3D5-4EC3-8F71-824B3CCB9618}"/>
              </a:ext>
            </a:extLst>
          </p:cNvPr>
          <p:cNvSpPr>
            <a:spLocks noGrp="1"/>
          </p:cNvSpPr>
          <p:nvPr>
            <p:ph idx="1"/>
          </p:nvPr>
        </p:nvSpPr>
        <p:spPr>
          <a:xfrm>
            <a:off x="838200" y="790576"/>
            <a:ext cx="10515600" cy="5386388"/>
          </a:xfrm>
        </p:spPr>
        <p:txBody>
          <a:bodyPr>
            <a:noAutofit/>
          </a:bodyPr>
          <a:lstStyle/>
          <a:p>
            <a:pPr algn="l"/>
            <a:r>
              <a:rPr lang="en-US" b="0" i="0" u="none" strike="noStrike" baseline="0" dirty="0">
                <a:latin typeface="Times New Roman" panose="02020603050405020304" pitchFamily="18" charset="0"/>
              </a:rPr>
              <a:t>Whatever the approach, the task of finding candidate genes by genetic methods requires large-scale analysis, and the task of resequencing to find relevant mutations in candidate genes may also be a large one. Once a disease-associated gene has been discovered and the spectrum of mutations characterized, there may be a need to test large numbers of individuals who are at risk for the presence of these </a:t>
            </a:r>
            <a:r>
              <a:rPr lang="en-IN" b="0" i="0" u="none" strike="noStrike" baseline="0" dirty="0">
                <a:latin typeface="Times New Roman" panose="02020603050405020304" pitchFamily="18" charset="0"/>
              </a:rPr>
              <a:t>mutations.</a:t>
            </a:r>
          </a:p>
          <a:p>
            <a:pPr algn="l"/>
            <a:r>
              <a:rPr lang="en-US" b="0" i="0" u="none" strike="noStrike" baseline="0" dirty="0">
                <a:latin typeface="Times New Roman" panose="02020603050405020304" pitchFamily="18" charset="0"/>
              </a:rPr>
              <a:t>Thus, there is a need for large-scale analysis of sequence variation at four stages in the </a:t>
            </a:r>
            <a:r>
              <a:rPr lang="en-US" b="0" i="0" u="none" strike="noStrike" baseline="0" dirty="0" err="1">
                <a:latin typeface="Times New Roman" panose="02020603050405020304" pitchFamily="18" charset="0"/>
              </a:rPr>
              <a:t>characterisation</a:t>
            </a:r>
            <a:r>
              <a:rPr lang="en-US" b="0" i="0" u="none" strike="noStrike" baseline="0" dirty="0">
                <a:latin typeface="Times New Roman" panose="02020603050405020304" pitchFamily="18" charset="0"/>
              </a:rPr>
              <a:t> of a human trait: discovery of informative sequence variants, mapping by association or linkage, mutation analysis in candidate genes, and diagnosis in individuals at risk. Analysis of sequence variation has applications in fields other than human disease and some of these, such as the study of human origins, also need analysis on a large scale.</a:t>
            </a:r>
            <a:endParaRPr lang="en-IN" dirty="0"/>
          </a:p>
        </p:txBody>
      </p:sp>
    </p:spTree>
    <p:extLst>
      <p:ext uri="{BB962C8B-B14F-4D97-AF65-F5344CB8AC3E}">
        <p14:creationId xmlns:p14="http://schemas.microsoft.com/office/powerpoint/2010/main" val="44601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32E37-CF76-44DA-A861-1A2DB3BF8D95}"/>
              </a:ext>
            </a:extLst>
          </p:cNvPr>
          <p:cNvSpPr>
            <a:spLocks noGrp="1"/>
          </p:cNvSpPr>
          <p:nvPr>
            <p:ph type="title"/>
          </p:nvPr>
        </p:nvSpPr>
        <p:spPr/>
        <p:txBody>
          <a:bodyPr/>
          <a:lstStyle/>
          <a:p>
            <a:r>
              <a:rPr lang="en-IN" sz="4400" b="1" i="0" u="none" strike="noStrike" baseline="0" dirty="0">
                <a:latin typeface="Minion-Semibold"/>
              </a:rPr>
              <a:t>Definition of Terms</a:t>
            </a:r>
            <a:endParaRPr lang="en-IN" dirty="0"/>
          </a:p>
        </p:txBody>
      </p:sp>
      <p:sp>
        <p:nvSpPr>
          <p:cNvPr id="3" name="Content Placeholder 2">
            <a:extLst>
              <a:ext uri="{FF2B5EF4-FFF2-40B4-BE49-F238E27FC236}">
                <a16:creationId xmlns:a16="http://schemas.microsoft.com/office/drawing/2014/main" id="{316DDB0A-32A1-48A5-AB8D-31553D9D68ED}"/>
              </a:ext>
            </a:extLst>
          </p:cNvPr>
          <p:cNvSpPr>
            <a:spLocks noGrp="1"/>
          </p:cNvSpPr>
          <p:nvPr>
            <p:ph idx="1"/>
          </p:nvPr>
        </p:nvSpPr>
        <p:spPr>
          <a:xfrm>
            <a:off x="838200" y="1390650"/>
            <a:ext cx="10877550" cy="4786313"/>
          </a:xfrm>
        </p:spPr>
        <p:txBody>
          <a:bodyPr>
            <a:normAutofit/>
          </a:bodyPr>
          <a:lstStyle/>
          <a:p>
            <a:r>
              <a:rPr lang="en-US" dirty="0"/>
              <a:t>Sequence Polymorphism A sequence polymorphism is a variation in a DNA sequence that occurs at a frequency of &gt;1% in the population, with no implied association with phenotype. A “functional polymorphism” defines a variant that does have an associated phenotype.</a:t>
            </a:r>
          </a:p>
          <a:p>
            <a:r>
              <a:rPr lang="en-US" dirty="0"/>
              <a:t> </a:t>
            </a:r>
            <a:r>
              <a:rPr lang="en-US" dirty="0" err="1"/>
              <a:t>Asingle-nt</a:t>
            </a:r>
            <a:r>
              <a:rPr lang="en-US" dirty="0"/>
              <a:t> polymorphism (SNP) is a polymorphism in which alleles are defined by single or few base changes; in the human genome, these comprise mainly substitutions, but the term also embraces deletions and insertions of one or a few bases. </a:t>
            </a:r>
          </a:p>
          <a:p>
            <a:r>
              <a:rPr lang="en-US" dirty="0"/>
              <a:t>The terms </a:t>
            </a:r>
            <a:r>
              <a:rPr lang="en-US" dirty="0" err="1"/>
              <a:t>aSNPs</a:t>
            </a:r>
            <a:r>
              <a:rPr lang="en-US" dirty="0"/>
              <a:t> and </a:t>
            </a:r>
            <a:r>
              <a:rPr lang="en-US" dirty="0" err="1"/>
              <a:t>cSNPs</a:t>
            </a:r>
            <a:r>
              <a:rPr lang="en-US" dirty="0"/>
              <a:t> describe anonymous (i.e. dispersed throughout genome) and coding SNPs, respectively.</a:t>
            </a:r>
            <a:endParaRPr lang="en-IN" dirty="0"/>
          </a:p>
        </p:txBody>
      </p:sp>
    </p:spTree>
    <p:extLst>
      <p:ext uri="{BB962C8B-B14F-4D97-AF65-F5344CB8AC3E}">
        <p14:creationId xmlns:p14="http://schemas.microsoft.com/office/powerpoint/2010/main" val="273872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9BE21-9CF7-4774-AA76-F004375DA35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7CE69FD-1BD9-4328-8423-1C4CB6474B85}"/>
              </a:ext>
            </a:extLst>
          </p:cNvPr>
          <p:cNvSpPr>
            <a:spLocks noGrp="1"/>
          </p:cNvSpPr>
          <p:nvPr>
            <p:ph idx="1"/>
          </p:nvPr>
        </p:nvSpPr>
        <p:spPr/>
        <p:txBody>
          <a:bodyPr/>
          <a:lstStyle/>
          <a:p>
            <a:r>
              <a:rPr lang="en-US" dirty="0"/>
              <a:t>Mutation By contrast with a polymorphism, a mutation is a change in sequence that is directly associated with a change in phenotype.</a:t>
            </a:r>
          </a:p>
          <a:p>
            <a:r>
              <a:rPr lang="en-US" dirty="0"/>
              <a:t>Genotyping </a:t>
            </a:r>
            <a:r>
              <a:rPr lang="en-US" dirty="0" err="1"/>
              <a:t>Genotyping</a:t>
            </a:r>
            <a:r>
              <a:rPr lang="en-US" dirty="0"/>
              <a:t> is the analysis of a locus to look for the presence of a known allele.</a:t>
            </a:r>
            <a:endParaRPr lang="en-IN" dirty="0"/>
          </a:p>
          <a:p>
            <a:endParaRPr lang="en-IN" dirty="0"/>
          </a:p>
        </p:txBody>
      </p:sp>
    </p:spTree>
    <p:extLst>
      <p:ext uri="{BB962C8B-B14F-4D97-AF65-F5344CB8AC3E}">
        <p14:creationId xmlns:p14="http://schemas.microsoft.com/office/powerpoint/2010/main" val="2651181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B8C90-E439-47D0-8486-C84E7ED68A3B}"/>
              </a:ext>
            </a:extLst>
          </p:cNvPr>
          <p:cNvSpPr>
            <a:spLocks noGrp="1"/>
          </p:cNvSpPr>
          <p:nvPr>
            <p:ph type="title"/>
          </p:nvPr>
        </p:nvSpPr>
        <p:spPr/>
        <p:txBody>
          <a:bodyPr>
            <a:normAutofit/>
          </a:bodyPr>
          <a:lstStyle/>
          <a:p>
            <a:r>
              <a:rPr lang="en-US" sz="4800" b="1" dirty="0"/>
              <a:t>Resequencing</a:t>
            </a:r>
            <a:endParaRPr lang="en-IN" sz="4800" b="1" dirty="0"/>
          </a:p>
        </p:txBody>
      </p:sp>
      <p:sp>
        <p:nvSpPr>
          <p:cNvPr id="3" name="Content Placeholder 2">
            <a:extLst>
              <a:ext uri="{FF2B5EF4-FFF2-40B4-BE49-F238E27FC236}">
                <a16:creationId xmlns:a16="http://schemas.microsoft.com/office/drawing/2014/main" id="{0C0B59E7-D4B4-45DD-A70F-E277F7EB45E6}"/>
              </a:ext>
            </a:extLst>
          </p:cNvPr>
          <p:cNvSpPr>
            <a:spLocks noGrp="1"/>
          </p:cNvSpPr>
          <p:nvPr>
            <p:ph idx="1"/>
          </p:nvPr>
        </p:nvSpPr>
        <p:spPr/>
        <p:txBody>
          <a:bodyPr/>
          <a:lstStyle/>
          <a:p>
            <a:r>
              <a:rPr lang="en-US" sz="3600" dirty="0"/>
              <a:t>Resequencing is the process of determining the sequence of a gene or other sequence known to be related to a reference sequence; </a:t>
            </a:r>
          </a:p>
          <a:p>
            <a:r>
              <a:rPr lang="en-US" sz="3600" dirty="0"/>
              <a:t>typically, this process is carried out to look for mutations that have not been previously characterized.</a:t>
            </a:r>
          </a:p>
          <a:p>
            <a:endParaRPr lang="en-IN" dirty="0"/>
          </a:p>
        </p:txBody>
      </p:sp>
    </p:spTree>
    <p:extLst>
      <p:ext uri="{BB962C8B-B14F-4D97-AF65-F5344CB8AC3E}">
        <p14:creationId xmlns:p14="http://schemas.microsoft.com/office/powerpoint/2010/main" val="44808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C7675-6496-45B4-9D15-F170E3B56205}"/>
              </a:ext>
            </a:extLst>
          </p:cNvPr>
          <p:cNvSpPr>
            <a:spLocks noGrp="1"/>
          </p:cNvSpPr>
          <p:nvPr>
            <p:ph type="title"/>
          </p:nvPr>
        </p:nvSpPr>
        <p:spPr/>
        <p:txBody>
          <a:bodyPr/>
          <a:lstStyle/>
          <a:p>
            <a:r>
              <a:rPr lang="en-US" b="1" i="0" dirty="0">
                <a:solidFill>
                  <a:srgbClr val="222222"/>
                </a:solidFill>
                <a:effectLst/>
                <a:latin typeface="Harding"/>
              </a:rPr>
              <a:t>Genome resequencing and genetic variation</a:t>
            </a:r>
            <a:br>
              <a:rPr lang="en-US" b="1" i="0" dirty="0">
                <a:solidFill>
                  <a:srgbClr val="222222"/>
                </a:solidFill>
                <a:effectLst/>
                <a:latin typeface="Harding"/>
              </a:rPr>
            </a:br>
            <a:endParaRPr lang="en-IN" dirty="0"/>
          </a:p>
        </p:txBody>
      </p:sp>
      <p:sp>
        <p:nvSpPr>
          <p:cNvPr id="3" name="Content Placeholder 2">
            <a:extLst>
              <a:ext uri="{FF2B5EF4-FFF2-40B4-BE49-F238E27FC236}">
                <a16:creationId xmlns:a16="http://schemas.microsoft.com/office/drawing/2014/main" id="{315AA1A2-94A5-43A5-A9C1-2E3AD7BB8471}"/>
              </a:ext>
            </a:extLst>
          </p:cNvPr>
          <p:cNvSpPr>
            <a:spLocks noGrp="1"/>
          </p:cNvSpPr>
          <p:nvPr>
            <p:ph idx="1"/>
          </p:nvPr>
        </p:nvSpPr>
        <p:spPr>
          <a:xfrm>
            <a:off x="838199" y="1228725"/>
            <a:ext cx="10829925" cy="4948238"/>
          </a:xfrm>
        </p:spPr>
        <p:txBody>
          <a:bodyPr>
            <a:noAutofit/>
          </a:bodyPr>
          <a:lstStyle/>
          <a:p>
            <a:r>
              <a:rPr lang="en-US" sz="3200" b="1" i="0" dirty="0">
                <a:solidFill>
                  <a:srgbClr val="222222"/>
                </a:solidFill>
                <a:effectLst/>
                <a:latin typeface="Harding"/>
              </a:rPr>
              <a:t>Technologies for selecting segments of large genomes for resequencing will reveal biologically important sequence variation.</a:t>
            </a:r>
          </a:p>
          <a:p>
            <a:r>
              <a:rPr lang="en-US" sz="3200" b="1" i="0" dirty="0">
                <a:solidFill>
                  <a:srgbClr val="222222"/>
                </a:solidFill>
                <a:effectLst/>
                <a:latin typeface="Harding"/>
              </a:rPr>
              <a:t>Now that reference genome sequences for many organisms are available, cataloguing sequence variation and understanding its biological consequences has become a major research aim.</a:t>
            </a:r>
          </a:p>
          <a:p>
            <a:r>
              <a:rPr lang="en-US" sz="3200" b="1" i="0" dirty="0">
                <a:solidFill>
                  <a:srgbClr val="222222"/>
                </a:solidFill>
                <a:effectLst/>
                <a:latin typeface="Harding"/>
              </a:rPr>
              <a:t> However, for large eukaryotic genomes such as the human, even recently developed high-throughput sequencing technologies only allow deep genome-wide sequence coverage of a small number of individuals. </a:t>
            </a:r>
            <a:endParaRPr lang="en-IN" sz="3200" b="1" dirty="0"/>
          </a:p>
        </p:txBody>
      </p:sp>
    </p:spTree>
    <p:extLst>
      <p:ext uri="{BB962C8B-B14F-4D97-AF65-F5344CB8AC3E}">
        <p14:creationId xmlns:p14="http://schemas.microsoft.com/office/powerpoint/2010/main" val="332660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0BE7E-B753-42C6-B720-08C2730015A6}"/>
              </a:ext>
            </a:extLst>
          </p:cNvPr>
          <p:cNvSpPr>
            <a:spLocks noGrp="1"/>
          </p:cNvSpPr>
          <p:nvPr>
            <p:ph type="title"/>
          </p:nvPr>
        </p:nvSpPr>
        <p:spPr>
          <a:xfrm>
            <a:off x="838200" y="365125"/>
            <a:ext cx="10515600" cy="415925"/>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23B1FFA6-E6B5-4642-AFA1-B9D67496E03C}"/>
              </a:ext>
            </a:extLst>
          </p:cNvPr>
          <p:cNvSpPr>
            <a:spLocks noGrp="1"/>
          </p:cNvSpPr>
          <p:nvPr>
            <p:ph idx="1"/>
          </p:nvPr>
        </p:nvSpPr>
        <p:spPr>
          <a:xfrm>
            <a:off x="838200" y="1123950"/>
            <a:ext cx="10515600" cy="5053013"/>
          </a:xfrm>
        </p:spPr>
        <p:txBody>
          <a:bodyPr>
            <a:noAutofit/>
          </a:bodyPr>
          <a:lstStyle/>
          <a:p>
            <a:r>
              <a:rPr lang="en-US" sz="4000" b="0" i="0" dirty="0">
                <a:solidFill>
                  <a:srgbClr val="222222"/>
                </a:solidFill>
                <a:effectLst/>
                <a:latin typeface="Harding"/>
              </a:rPr>
              <a:t>Resequencing the genome of many individuals for which there is a reference genome allows investigation of the relationship between sequence variation and normal or disease phenotypes.</a:t>
            </a:r>
          </a:p>
          <a:p>
            <a:r>
              <a:rPr lang="en-US" sz="4000" b="0" i="0" dirty="0">
                <a:solidFill>
                  <a:srgbClr val="222222"/>
                </a:solidFill>
                <a:effectLst/>
                <a:latin typeface="Harding"/>
              </a:rPr>
              <a:t>Some of these platforms permit ∼100-fold greater rates of DNA sequencing at approximately 100-fold lower cost per base.   </a:t>
            </a:r>
            <a:r>
              <a:rPr lang="en-US" sz="4000" b="0" i="0" dirty="0">
                <a:solidFill>
                  <a:srgbClr val="222222"/>
                </a:solidFill>
                <a:effectLst/>
                <a:latin typeface="-apple-system"/>
              </a:rPr>
              <a:t>(Stratton, M., 2008)</a:t>
            </a:r>
            <a:endParaRPr lang="en-IN" sz="4000" dirty="0"/>
          </a:p>
        </p:txBody>
      </p:sp>
    </p:spTree>
    <p:extLst>
      <p:ext uri="{BB962C8B-B14F-4D97-AF65-F5344CB8AC3E}">
        <p14:creationId xmlns:p14="http://schemas.microsoft.com/office/powerpoint/2010/main" val="709440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1057</Words>
  <Application>Microsoft Office PowerPoint</Application>
  <PresentationFormat>Widescreen</PresentationFormat>
  <Paragraphs>44</Paragraphs>
  <Slides>14</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-apple-system</vt:lpstr>
      <vt:lpstr>Arial</vt:lpstr>
      <vt:lpstr>Calibri</vt:lpstr>
      <vt:lpstr>Calibri Light</vt:lpstr>
      <vt:lpstr>Harding</vt:lpstr>
      <vt:lpstr>Minion-Semibold</vt:lpstr>
      <vt:lpstr>Times New Roman</vt:lpstr>
      <vt:lpstr>Office Theme</vt:lpstr>
      <vt:lpstr>1_Office Theme</vt:lpstr>
      <vt:lpstr>   Sequence Variation &amp; Polymorphism in DNA Sequence M.Sc.Bioinformatics IV sem/B.Sc. Biotechnology -II year Subject-Computational Biology &amp; Bioinformatics</vt:lpstr>
      <vt:lpstr>PowerPoint Presentation</vt:lpstr>
      <vt:lpstr>PowerPoint Presentation</vt:lpstr>
      <vt:lpstr>PowerPoint Presentation</vt:lpstr>
      <vt:lpstr>Definition of Terms</vt:lpstr>
      <vt:lpstr>PowerPoint Presentation</vt:lpstr>
      <vt:lpstr>Resequencing</vt:lpstr>
      <vt:lpstr>Genome resequencing and genetic variation </vt:lpstr>
      <vt:lpstr>PowerPoint Presentation</vt:lpstr>
      <vt:lpstr>PowerPoint Presentation</vt:lpstr>
      <vt:lpstr>Enrichment procedures allow redistribution of sequencing throughput from all of a small number of genomes (a) to a small component of a large number of genomes (b).</vt:lpstr>
      <vt:lpstr>PowerPoint Presentation</vt:lpstr>
      <vt:lpstr>Short Tandem Repeats Short tandem repeats (STRs)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mamtasagar</dc:creator>
  <cp:lastModifiedBy>mamtasagar</cp:lastModifiedBy>
  <cp:revision>15</cp:revision>
  <dcterms:created xsi:type="dcterms:W3CDTF">2022-01-14T08:23:46Z</dcterms:created>
  <dcterms:modified xsi:type="dcterms:W3CDTF">2022-05-04T15:45:55Z</dcterms:modified>
</cp:coreProperties>
</file>