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62" y="-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667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4044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912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12153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03303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3504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6971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17375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5637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9197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52555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0305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8362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4180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2324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76019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737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97089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  <p:sldLayoutId id="2147483778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81400" y="762000"/>
            <a:ext cx="1828673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2800" b="1" spc="-5" dirty="0" smtClean="0">
                <a:solidFill>
                  <a:schemeClr val="accent2"/>
                </a:solidFill>
                <a:latin typeface="Times New Roman"/>
                <a:cs typeface="Times New Roman"/>
              </a:rPr>
              <a:t>ECE-S- 204</a:t>
            </a:r>
            <a:endParaRPr sz="2800" dirty="0">
              <a:solidFill>
                <a:schemeClr val="accent2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05000" y="1295400"/>
            <a:ext cx="6781800" cy="3545201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R="1576070" algn="ctr">
              <a:lnSpc>
                <a:spcPct val="100000"/>
              </a:lnSpc>
              <a:spcBef>
                <a:spcPts val="725"/>
              </a:spcBef>
            </a:pPr>
            <a:r>
              <a:rPr sz="2800" b="1" spc="-5" dirty="0">
                <a:solidFill>
                  <a:schemeClr val="accent2"/>
                </a:solidFill>
                <a:latin typeface="Times New Roman"/>
                <a:cs typeface="Times New Roman"/>
              </a:rPr>
              <a:t>Electrical Machines</a:t>
            </a:r>
            <a:r>
              <a:rPr sz="2800" b="1" spc="-20" dirty="0">
                <a:solidFill>
                  <a:schemeClr val="accent2"/>
                </a:solidFill>
                <a:latin typeface="Times New Roman"/>
                <a:cs typeface="Times New Roman"/>
              </a:rPr>
              <a:t> </a:t>
            </a:r>
            <a:endParaRPr sz="2800" dirty="0">
              <a:solidFill>
                <a:schemeClr val="accent2"/>
              </a:solidFill>
              <a:latin typeface="Times New Roman"/>
              <a:cs typeface="Times New Roman"/>
            </a:endParaRPr>
          </a:p>
          <a:p>
            <a:pPr marR="1577975" algn="ctr">
              <a:lnSpc>
                <a:spcPct val="100000"/>
              </a:lnSpc>
              <a:spcBef>
                <a:spcPts val="1085"/>
              </a:spcBef>
            </a:pPr>
            <a:r>
              <a:rPr lang="en-IN" sz="4800" b="1" spc="-5" dirty="0" smtClean="0">
                <a:solidFill>
                  <a:schemeClr val="accent2"/>
                </a:solidFill>
                <a:latin typeface="Times New Roman"/>
                <a:cs typeface="Times New Roman"/>
              </a:rPr>
              <a:t> </a:t>
            </a:r>
            <a:r>
              <a:rPr sz="4800" b="1" spc="-5" dirty="0" smtClean="0">
                <a:solidFill>
                  <a:schemeClr val="accent2"/>
                </a:solidFill>
                <a:latin typeface="Times New Roman"/>
                <a:cs typeface="Times New Roman"/>
              </a:rPr>
              <a:t>Induction</a:t>
            </a:r>
            <a:r>
              <a:rPr sz="4800" b="1" spc="-35" dirty="0" smtClean="0">
                <a:solidFill>
                  <a:schemeClr val="accent2"/>
                </a:solidFill>
                <a:latin typeface="Times New Roman"/>
                <a:cs typeface="Times New Roman"/>
              </a:rPr>
              <a:t> </a:t>
            </a:r>
            <a:r>
              <a:rPr sz="4800" b="1" dirty="0" smtClean="0">
                <a:solidFill>
                  <a:schemeClr val="accent2"/>
                </a:solidFill>
                <a:latin typeface="Times New Roman"/>
                <a:cs typeface="Times New Roman"/>
              </a:rPr>
              <a:t>Motor</a:t>
            </a:r>
            <a:endParaRPr lang="en-IN" sz="4800" b="1" dirty="0" smtClean="0">
              <a:solidFill>
                <a:schemeClr val="accent2"/>
              </a:solidFill>
              <a:latin typeface="Times New Roman"/>
              <a:cs typeface="Times New Roman"/>
            </a:endParaRPr>
          </a:p>
          <a:p>
            <a:pPr marR="1577975" algn="ctr">
              <a:lnSpc>
                <a:spcPct val="100000"/>
              </a:lnSpc>
              <a:spcBef>
                <a:spcPts val="1085"/>
              </a:spcBef>
            </a:pPr>
            <a:endParaRPr sz="4800" dirty="0" smtClean="0">
              <a:solidFill>
                <a:schemeClr val="accent2"/>
              </a:solidFill>
              <a:latin typeface="Times New Roman"/>
              <a:cs typeface="Times New Roman"/>
            </a:endParaRPr>
          </a:p>
          <a:p>
            <a:pPr marR="7620" algn="r">
              <a:lnSpc>
                <a:spcPct val="100000"/>
              </a:lnSpc>
            </a:pPr>
            <a:r>
              <a:rPr sz="2400" b="1" spc="-5" dirty="0" smtClean="0">
                <a:solidFill>
                  <a:schemeClr val="accent2"/>
                </a:solidFill>
                <a:latin typeface="Times New Roman"/>
                <a:cs typeface="Times New Roman"/>
              </a:rPr>
              <a:t>A</a:t>
            </a:r>
            <a:r>
              <a:rPr lang="en-IN" sz="2400" b="1" spc="-15" dirty="0" err="1" smtClean="0">
                <a:solidFill>
                  <a:schemeClr val="accent2"/>
                </a:solidFill>
                <a:latin typeface="Times New Roman"/>
                <a:cs typeface="Times New Roman"/>
              </a:rPr>
              <a:t>tul</a:t>
            </a:r>
            <a:r>
              <a:rPr lang="en-IN" sz="2400" b="1" spc="-15" dirty="0" smtClean="0">
                <a:solidFill>
                  <a:schemeClr val="accent2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 err="1" smtClean="0">
                <a:solidFill>
                  <a:schemeClr val="accent2"/>
                </a:solidFill>
                <a:latin typeface="Times New Roman"/>
                <a:cs typeface="Times New Roman"/>
              </a:rPr>
              <a:t>kumar</a:t>
            </a:r>
            <a:r>
              <a:rPr lang="en-IN" sz="2400" b="1" spc="-5" dirty="0" err="1" smtClean="0">
                <a:solidFill>
                  <a:schemeClr val="accent2"/>
                </a:solidFill>
                <a:latin typeface="Times New Roman"/>
                <a:cs typeface="Times New Roman"/>
              </a:rPr>
              <a:t>Agnihotri</a:t>
            </a:r>
            <a:endParaRPr sz="2400" dirty="0" smtClean="0">
              <a:solidFill>
                <a:schemeClr val="accent2"/>
              </a:solidFill>
              <a:latin typeface="Times New Roman"/>
              <a:cs typeface="Times New Roman"/>
            </a:endParaRPr>
          </a:p>
          <a:p>
            <a:pPr marR="5715" algn="r">
              <a:lnSpc>
                <a:spcPct val="100000"/>
              </a:lnSpc>
              <a:spcBef>
                <a:spcPts val="575"/>
              </a:spcBef>
            </a:pPr>
            <a:r>
              <a:rPr sz="2400" b="1" spc="-5" dirty="0" err="1" smtClean="0">
                <a:solidFill>
                  <a:schemeClr val="accent2"/>
                </a:solidFill>
                <a:latin typeface="Times New Roman"/>
                <a:cs typeface="Times New Roman"/>
              </a:rPr>
              <a:t>Asst.p</a:t>
            </a:r>
            <a:r>
              <a:rPr sz="2400" b="1" spc="-50" dirty="0" err="1" smtClean="0">
                <a:solidFill>
                  <a:schemeClr val="accent2"/>
                </a:solidFill>
                <a:latin typeface="Times New Roman"/>
                <a:cs typeface="Times New Roman"/>
              </a:rPr>
              <a:t>r</a:t>
            </a:r>
            <a:r>
              <a:rPr sz="2400" b="1" dirty="0" err="1" smtClean="0">
                <a:solidFill>
                  <a:schemeClr val="accent2"/>
                </a:solidFill>
                <a:latin typeface="Times New Roman"/>
                <a:cs typeface="Times New Roman"/>
              </a:rPr>
              <a:t>o</a:t>
            </a:r>
            <a:r>
              <a:rPr sz="2400" b="1" spc="5" dirty="0" err="1" smtClean="0">
                <a:solidFill>
                  <a:schemeClr val="accent2"/>
                </a:solidFill>
                <a:latin typeface="Times New Roman"/>
                <a:cs typeface="Times New Roman"/>
              </a:rPr>
              <a:t>f</a:t>
            </a:r>
            <a:r>
              <a:rPr lang="en-IN" sz="2400" b="1" spc="5" dirty="0" smtClean="0">
                <a:solidFill>
                  <a:schemeClr val="accent2"/>
                </a:solidFill>
                <a:latin typeface="Times New Roman"/>
                <a:cs typeface="Times New Roman"/>
              </a:rPr>
              <a:t>/ECE</a:t>
            </a:r>
            <a:endParaRPr lang="en-IN" sz="2400" b="1" dirty="0">
              <a:solidFill>
                <a:schemeClr val="accent2"/>
              </a:solidFill>
              <a:latin typeface="Times New Roman"/>
              <a:cs typeface="Times New Roman"/>
            </a:endParaRPr>
          </a:p>
          <a:p>
            <a:pPr marR="5715" algn="r">
              <a:lnSpc>
                <a:spcPct val="100000"/>
              </a:lnSpc>
              <a:spcBef>
                <a:spcPts val="575"/>
              </a:spcBef>
            </a:pPr>
            <a:r>
              <a:rPr lang="en-IN" sz="2400" b="1" dirty="0" smtClean="0">
                <a:solidFill>
                  <a:schemeClr val="accent2"/>
                </a:solidFill>
                <a:latin typeface="Times New Roman"/>
                <a:cs typeface="Times New Roman"/>
              </a:rPr>
              <a:t>UIET CSJMU KANPUR</a:t>
            </a:r>
            <a:r>
              <a:rPr sz="2400" b="1" dirty="0" smtClean="0">
                <a:solidFill>
                  <a:schemeClr val="accent2"/>
                </a:solidFill>
                <a:latin typeface="Times New Roman"/>
                <a:cs typeface="Times New Roman"/>
              </a:rPr>
              <a:t>,</a:t>
            </a:r>
            <a:endParaRPr sz="2400" dirty="0">
              <a:solidFill>
                <a:schemeClr val="accent2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88974"/>
            <a:ext cx="6550356" cy="6585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35" dirty="0"/>
              <a:t>Rotating </a:t>
            </a:r>
            <a:r>
              <a:rPr spc="-65" dirty="0"/>
              <a:t>Magnetic</a:t>
            </a:r>
            <a:r>
              <a:rPr spc="-335" dirty="0"/>
              <a:t> </a:t>
            </a:r>
            <a:r>
              <a:rPr spc="-150" dirty="0"/>
              <a:t>Field</a:t>
            </a:r>
          </a:p>
        </p:txBody>
      </p:sp>
      <p:sp>
        <p:nvSpPr>
          <p:cNvPr id="3" name="object 3"/>
          <p:cNvSpPr/>
          <p:nvPr/>
        </p:nvSpPr>
        <p:spPr>
          <a:xfrm>
            <a:off x="5638800" y="4876800"/>
            <a:ext cx="1394575" cy="13935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3702419" y="3056770"/>
            <a:ext cx="285750" cy="274955"/>
            <a:chOff x="3702419" y="3056770"/>
            <a:chExt cx="285750" cy="274955"/>
          </a:xfrm>
        </p:grpSpPr>
        <p:sp>
          <p:nvSpPr>
            <p:cNvPr id="5" name="object 5"/>
            <p:cNvSpPr/>
            <p:nvPr/>
          </p:nvSpPr>
          <p:spPr>
            <a:xfrm>
              <a:off x="3714577" y="3072215"/>
              <a:ext cx="273685" cy="257810"/>
            </a:xfrm>
            <a:custGeom>
              <a:avLst/>
              <a:gdLst/>
              <a:ahLst/>
              <a:cxnLst/>
              <a:rect l="l" t="t" r="r" b="b"/>
              <a:pathLst>
                <a:path w="273685" h="257810">
                  <a:moveTo>
                    <a:pt x="0" y="174653"/>
                  </a:moveTo>
                  <a:lnTo>
                    <a:pt x="24112" y="160435"/>
                  </a:lnTo>
                </a:path>
                <a:path w="273685" h="257810">
                  <a:moveTo>
                    <a:pt x="24720" y="160435"/>
                  </a:moveTo>
                  <a:lnTo>
                    <a:pt x="83886" y="257083"/>
                  </a:lnTo>
                </a:path>
                <a:path w="273685" h="257810">
                  <a:moveTo>
                    <a:pt x="83886" y="257565"/>
                  </a:moveTo>
                  <a:lnTo>
                    <a:pt x="148726" y="985"/>
                  </a:lnTo>
                </a:path>
                <a:path w="273685" h="257810">
                  <a:moveTo>
                    <a:pt x="148726" y="0"/>
                  </a:moveTo>
                  <a:lnTo>
                    <a:pt x="273341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702419" y="3056770"/>
              <a:ext cx="276225" cy="263525"/>
            </a:xfrm>
            <a:custGeom>
              <a:avLst/>
              <a:gdLst/>
              <a:ahLst/>
              <a:cxnLst/>
              <a:rect l="l" t="t" r="r" b="b"/>
              <a:pathLst>
                <a:path w="276225" h="263525">
                  <a:moveTo>
                    <a:pt x="275772" y="0"/>
                  </a:moveTo>
                  <a:lnTo>
                    <a:pt x="146295" y="0"/>
                  </a:lnTo>
                  <a:lnTo>
                    <a:pt x="86520" y="237435"/>
                  </a:lnTo>
                  <a:lnTo>
                    <a:pt x="33635" y="157962"/>
                  </a:lnTo>
                  <a:lnTo>
                    <a:pt x="0" y="176603"/>
                  </a:lnTo>
                  <a:lnTo>
                    <a:pt x="3849" y="183481"/>
                  </a:lnTo>
                  <a:lnTo>
                    <a:pt x="20262" y="173667"/>
                  </a:lnTo>
                  <a:lnTo>
                    <a:pt x="80036" y="262955"/>
                  </a:lnTo>
                  <a:lnTo>
                    <a:pt x="91991" y="262955"/>
                  </a:lnTo>
                  <a:lnTo>
                    <a:pt x="155210" y="11764"/>
                  </a:lnTo>
                  <a:lnTo>
                    <a:pt x="275772" y="11764"/>
                  </a:lnTo>
                  <a:lnTo>
                    <a:pt x="27577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3683170" y="3389889"/>
            <a:ext cx="314325" cy="0"/>
          </a:xfrm>
          <a:custGeom>
            <a:avLst/>
            <a:gdLst/>
            <a:ahLst/>
            <a:cxnLst/>
            <a:rect l="l" t="t" r="r" b="b"/>
            <a:pathLst>
              <a:path w="314325">
                <a:moveTo>
                  <a:pt x="0" y="0"/>
                </a:moveTo>
                <a:lnTo>
                  <a:pt x="314271" y="0"/>
                </a:lnTo>
              </a:path>
            </a:pathLst>
          </a:custGeom>
          <a:ln w="117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3733015" y="3763729"/>
            <a:ext cx="285750" cy="274955"/>
            <a:chOff x="3733015" y="3763729"/>
            <a:chExt cx="285750" cy="274955"/>
          </a:xfrm>
        </p:grpSpPr>
        <p:sp>
          <p:nvSpPr>
            <p:cNvPr id="9" name="object 9"/>
            <p:cNvSpPr/>
            <p:nvPr/>
          </p:nvSpPr>
          <p:spPr>
            <a:xfrm>
              <a:off x="3744565" y="3779656"/>
              <a:ext cx="274320" cy="257810"/>
            </a:xfrm>
            <a:custGeom>
              <a:avLst/>
              <a:gdLst/>
              <a:ahLst/>
              <a:cxnLst/>
              <a:rect l="l" t="t" r="r" b="b"/>
              <a:pathLst>
                <a:path w="274320" h="257810">
                  <a:moveTo>
                    <a:pt x="0" y="174170"/>
                  </a:moveTo>
                  <a:lnTo>
                    <a:pt x="25328" y="160435"/>
                  </a:lnTo>
                </a:path>
                <a:path w="274320" h="257810">
                  <a:moveTo>
                    <a:pt x="25328" y="160435"/>
                  </a:moveTo>
                  <a:lnTo>
                    <a:pt x="84089" y="257083"/>
                  </a:lnTo>
                </a:path>
                <a:path w="274320" h="257810">
                  <a:moveTo>
                    <a:pt x="84089" y="257565"/>
                  </a:moveTo>
                  <a:lnTo>
                    <a:pt x="149334" y="502"/>
                  </a:lnTo>
                </a:path>
                <a:path w="274320" h="257810">
                  <a:moveTo>
                    <a:pt x="149334" y="0"/>
                  </a:moveTo>
                  <a:lnTo>
                    <a:pt x="27394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733015" y="3763729"/>
              <a:ext cx="276225" cy="263525"/>
            </a:xfrm>
            <a:custGeom>
              <a:avLst/>
              <a:gdLst/>
              <a:ahLst/>
              <a:cxnLst/>
              <a:rect l="l" t="t" r="r" b="b"/>
              <a:pathLst>
                <a:path w="276225" h="263525">
                  <a:moveTo>
                    <a:pt x="275772" y="0"/>
                  </a:moveTo>
                  <a:lnTo>
                    <a:pt x="146295" y="0"/>
                  </a:lnTo>
                  <a:lnTo>
                    <a:pt x="86520" y="237938"/>
                  </a:lnTo>
                  <a:lnTo>
                    <a:pt x="33635" y="158464"/>
                  </a:lnTo>
                  <a:lnTo>
                    <a:pt x="0" y="177106"/>
                  </a:lnTo>
                  <a:lnTo>
                    <a:pt x="3444" y="183964"/>
                  </a:lnTo>
                  <a:lnTo>
                    <a:pt x="20262" y="173667"/>
                  </a:lnTo>
                  <a:lnTo>
                    <a:pt x="80036" y="263437"/>
                  </a:lnTo>
                  <a:lnTo>
                    <a:pt x="91991" y="263437"/>
                  </a:lnTo>
                  <a:lnTo>
                    <a:pt x="155210" y="12246"/>
                  </a:lnTo>
                  <a:lnTo>
                    <a:pt x="275772" y="12246"/>
                  </a:lnTo>
                  <a:lnTo>
                    <a:pt x="27577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>
            <a:off x="3713766" y="4096847"/>
            <a:ext cx="314960" cy="0"/>
          </a:xfrm>
          <a:custGeom>
            <a:avLst/>
            <a:gdLst/>
            <a:ahLst/>
            <a:cxnLst/>
            <a:rect l="l" t="t" r="r" b="b"/>
            <a:pathLst>
              <a:path w="314960">
                <a:moveTo>
                  <a:pt x="0" y="0"/>
                </a:moveTo>
                <a:lnTo>
                  <a:pt x="314474" y="0"/>
                </a:lnTo>
              </a:path>
            </a:pathLst>
          </a:custGeom>
          <a:ln w="117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770364" y="3384549"/>
            <a:ext cx="148590" cy="3187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15" dirty="0">
                <a:latin typeface="Times New Roman"/>
                <a:cs typeface="Times New Roman"/>
              </a:rPr>
              <a:t>2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800961" y="4091994"/>
            <a:ext cx="148590" cy="3187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15" dirty="0">
                <a:latin typeface="Times New Roman"/>
                <a:cs typeface="Times New Roman"/>
              </a:rPr>
              <a:t>2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47662" y="3360017"/>
            <a:ext cx="144145" cy="1949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00" i="1" spc="15" dirty="0">
                <a:latin typeface="Times New Roman"/>
                <a:cs typeface="Times New Roman"/>
              </a:rPr>
              <a:t>M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77490" y="3360017"/>
            <a:ext cx="144145" cy="1949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00" i="1" spc="15" dirty="0">
                <a:latin typeface="Times New Roman"/>
                <a:cs typeface="Times New Roman"/>
              </a:rPr>
              <a:t>M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47662" y="4066971"/>
            <a:ext cx="144145" cy="1949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00" i="1" spc="15" dirty="0">
                <a:latin typeface="Times New Roman"/>
                <a:cs typeface="Times New Roman"/>
              </a:rPr>
              <a:t>M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08289" y="4066971"/>
            <a:ext cx="144145" cy="1949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00" i="1" spc="15" dirty="0">
                <a:latin typeface="Times New Roman"/>
                <a:cs typeface="Times New Roman"/>
              </a:rPr>
              <a:t>M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818112" y="3040149"/>
            <a:ext cx="417195" cy="3187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1900" spc="15" dirty="0">
                <a:latin typeface="Times New Roman"/>
                <a:cs typeface="Times New Roman"/>
              </a:rPr>
              <a:t>3</a:t>
            </a:r>
            <a:r>
              <a:rPr sz="1900" spc="-10" dirty="0">
                <a:latin typeface="Times New Roman"/>
                <a:cs typeface="Times New Roman"/>
              </a:rPr>
              <a:t> </a:t>
            </a:r>
            <a:r>
              <a:rPr sz="2850" i="1" spc="30" baseline="-35087" dirty="0">
                <a:latin typeface="Times New Roman"/>
                <a:cs typeface="Times New Roman"/>
              </a:rPr>
              <a:t>B</a:t>
            </a:r>
            <a:endParaRPr sz="2850" baseline="-35087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848708" y="3747108"/>
            <a:ext cx="417195" cy="3187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1900" spc="15" dirty="0">
                <a:latin typeface="Times New Roman"/>
                <a:cs typeface="Times New Roman"/>
              </a:rPr>
              <a:t>3</a:t>
            </a:r>
            <a:r>
              <a:rPr sz="1900" spc="-10" dirty="0">
                <a:latin typeface="Times New Roman"/>
                <a:cs typeface="Times New Roman"/>
              </a:rPr>
              <a:t> </a:t>
            </a:r>
            <a:r>
              <a:rPr sz="2850" i="1" spc="30" baseline="-35087" dirty="0">
                <a:latin typeface="Times New Roman"/>
                <a:cs typeface="Times New Roman"/>
              </a:rPr>
              <a:t>B</a:t>
            </a:r>
            <a:endParaRPr sz="2850" baseline="-35087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69465" y="1471631"/>
            <a:ext cx="7385050" cy="14643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20"/>
              </a:spcBef>
            </a:pPr>
            <a:r>
              <a:rPr sz="1900" i="1" spc="-15" dirty="0">
                <a:latin typeface="Times New Roman"/>
                <a:cs typeface="Times New Roman"/>
              </a:rPr>
              <a:t>B</a:t>
            </a:r>
            <a:r>
              <a:rPr sz="1650" i="1" spc="-22" baseline="-25252" dirty="0">
                <a:latin typeface="Times New Roman"/>
                <a:cs typeface="Times New Roman"/>
              </a:rPr>
              <a:t>net</a:t>
            </a:r>
            <a:r>
              <a:rPr sz="1650" i="1" spc="-15" baseline="-25252" dirty="0">
                <a:latin typeface="Times New Roman"/>
                <a:cs typeface="Times New Roman"/>
              </a:rPr>
              <a:t> </a:t>
            </a:r>
            <a:r>
              <a:rPr sz="1900" spc="45" dirty="0">
                <a:latin typeface="Times New Roman"/>
                <a:cs typeface="Times New Roman"/>
              </a:rPr>
              <a:t>(</a:t>
            </a:r>
            <a:r>
              <a:rPr sz="1900" i="1" spc="45" dirty="0">
                <a:latin typeface="Times New Roman"/>
                <a:cs typeface="Times New Roman"/>
              </a:rPr>
              <a:t>t</a:t>
            </a:r>
            <a:r>
              <a:rPr sz="1900" spc="45" dirty="0">
                <a:latin typeface="Times New Roman"/>
                <a:cs typeface="Times New Roman"/>
              </a:rPr>
              <a:t>)</a:t>
            </a:r>
            <a:r>
              <a:rPr sz="1900" spc="-65" dirty="0">
                <a:latin typeface="Times New Roman"/>
                <a:cs typeface="Times New Roman"/>
              </a:rPr>
              <a:t> </a:t>
            </a:r>
            <a:r>
              <a:rPr sz="1900" spc="50" dirty="0">
                <a:latin typeface="Symbol"/>
                <a:cs typeface="Symbol"/>
              </a:rPr>
              <a:t></a:t>
            </a:r>
            <a:r>
              <a:rPr sz="1900" spc="-30" dirty="0">
                <a:latin typeface="Times New Roman"/>
                <a:cs typeface="Times New Roman"/>
              </a:rPr>
              <a:t> </a:t>
            </a:r>
            <a:r>
              <a:rPr sz="1900" i="1" spc="-15" dirty="0">
                <a:latin typeface="Times New Roman"/>
                <a:cs typeface="Times New Roman"/>
              </a:rPr>
              <a:t>B</a:t>
            </a:r>
            <a:r>
              <a:rPr sz="1650" i="1" spc="-22" baseline="-25252" dirty="0">
                <a:latin typeface="Times New Roman"/>
                <a:cs typeface="Times New Roman"/>
              </a:rPr>
              <a:t>a</a:t>
            </a:r>
            <a:r>
              <a:rPr sz="1650" i="1" spc="-82" baseline="-25252" dirty="0">
                <a:latin typeface="Times New Roman"/>
                <a:cs typeface="Times New Roman"/>
              </a:rPr>
              <a:t> </a:t>
            </a:r>
            <a:r>
              <a:rPr sz="1900" spc="50" dirty="0">
                <a:latin typeface="Times New Roman"/>
                <a:cs typeface="Times New Roman"/>
              </a:rPr>
              <a:t>(</a:t>
            </a:r>
            <a:r>
              <a:rPr sz="1900" i="1" spc="50" dirty="0">
                <a:latin typeface="Times New Roman"/>
                <a:cs typeface="Times New Roman"/>
              </a:rPr>
              <a:t>t</a:t>
            </a:r>
            <a:r>
              <a:rPr sz="1900" spc="50" dirty="0">
                <a:latin typeface="Times New Roman"/>
                <a:cs typeface="Times New Roman"/>
              </a:rPr>
              <a:t>)</a:t>
            </a:r>
            <a:r>
              <a:rPr sz="1900" spc="-185" dirty="0">
                <a:latin typeface="Times New Roman"/>
                <a:cs typeface="Times New Roman"/>
              </a:rPr>
              <a:t> </a:t>
            </a:r>
            <a:r>
              <a:rPr sz="1900" spc="50" dirty="0">
                <a:latin typeface="Symbol"/>
                <a:cs typeface="Symbol"/>
              </a:rPr>
              <a:t></a:t>
            </a:r>
            <a:r>
              <a:rPr sz="1900" spc="-120" dirty="0">
                <a:latin typeface="Times New Roman"/>
                <a:cs typeface="Times New Roman"/>
              </a:rPr>
              <a:t> </a:t>
            </a:r>
            <a:r>
              <a:rPr sz="1900" i="1" spc="-30" dirty="0">
                <a:latin typeface="Times New Roman"/>
                <a:cs typeface="Times New Roman"/>
              </a:rPr>
              <a:t>B</a:t>
            </a:r>
            <a:r>
              <a:rPr sz="1650" i="1" spc="-44" baseline="-25252" dirty="0">
                <a:latin typeface="Times New Roman"/>
                <a:cs typeface="Times New Roman"/>
              </a:rPr>
              <a:t>b</a:t>
            </a:r>
            <a:r>
              <a:rPr sz="1650" i="1" spc="-112" baseline="-25252" dirty="0">
                <a:latin typeface="Times New Roman"/>
                <a:cs typeface="Times New Roman"/>
              </a:rPr>
              <a:t> </a:t>
            </a:r>
            <a:r>
              <a:rPr sz="1900" spc="50" dirty="0">
                <a:latin typeface="Times New Roman"/>
                <a:cs typeface="Times New Roman"/>
              </a:rPr>
              <a:t>(</a:t>
            </a:r>
            <a:r>
              <a:rPr sz="1900" i="1" spc="50" dirty="0">
                <a:latin typeface="Times New Roman"/>
                <a:cs typeface="Times New Roman"/>
              </a:rPr>
              <a:t>t</a:t>
            </a:r>
            <a:r>
              <a:rPr sz="1900" spc="50" dirty="0">
                <a:latin typeface="Times New Roman"/>
                <a:cs typeface="Times New Roman"/>
              </a:rPr>
              <a:t>)</a:t>
            </a:r>
            <a:r>
              <a:rPr sz="1900" spc="-185" dirty="0">
                <a:latin typeface="Times New Roman"/>
                <a:cs typeface="Times New Roman"/>
              </a:rPr>
              <a:t> </a:t>
            </a:r>
            <a:r>
              <a:rPr sz="1900" spc="50" dirty="0">
                <a:latin typeface="Symbol"/>
                <a:cs typeface="Symbol"/>
              </a:rPr>
              <a:t></a:t>
            </a:r>
            <a:r>
              <a:rPr sz="1900" spc="-120" dirty="0">
                <a:latin typeface="Times New Roman"/>
                <a:cs typeface="Times New Roman"/>
              </a:rPr>
              <a:t> </a:t>
            </a:r>
            <a:r>
              <a:rPr sz="1900" i="1" spc="-20" dirty="0">
                <a:latin typeface="Times New Roman"/>
                <a:cs typeface="Times New Roman"/>
              </a:rPr>
              <a:t>B</a:t>
            </a:r>
            <a:r>
              <a:rPr sz="1650" i="1" spc="-30" baseline="-25252" dirty="0">
                <a:latin typeface="Times New Roman"/>
                <a:cs typeface="Times New Roman"/>
              </a:rPr>
              <a:t>c</a:t>
            </a:r>
            <a:r>
              <a:rPr sz="1650" i="1" spc="-97" baseline="-25252" dirty="0">
                <a:latin typeface="Times New Roman"/>
                <a:cs typeface="Times New Roman"/>
              </a:rPr>
              <a:t> </a:t>
            </a:r>
            <a:r>
              <a:rPr sz="1900" spc="45" dirty="0">
                <a:latin typeface="Times New Roman"/>
                <a:cs typeface="Times New Roman"/>
              </a:rPr>
              <a:t>(</a:t>
            </a:r>
            <a:r>
              <a:rPr sz="1900" i="1" spc="45" dirty="0">
                <a:latin typeface="Times New Roman"/>
                <a:cs typeface="Times New Roman"/>
              </a:rPr>
              <a:t>t</a:t>
            </a:r>
            <a:r>
              <a:rPr sz="1900" spc="45" dirty="0">
                <a:latin typeface="Times New Roman"/>
                <a:cs typeface="Times New Roman"/>
              </a:rPr>
              <a:t>)</a:t>
            </a:r>
            <a:endParaRPr sz="1900">
              <a:latin typeface="Times New Roman"/>
              <a:cs typeface="Times New Roman"/>
            </a:endParaRPr>
          </a:p>
          <a:p>
            <a:pPr marL="667385">
              <a:lnSpc>
                <a:spcPct val="100000"/>
              </a:lnSpc>
              <a:spcBef>
                <a:spcPts val="2160"/>
              </a:spcBef>
            </a:pPr>
            <a:r>
              <a:rPr sz="1900" spc="70" dirty="0">
                <a:latin typeface="Symbol"/>
                <a:cs typeface="Symbol"/>
              </a:rPr>
              <a:t></a:t>
            </a:r>
            <a:r>
              <a:rPr sz="1900" spc="-30" dirty="0">
                <a:latin typeface="Times New Roman"/>
                <a:cs typeface="Times New Roman"/>
              </a:rPr>
              <a:t> </a:t>
            </a:r>
            <a:r>
              <a:rPr sz="1900" i="1" spc="15" dirty="0">
                <a:latin typeface="Times New Roman"/>
                <a:cs typeface="Times New Roman"/>
              </a:rPr>
              <a:t>B</a:t>
            </a:r>
            <a:r>
              <a:rPr sz="1650" i="1" spc="22" baseline="-25252" dirty="0">
                <a:latin typeface="Times New Roman"/>
                <a:cs typeface="Times New Roman"/>
              </a:rPr>
              <a:t>M</a:t>
            </a:r>
            <a:r>
              <a:rPr sz="1650" i="1" spc="390" baseline="-25252" dirty="0">
                <a:latin typeface="Times New Roman"/>
                <a:cs typeface="Times New Roman"/>
              </a:rPr>
              <a:t> </a:t>
            </a:r>
            <a:r>
              <a:rPr sz="1900" spc="20" dirty="0">
                <a:latin typeface="Times New Roman"/>
                <a:cs typeface="Times New Roman"/>
              </a:rPr>
              <a:t>sin(</a:t>
            </a:r>
            <a:r>
              <a:rPr sz="2000" i="1" spc="20" dirty="0">
                <a:latin typeface="Symbol"/>
                <a:cs typeface="Symbol"/>
              </a:rPr>
              <a:t></a:t>
            </a:r>
            <a:r>
              <a:rPr sz="1900" i="1" spc="20" dirty="0">
                <a:latin typeface="Times New Roman"/>
                <a:cs typeface="Times New Roman"/>
              </a:rPr>
              <a:t>t</a:t>
            </a:r>
            <a:r>
              <a:rPr sz="1900" spc="20" dirty="0">
                <a:latin typeface="Times New Roman"/>
                <a:cs typeface="Times New Roman"/>
              </a:rPr>
              <a:t>)</a:t>
            </a:r>
            <a:r>
              <a:rPr sz="1900" spc="20" dirty="0">
                <a:latin typeface="Symbol"/>
                <a:cs typeface="Symbol"/>
              </a:rPr>
              <a:t></a:t>
            </a:r>
            <a:r>
              <a:rPr sz="1900" spc="20" dirty="0">
                <a:latin typeface="Times New Roman"/>
                <a:cs typeface="Times New Roman"/>
              </a:rPr>
              <a:t>0</a:t>
            </a:r>
            <a:r>
              <a:rPr sz="1900" spc="20" dirty="0">
                <a:latin typeface="Symbol"/>
                <a:cs typeface="Symbol"/>
              </a:rPr>
              <a:t></a:t>
            </a:r>
            <a:r>
              <a:rPr sz="1900" spc="-240" dirty="0">
                <a:latin typeface="Times New Roman"/>
                <a:cs typeface="Times New Roman"/>
              </a:rPr>
              <a:t> </a:t>
            </a:r>
            <a:r>
              <a:rPr sz="1900" spc="70" dirty="0">
                <a:latin typeface="Symbol"/>
                <a:cs typeface="Symbol"/>
              </a:rPr>
              <a:t></a:t>
            </a:r>
            <a:r>
              <a:rPr sz="1900" spc="-114" dirty="0">
                <a:latin typeface="Times New Roman"/>
                <a:cs typeface="Times New Roman"/>
              </a:rPr>
              <a:t> </a:t>
            </a:r>
            <a:r>
              <a:rPr sz="1900" i="1" spc="15" dirty="0">
                <a:latin typeface="Times New Roman"/>
                <a:cs typeface="Times New Roman"/>
              </a:rPr>
              <a:t>B</a:t>
            </a:r>
            <a:r>
              <a:rPr sz="1650" i="1" spc="22" baseline="-25252" dirty="0">
                <a:latin typeface="Times New Roman"/>
                <a:cs typeface="Times New Roman"/>
              </a:rPr>
              <a:t>M</a:t>
            </a:r>
            <a:r>
              <a:rPr sz="1650" i="1" spc="375" baseline="-25252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sin(</a:t>
            </a:r>
            <a:r>
              <a:rPr sz="2000" i="1" spc="-5" dirty="0">
                <a:latin typeface="Symbol"/>
                <a:cs typeface="Symbol"/>
              </a:rPr>
              <a:t></a:t>
            </a:r>
            <a:r>
              <a:rPr sz="1900" i="1" spc="-5" dirty="0">
                <a:latin typeface="Times New Roman"/>
                <a:cs typeface="Times New Roman"/>
              </a:rPr>
              <a:t>t</a:t>
            </a:r>
            <a:r>
              <a:rPr sz="1900" i="1" spc="-75" dirty="0">
                <a:latin typeface="Times New Roman"/>
                <a:cs typeface="Times New Roman"/>
              </a:rPr>
              <a:t> </a:t>
            </a:r>
            <a:r>
              <a:rPr sz="1900" spc="10" dirty="0">
                <a:latin typeface="Symbol"/>
                <a:cs typeface="Symbol"/>
              </a:rPr>
              <a:t></a:t>
            </a:r>
            <a:r>
              <a:rPr sz="1900" spc="10" dirty="0">
                <a:latin typeface="Times New Roman"/>
                <a:cs typeface="Times New Roman"/>
              </a:rPr>
              <a:t>120</a:t>
            </a:r>
            <a:r>
              <a:rPr sz="1900" spc="10" dirty="0">
                <a:latin typeface="Symbol"/>
                <a:cs typeface="Symbol"/>
              </a:rPr>
              <a:t></a:t>
            </a:r>
            <a:r>
              <a:rPr sz="1900" spc="10" dirty="0">
                <a:latin typeface="Times New Roman"/>
                <a:cs typeface="Times New Roman"/>
              </a:rPr>
              <a:t>)</a:t>
            </a:r>
            <a:r>
              <a:rPr sz="1900" spc="10" dirty="0">
                <a:latin typeface="Symbol"/>
                <a:cs typeface="Symbol"/>
              </a:rPr>
              <a:t></a:t>
            </a:r>
            <a:r>
              <a:rPr sz="1900" spc="10" dirty="0">
                <a:latin typeface="Times New Roman"/>
                <a:cs typeface="Times New Roman"/>
              </a:rPr>
              <a:t>120</a:t>
            </a:r>
            <a:r>
              <a:rPr sz="1900" spc="10" dirty="0">
                <a:latin typeface="Symbol"/>
                <a:cs typeface="Symbol"/>
              </a:rPr>
              <a:t></a:t>
            </a:r>
            <a:r>
              <a:rPr sz="1900" spc="-235" dirty="0">
                <a:latin typeface="Times New Roman"/>
                <a:cs typeface="Times New Roman"/>
              </a:rPr>
              <a:t> </a:t>
            </a:r>
            <a:r>
              <a:rPr sz="1900" spc="70" dirty="0">
                <a:latin typeface="Symbol"/>
                <a:cs typeface="Symbol"/>
              </a:rPr>
              <a:t></a:t>
            </a:r>
            <a:r>
              <a:rPr sz="1900" spc="-114" dirty="0">
                <a:latin typeface="Times New Roman"/>
                <a:cs typeface="Times New Roman"/>
              </a:rPr>
              <a:t> </a:t>
            </a:r>
            <a:r>
              <a:rPr sz="1900" i="1" spc="15" dirty="0">
                <a:latin typeface="Times New Roman"/>
                <a:cs typeface="Times New Roman"/>
              </a:rPr>
              <a:t>B</a:t>
            </a:r>
            <a:r>
              <a:rPr sz="1650" i="1" spc="22" baseline="-25252" dirty="0">
                <a:latin typeface="Times New Roman"/>
                <a:cs typeface="Times New Roman"/>
              </a:rPr>
              <a:t>M</a:t>
            </a:r>
            <a:r>
              <a:rPr sz="1650" i="1" spc="382" baseline="-25252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sin(</a:t>
            </a:r>
            <a:r>
              <a:rPr sz="2000" i="1" spc="-5" dirty="0">
                <a:latin typeface="Symbol"/>
                <a:cs typeface="Symbol"/>
              </a:rPr>
              <a:t></a:t>
            </a:r>
            <a:r>
              <a:rPr sz="1900" i="1" spc="-5" dirty="0">
                <a:latin typeface="Times New Roman"/>
                <a:cs typeface="Times New Roman"/>
              </a:rPr>
              <a:t>t</a:t>
            </a:r>
            <a:r>
              <a:rPr sz="1900" i="1" spc="-85" dirty="0">
                <a:latin typeface="Times New Roman"/>
                <a:cs typeface="Times New Roman"/>
              </a:rPr>
              <a:t> </a:t>
            </a:r>
            <a:r>
              <a:rPr sz="1900" spc="70" dirty="0">
                <a:latin typeface="Symbol"/>
                <a:cs typeface="Symbol"/>
              </a:rPr>
              <a:t></a:t>
            </a:r>
            <a:r>
              <a:rPr sz="1900" spc="-195" dirty="0">
                <a:latin typeface="Times New Roman"/>
                <a:cs typeface="Times New Roman"/>
              </a:rPr>
              <a:t> </a:t>
            </a:r>
            <a:r>
              <a:rPr sz="1900" spc="20" dirty="0">
                <a:latin typeface="Times New Roman"/>
                <a:cs typeface="Times New Roman"/>
              </a:rPr>
              <a:t>240)</a:t>
            </a:r>
            <a:r>
              <a:rPr sz="1900" spc="20" dirty="0">
                <a:latin typeface="Symbol"/>
                <a:cs typeface="Symbol"/>
              </a:rPr>
              <a:t></a:t>
            </a:r>
            <a:r>
              <a:rPr sz="1900" spc="20" dirty="0">
                <a:latin typeface="Times New Roman"/>
                <a:cs typeface="Times New Roman"/>
              </a:rPr>
              <a:t>240</a:t>
            </a:r>
            <a:r>
              <a:rPr sz="1900" spc="20" dirty="0">
                <a:latin typeface="Symbol"/>
                <a:cs typeface="Symbol"/>
              </a:rPr>
              <a:t></a:t>
            </a:r>
            <a:endParaRPr sz="1900">
              <a:latin typeface="Symbol"/>
              <a:cs typeface="Symbol"/>
            </a:endParaRPr>
          </a:p>
          <a:p>
            <a:pPr marL="667385">
              <a:lnSpc>
                <a:spcPct val="100000"/>
              </a:lnSpc>
              <a:spcBef>
                <a:spcPts val="2060"/>
              </a:spcBef>
            </a:pPr>
            <a:r>
              <a:rPr sz="1900" spc="20" dirty="0">
                <a:latin typeface="Symbol"/>
                <a:cs typeface="Symbol"/>
              </a:rPr>
              <a:t></a:t>
            </a:r>
            <a:r>
              <a:rPr sz="1900" spc="20" dirty="0">
                <a:latin typeface="Times New Roman"/>
                <a:cs typeface="Times New Roman"/>
              </a:rPr>
              <a:t> </a:t>
            </a:r>
            <a:r>
              <a:rPr sz="1900" i="1" spc="-10" dirty="0">
                <a:latin typeface="Times New Roman"/>
                <a:cs typeface="Times New Roman"/>
              </a:rPr>
              <a:t>B</a:t>
            </a:r>
            <a:r>
              <a:rPr sz="1650" i="1" spc="-15" baseline="-25252" dirty="0">
                <a:latin typeface="Times New Roman"/>
                <a:cs typeface="Times New Roman"/>
              </a:rPr>
              <a:t>M</a:t>
            </a:r>
            <a:r>
              <a:rPr sz="1650" i="1" spc="37" baseline="-25252" dirty="0">
                <a:latin typeface="Times New Roman"/>
                <a:cs typeface="Times New Roman"/>
              </a:rPr>
              <a:t> </a:t>
            </a:r>
            <a:r>
              <a:rPr sz="1900" spc="-75" dirty="0">
                <a:latin typeface="Times New Roman"/>
                <a:cs typeface="Times New Roman"/>
              </a:rPr>
              <a:t>sin(</a:t>
            </a:r>
            <a:r>
              <a:rPr sz="2000" i="1" spc="-75" dirty="0">
                <a:latin typeface="Symbol"/>
                <a:cs typeface="Symbol"/>
              </a:rPr>
              <a:t></a:t>
            </a:r>
            <a:r>
              <a:rPr sz="1900" i="1" spc="-75" dirty="0">
                <a:latin typeface="Times New Roman"/>
                <a:cs typeface="Times New Roman"/>
              </a:rPr>
              <a:t>t</a:t>
            </a:r>
            <a:r>
              <a:rPr sz="1900" spc="-75" dirty="0">
                <a:latin typeface="Times New Roman"/>
                <a:cs typeface="Times New Roman"/>
              </a:rPr>
              <a:t>)</a:t>
            </a:r>
            <a:r>
              <a:rPr sz="1900" b="1" spc="-75" dirty="0">
                <a:latin typeface="Times New Roman"/>
                <a:cs typeface="Times New Roman"/>
              </a:rPr>
              <a:t>x</a:t>
            </a:r>
            <a:r>
              <a:rPr sz="2850" spc="-112" baseline="2923" dirty="0">
                <a:latin typeface="Times New Roman"/>
                <a:cs typeface="Times New Roman"/>
              </a:rPr>
              <a:t>ˆ</a:t>
            </a:r>
            <a:endParaRPr sz="2850" baseline="2923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85286" y="3180298"/>
            <a:ext cx="2700020" cy="3352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865505" algn="l"/>
              </a:tabLst>
            </a:pPr>
            <a:r>
              <a:rPr sz="1900" spc="5" dirty="0">
                <a:latin typeface="Symbol"/>
                <a:cs typeface="Symbol"/>
              </a:rPr>
              <a:t></a:t>
            </a:r>
            <a:r>
              <a:rPr sz="1900" spc="5" dirty="0">
                <a:latin typeface="Times New Roman"/>
                <a:cs typeface="Times New Roman"/>
              </a:rPr>
              <a:t>[0.5</a:t>
            </a:r>
            <a:r>
              <a:rPr sz="1900" i="1" spc="5" dirty="0">
                <a:latin typeface="Times New Roman"/>
                <a:cs typeface="Times New Roman"/>
              </a:rPr>
              <a:t>B	</a:t>
            </a:r>
            <a:r>
              <a:rPr sz="1900" spc="-10" dirty="0">
                <a:latin typeface="Times New Roman"/>
                <a:cs typeface="Times New Roman"/>
              </a:rPr>
              <a:t>sin(</a:t>
            </a:r>
            <a:r>
              <a:rPr sz="2000" i="1" spc="-10" dirty="0">
                <a:latin typeface="Symbol"/>
                <a:cs typeface="Symbol"/>
              </a:rPr>
              <a:t></a:t>
            </a:r>
            <a:r>
              <a:rPr sz="1900" i="1" spc="-10" dirty="0">
                <a:latin typeface="Times New Roman"/>
                <a:cs typeface="Times New Roman"/>
              </a:rPr>
              <a:t>t </a:t>
            </a:r>
            <a:r>
              <a:rPr sz="1900" spc="-80" dirty="0">
                <a:latin typeface="Symbol"/>
                <a:cs typeface="Symbol"/>
              </a:rPr>
              <a:t></a:t>
            </a:r>
            <a:r>
              <a:rPr sz="1900" spc="-80" dirty="0">
                <a:latin typeface="Times New Roman"/>
                <a:cs typeface="Times New Roman"/>
              </a:rPr>
              <a:t>120</a:t>
            </a:r>
            <a:r>
              <a:rPr sz="1900" spc="-80" dirty="0">
                <a:latin typeface="Symbol"/>
                <a:cs typeface="Symbol"/>
              </a:rPr>
              <a:t></a:t>
            </a:r>
            <a:r>
              <a:rPr sz="1900" spc="-80" dirty="0">
                <a:latin typeface="Times New Roman"/>
                <a:cs typeface="Times New Roman"/>
              </a:rPr>
              <a:t>)]</a:t>
            </a:r>
            <a:r>
              <a:rPr sz="1900" b="1" spc="-80" dirty="0">
                <a:latin typeface="Times New Roman"/>
                <a:cs typeface="Times New Roman"/>
              </a:rPr>
              <a:t>x</a:t>
            </a:r>
            <a:r>
              <a:rPr sz="2850" spc="-120" baseline="2923" dirty="0">
                <a:latin typeface="Times New Roman"/>
                <a:cs typeface="Times New Roman"/>
              </a:rPr>
              <a:t>ˆ</a:t>
            </a:r>
            <a:r>
              <a:rPr sz="2850" spc="-104" baseline="2923" dirty="0">
                <a:latin typeface="Times New Roman"/>
                <a:cs typeface="Times New Roman"/>
              </a:rPr>
              <a:t> </a:t>
            </a:r>
            <a:r>
              <a:rPr sz="1900" spc="95" dirty="0">
                <a:latin typeface="Symbol"/>
                <a:cs typeface="Symbol"/>
              </a:rPr>
              <a:t></a:t>
            </a:r>
            <a:r>
              <a:rPr sz="1900" spc="95" dirty="0">
                <a:latin typeface="Times New Roman"/>
                <a:cs typeface="Times New Roman"/>
              </a:rPr>
              <a:t>[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367362" y="3180298"/>
            <a:ext cx="1551940" cy="3352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900" spc="-10" dirty="0">
                <a:latin typeface="Times New Roman"/>
                <a:cs typeface="Times New Roman"/>
              </a:rPr>
              <a:t>sin(</a:t>
            </a:r>
            <a:r>
              <a:rPr sz="2000" i="1" spc="-10" dirty="0">
                <a:latin typeface="Symbol"/>
                <a:cs typeface="Symbol"/>
              </a:rPr>
              <a:t></a:t>
            </a:r>
            <a:r>
              <a:rPr sz="1900" i="1" spc="-10" dirty="0">
                <a:latin typeface="Times New Roman"/>
                <a:cs typeface="Times New Roman"/>
              </a:rPr>
              <a:t>t</a:t>
            </a:r>
            <a:r>
              <a:rPr sz="1900" i="1" spc="-100" dirty="0">
                <a:latin typeface="Times New Roman"/>
                <a:cs typeface="Times New Roman"/>
              </a:rPr>
              <a:t> </a:t>
            </a:r>
            <a:r>
              <a:rPr sz="1900" spc="-75" dirty="0">
                <a:latin typeface="Symbol"/>
                <a:cs typeface="Symbol"/>
              </a:rPr>
              <a:t></a:t>
            </a:r>
            <a:r>
              <a:rPr sz="1900" spc="-75" dirty="0">
                <a:latin typeface="Times New Roman"/>
                <a:cs typeface="Times New Roman"/>
              </a:rPr>
              <a:t>120</a:t>
            </a:r>
            <a:r>
              <a:rPr sz="1900" spc="-75" dirty="0">
                <a:latin typeface="Symbol"/>
                <a:cs typeface="Symbol"/>
              </a:rPr>
              <a:t></a:t>
            </a:r>
            <a:r>
              <a:rPr sz="1900" spc="-75" dirty="0">
                <a:latin typeface="Times New Roman"/>
                <a:cs typeface="Times New Roman"/>
              </a:rPr>
              <a:t>)]</a:t>
            </a:r>
            <a:r>
              <a:rPr sz="1900" b="1" spc="-75" dirty="0">
                <a:latin typeface="Times New Roman"/>
                <a:cs typeface="Times New Roman"/>
              </a:rPr>
              <a:t>y</a:t>
            </a:r>
            <a:r>
              <a:rPr sz="2850" spc="-112" baseline="2923" dirty="0">
                <a:latin typeface="Times New Roman"/>
                <a:cs typeface="Times New Roman"/>
              </a:rPr>
              <a:t>ˆ</a:t>
            </a:r>
            <a:endParaRPr sz="2850" baseline="2923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85286" y="3887739"/>
            <a:ext cx="2731135" cy="3352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865505" algn="l"/>
              </a:tabLst>
            </a:pPr>
            <a:r>
              <a:rPr sz="1900" spc="5" dirty="0">
                <a:latin typeface="Symbol"/>
                <a:cs typeface="Symbol"/>
              </a:rPr>
              <a:t></a:t>
            </a:r>
            <a:r>
              <a:rPr sz="1900" spc="5" dirty="0">
                <a:latin typeface="Times New Roman"/>
                <a:cs typeface="Times New Roman"/>
              </a:rPr>
              <a:t>[0.5</a:t>
            </a:r>
            <a:r>
              <a:rPr sz="1900" i="1" spc="5" dirty="0">
                <a:latin typeface="Times New Roman"/>
                <a:cs typeface="Times New Roman"/>
              </a:rPr>
              <a:t>B	</a:t>
            </a:r>
            <a:r>
              <a:rPr sz="1900" spc="-10" dirty="0">
                <a:latin typeface="Times New Roman"/>
                <a:cs typeface="Times New Roman"/>
              </a:rPr>
              <a:t>sin(</a:t>
            </a:r>
            <a:r>
              <a:rPr sz="2000" i="1" spc="-10" dirty="0">
                <a:latin typeface="Symbol"/>
                <a:cs typeface="Symbol"/>
              </a:rPr>
              <a:t></a:t>
            </a:r>
            <a:r>
              <a:rPr sz="1900" i="1" spc="-10" dirty="0">
                <a:latin typeface="Times New Roman"/>
                <a:cs typeface="Times New Roman"/>
              </a:rPr>
              <a:t>t </a:t>
            </a:r>
            <a:r>
              <a:rPr sz="1900" spc="20" dirty="0">
                <a:latin typeface="Symbol"/>
                <a:cs typeface="Symbol"/>
              </a:rPr>
              <a:t></a:t>
            </a:r>
            <a:r>
              <a:rPr sz="1900" spc="20" dirty="0">
                <a:latin typeface="Times New Roman"/>
                <a:cs typeface="Times New Roman"/>
              </a:rPr>
              <a:t> </a:t>
            </a:r>
            <a:r>
              <a:rPr sz="1900" spc="-105" dirty="0">
                <a:latin typeface="Times New Roman"/>
                <a:cs typeface="Times New Roman"/>
              </a:rPr>
              <a:t>240</a:t>
            </a:r>
            <a:r>
              <a:rPr sz="1900" spc="-105" dirty="0">
                <a:latin typeface="Symbol"/>
                <a:cs typeface="Symbol"/>
              </a:rPr>
              <a:t></a:t>
            </a:r>
            <a:r>
              <a:rPr sz="1900" spc="-105" dirty="0">
                <a:latin typeface="Times New Roman"/>
                <a:cs typeface="Times New Roman"/>
              </a:rPr>
              <a:t>)]</a:t>
            </a:r>
            <a:r>
              <a:rPr sz="1900" b="1" spc="-105" dirty="0">
                <a:latin typeface="Times New Roman"/>
                <a:cs typeface="Times New Roman"/>
              </a:rPr>
              <a:t>x</a:t>
            </a:r>
            <a:r>
              <a:rPr sz="2850" spc="-157" baseline="2923" dirty="0">
                <a:latin typeface="Times New Roman"/>
                <a:cs typeface="Times New Roman"/>
              </a:rPr>
              <a:t>ˆ</a:t>
            </a:r>
            <a:r>
              <a:rPr sz="2850" spc="-382" baseline="2923" dirty="0">
                <a:latin typeface="Times New Roman"/>
                <a:cs typeface="Times New Roman"/>
              </a:rPr>
              <a:t> </a:t>
            </a:r>
            <a:r>
              <a:rPr sz="1900" spc="110" dirty="0">
                <a:latin typeface="Symbol"/>
                <a:cs typeface="Symbol"/>
              </a:rPr>
              <a:t></a:t>
            </a:r>
            <a:r>
              <a:rPr sz="1900" spc="110" dirty="0">
                <a:latin typeface="Times New Roman"/>
                <a:cs typeface="Times New Roman"/>
              </a:rPr>
              <a:t>[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398379" y="3887739"/>
            <a:ext cx="1577975" cy="3352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900" spc="-10" dirty="0">
                <a:latin typeface="Times New Roman"/>
                <a:cs typeface="Times New Roman"/>
              </a:rPr>
              <a:t>sin(</a:t>
            </a:r>
            <a:r>
              <a:rPr sz="2000" i="1" spc="-10" dirty="0">
                <a:latin typeface="Symbol"/>
                <a:cs typeface="Symbol"/>
              </a:rPr>
              <a:t></a:t>
            </a:r>
            <a:r>
              <a:rPr sz="1900" i="1" spc="-10" dirty="0">
                <a:latin typeface="Times New Roman"/>
                <a:cs typeface="Times New Roman"/>
              </a:rPr>
              <a:t>t </a:t>
            </a:r>
            <a:r>
              <a:rPr sz="1900" spc="20" dirty="0">
                <a:latin typeface="Symbol"/>
                <a:cs typeface="Symbol"/>
              </a:rPr>
              <a:t></a:t>
            </a:r>
            <a:r>
              <a:rPr sz="1900" spc="-254" dirty="0">
                <a:latin typeface="Times New Roman"/>
                <a:cs typeface="Times New Roman"/>
              </a:rPr>
              <a:t> </a:t>
            </a:r>
            <a:r>
              <a:rPr sz="1900" spc="-100" dirty="0">
                <a:latin typeface="Times New Roman"/>
                <a:cs typeface="Times New Roman"/>
              </a:rPr>
              <a:t>240</a:t>
            </a:r>
            <a:r>
              <a:rPr sz="1900" spc="-100" dirty="0">
                <a:latin typeface="Symbol"/>
                <a:cs typeface="Symbol"/>
              </a:rPr>
              <a:t></a:t>
            </a:r>
            <a:r>
              <a:rPr sz="1900" spc="-100" dirty="0">
                <a:latin typeface="Times New Roman"/>
                <a:cs typeface="Times New Roman"/>
              </a:rPr>
              <a:t>)]</a:t>
            </a:r>
            <a:r>
              <a:rPr sz="1900" b="1" spc="-100" dirty="0">
                <a:latin typeface="Times New Roman"/>
                <a:cs typeface="Times New Roman"/>
              </a:rPr>
              <a:t>y</a:t>
            </a:r>
            <a:r>
              <a:rPr sz="2850" spc="-150" baseline="2923" dirty="0">
                <a:latin typeface="Times New Roman"/>
                <a:cs typeface="Times New Roman"/>
              </a:rPr>
              <a:t>ˆ</a:t>
            </a:r>
            <a:endParaRPr sz="2850" baseline="2923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88974"/>
            <a:ext cx="6238413" cy="6585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35" dirty="0"/>
              <a:t>Rotating </a:t>
            </a:r>
            <a:r>
              <a:rPr spc="-65" dirty="0"/>
              <a:t>Magnetic</a:t>
            </a:r>
            <a:r>
              <a:rPr spc="-335" dirty="0"/>
              <a:t> </a:t>
            </a:r>
            <a:r>
              <a:rPr spc="-150" dirty="0"/>
              <a:t>Field</a:t>
            </a:r>
          </a:p>
        </p:txBody>
      </p:sp>
      <p:sp>
        <p:nvSpPr>
          <p:cNvPr id="3" name="object 3"/>
          <p:cNvSpPr/>
          <p:nvPr/>
        </p:nvSpPr>
        <p:spPr>
          <a:xfrm>
            <a:off x="2684778" y="1792112"/>
            <a:ext cx="145415" cy="0"/>
          </a:xfrm>
          <a:custGeom>
            <a:avLst/>
            <a:gdLst/>
            <a:ahLst/>
            <a:cxnLst/>
            <a:rect l="l" t="t" r="r" b="b"/>
            <a:pathLst>
              <a:path w="145414">
                <a:moveTo>
                  <a:pt x="0" y="0"/>
                </a:moveTo>
                <a:lnTo>
                  <a:pt x="145099" y="0"/>
                </a:lnTo>
              </a:path>
            </a:pathLst>
          </a:custGeom>
          <a:ln w="117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4152614" y="1458884"/>
            <a:ext cx="286385" cy="274955"/>
            <a:chOff x="4152614" y="1458884"/>
            <a:chExt cx="286385" cy="274955"/>
          </a:xfrm>
        </p:grpSpPr>
        <p:sp>
          <p:nvSpPr>
            <p:cNvPr id="5" name="object 5"/>
            <p:cNvSpPr/>
            <p:nvPr/>
          </p:nvSpPr>
          <p:spPr>
            <a:xfrm>
              <a:off x="4164790" y="1474307"/>
              <a:ext cx="274320" cy="258445"/>
            </a:xfrm>
            <a:custGeom>
              <a:avLst/>
              <a:gdLst/>
              <a:ahLst/>
              <a:cxnLst/>
              <a:rect l="l" t="t" r="r" b="b"/>
              <a:pathLst>
                <a:path w="274320" h="258444">
                  <a:moveTo>
                    <a:pt x="0" y="174677"/>
                  </a:moveTo>
                  <a:lnTo>
                    <a:pt x="24352" y="160497"/>
                  </a:lnTo>
                </a:path>
                <a:path w="274320" h="258444">
                  <a:moveTo>
                    <a:pt x="24758" y="160497"/>
                  </a:moveTo>
                  <a:lnTo>
                    <a:pt x="83609" y="257372"/>
                  </a:lnTo>
                </a:path>
                <a:path w="274320" h="258444">
                  <a:moveTo>
                    <a:pt x="83609" y="257874"/>
                  </a:moveTo>
                  <a:lnTo>
                    <a:pt x="148549" y="0"/>
                  </a:lnTo>
                </a:path>
                <a:path w="274320" h="258444">
                  <a:moveTo>
                    <a:pt x="148549" y="0"/>
                  </a:moveTo>
                  <a:lnTo>
                    <a:pt x="27416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152614" y="1458884"/>
              <a:ext cx="276225" cy="263525"/>
            </a:xfrm>
            <a:custGeom>
              <a:avLst/>
              <a:gdLst/>
              <a:ahLst/>
              <a:cxnLst/>
              <a:rect l="l" t="t" r="r" b="b"/>
              <a:pathLst>
                <a:path w="276225" h="263525">
                  <a:moveTo>
                    <a:pt x="276195" y="0"/>
                  </a:moveTo>
                  <a:lnTo>
                    <a:pt x="146113" y="0"/>
                  </a:lnTo>
                  <a:lnTo>
                    <a:pt x="86653" y="237817"/>
                  </a:lnTo>
                  <a:lnTo>
                    <a:pt x="33687" y="158551"/>
                  </a:lnTo>
                  <a:lnTo>
                    <a:pt x="0" y="176643"/>
                  </a:lnTo>
                  <a:lnTo>
                    <a:pt x="4058" y="183983"/>
                  </a:lnTo>
                  <a:lnTo>
                    <a:pt x="20293" y="173714"/>
                  </a:lnTo>
                  <a:lnTo>
                    <a:pt x="80159" y="263249"/>
                  </a:lnTo>
                  <a:lnTo>
                    <a:pt x="92132" y="263249"/>
                  </a:lnTo>
                  <a:lnTo>
                    <a:pt x="155043" y="11753"/>
                  </a:lnTo>
                  <a:lnTo>
                    <a:pt x="276195" y="11753"/>
                  </a:lnTo>
                  <a:lnTo>
                    <a:pt x="2761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4133335" y="1792112"/>
            <a:ext cx="314960" cy="0"/>
          </a:xfrm>
          <a:custGeom>
            <a:avLst/>
            <a:gdLst/>
            <a:ahLst/>
            <a:cxnLst/>
            <a:rect l="l" t="t" r="r" b="b"/>
            <a:pathLst>
              <a:path w="314960">
                <a:moveTo>
                  <a:pt x="0" y="0"/>
                </a:moveTo>
                <a:lnTo>
                  <a:pt x="314347" y="0"/>
                </a:lnTo>
              </a:path>
            </a:pathLst>
          </a:custGeom>
          <a:ln w="117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793351" y="1792112"/>
            <a:ext cx="145415" cy="0"/>
          </a:xfrm>
          <a:custGeom>
            <a:avLst/>
            <a:gdLst/>
            <a:ahLst/>
            <a:cxnLst/>
            <a:rect l="l" t="t" r="r" b="b"/>
            <a:pathLst>
              <a:path w="145414">
                <a:moveTo>
                  <a:pt x="0" y="0"/>
                </a:moveTo>
                <a:lnTo>
                  <a:pt x="145099" y="0"/>
                </a:lnTo>
              </a:path>
            </a:pathLst>
          </a:custGeom>
          <a:ln w="117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9"/>
          <p:cNvGrpSpPr/>
          <p:nvPr/>
        </p:nvGrpSpPr>
        <p:grpSpPr>
          <a:xfrm>
            <a:off x="7257736" y="1458884"/>
            <a:ext cx="285750" cy="274955"/>
            <a:chOff x="7257736" y="1458884"/>
            <a:chExt cx="285750" cy="274955"/>
          </a:xfrm>
        </p:grpSpPr>
        <p:sp>
          <p:nvSpPr>
            <p:cNvPr id="10" name="object 10"/>
            <p:cNvSpPr/>
            <p:nvPr/>
          </p:nvSpPr>
          <p:spPr>
            <a:xfrm>
              <a:off x="7269304" y="1474307"/>
              <a:ext cx="274320" cy="258445"/>
            </a:xfrm>
            <a:custGeom>
              <a:avLst/>
              <a:gdLst/>
              <a:ahLst/>
              <a:cxnLst/>
              <a:rect l="l" t="t" r="r" b="b"/>
              <a:pathLst>
                <a:path w="274320" h="258444">
                  <a:moveTo>
                    <a:pt x="0" y="174677"/>
                  </a:moveTo>
                  <a:lnTo>
                    <a:pt x="25366" y="160497"/>
                  </a:lnTo>
                </a:path>
                <a:path w="274320" h="258444">
                  <a:moveTo>
                    <a:pt x="25366" y="160497"/>
                  </a:moveTo>
                  <a:lnTo>
                    <a:pt x="84218" y="257372"/>
                  </a:lnTo>
                </a:path>
                <a:path w="274320" h="258444">
                  <a:moveTo>
                    <a:pt x="84218" y="257874"/>
                  </a:moveTo>
                  <a:lnTo>
                    <a:pt x="149157" y="0"/>
                  </a:lnTo>
                </a:path>
                <a:path w="274320" h="258444">
                  <a:moveTo>
                    <a:pt x="149157" y="0"/>
                  </a:moveTo>
                  <a:lnTo>
                    <a:pt x="2739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257736" y="1458884"/>
              <a:ext cx="276225" cy="263525"/>
            </a:xfrm>
            <a:custGeom>
              <a:avLst/>
              <a:gdLst/>
              <a:ahLst/>
              <a:cxnLst/>
              <a:rect l="l" t="t" r="r" b="b"/>
              <a:pathLst>
                <a:path w="276225" h="263525">
                  <a:moveTo>
                    <a:pt x="275789" y="0"/>
                  </a:moveTo>
                  <a:lnTo>
                    <a:pt x="146113" y="0"/>
                  </a:lnTo>
                  <a:lnTo>
                    <a:pt x="86247" y="237817"/>
                  </a:lnTo>
                  <a:lnTo>
                    <a:pt x="33687" y="158551"/>
                  </a:lnTo>
                  <a:lnTo>
                    <a:pt x="0" y="176643"/>
                  </a:lnTo>
                  <a:lnTo>
                    <a:pt x="3449" y="183983"/>
                  </a:lnTo>
                  <a:lnTo>
                    <a:pt x="20293" y="173714"/>
                  </a:lnTo>
                  <a:lnTo>
                    <a:pt x="79753" y="263249"/>
                  </a:lnTo>
                  <a:lnTo>
                    <a:pt x="92132" y="263249"/>
                  </a:lnTo>
                  <a:lnTo>
                    <a:pt x="155043" y="11753"/>
                  </a:lnTo>
                  <a:lnTo>
                    <a:pt x="275789" y="11753"/>
                  </a:lnTo>
                  <a:lnTo>
                    <a:pt x="2757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/>
          <p:nvPr/>
        </p:nvSpPr>
        <p:spPr>
          <a:xfrm>
            <a:off x="7238458" y="1792112"/>
            <a:ext cx="314960" cy="0"/>
          </a:xfrm>
          <a:custGeom>
            <a:avLst/>
            <a:gdLst/>
            <a:ahLst/>
            <a:cxnLst/>
            <a:rect l="l" t="t" r="r" b="b"/>
            <a:pathLst>
              <a:path w="314959">
                <a:moveTo>
                  <a:pt x="0" y="0"/>
                </a:moveTo>
                <a:lnTo>
                  <a:pt x="314347" y="0"/>
                </a:lnTo>
              </a:path>
            </a:pathLst>
          </a:custGeom>
          <a:ln w="117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1629268" y="2166438"/>
            <a:ext cx="285750" cy="275590"/>
            <a:chOff x="1629268" y="2166438"/>
            <a:chExt cx="285750" cy="275590"/>
          </a:xfrm>
        </p:grpSpPr>
        <p:sp>
          <p:nvSpPr>
            <p:cNvPr id="14" name="object 14"/>
            <p:cNvSpPr/>
            <p:nvPr/>
          </p:nvSpPr>
          <p:spPr>
            <a:xfrm>
              <a:off x="1640896" y="2182344"/>
              <a:ext cx="274320" cy="258445"/>
            </a:xfrm>
            <a:custGeom>
              <a:avLst/>
              <a:gdLst/>
              <a:ahLst/>
              <a:cxnLst/>
              <a:rect l="l" t="t" r="r" b="b"/>
              <a:pathLst>
                <a:path w="274319" h="258444">
                  <a:moveTo>
                    <a:pt x="0" y="174196"/>
                  </a:moveTo>
                  <a:lnTo>
                    <a:pt x="24250" y="160497"/>
                  </a:lnTo>
                </a:path>
                <a:path w="274319" h="258444">
                  <a:moveTo>
                    <a:pt x="24758" y="160497"/>
                  </a:moveTo>
                  <a:lnTo>
                    <a:pt x="84157" y="257392"/>
                  </a:lnTo>
                </a:path>
                <a:path w="274319" h="258444">
                  <a:moveTo>
                    <a:pt x="84157" y="257874"/>
                  </a:moveTo>
                  <a:lnTo>
                    <a:pt x="149015" y="501"/>
                  </a:lnTo>
                </a:path>
                <a:path w="274319" h="258444">
                  <a:moveTo>
                    <a:pt x="149015" y="0"/>
                  </a:moveTo>
                  <a:lnTo>
                    <a:pt x="27378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629268" y="2166438"/>
              <a:ext cx="276225" cy="264160"/>
            </a:xfrm>
            <a:custGeom>
              <a:avLst/>
              <a:gdLst/>
              <a:ahLst/>
              <a:cxnLst/>
              <a:rect l="l" t="t" r="r" b="b"/>
              <a:pathLst>
                <a:path w="276225" h="264160">
                  <a:moveTo>
                    <a:pt x="275749" y="0"/>
                  </a:moveTo>
                  <a:lnTo>
                    <a:pt x="146032" y="0"/>
                  </a:lnTo>
                  <a:lnTo>
                    <a:pt x="86126" y="238298"/>
                  </a:lnTo>
                  <a:lnTo>
                    <a:pt x="33667" y="158551"/>
                  </a:lnTo>
                  <a:lnTo>
                    <a:pt x="0" y="177144"/>
                  </a:lnTo>
                  <a:lnTo>
                    <a:pt x="3449" y="183983"/>
                  </a:lnTo>
                  <a:lnTo>
                    <a:pt x="20293" y="173714"/>
                  </a:lnTo>
                  <a:lnTo>
                    <a:pt x="79692" y="263751"/>
                  </a:lnTo>
                  <a:lnTo>
                    <a:pt x="92072" y="263751"/>
                  </a:lnTo>
                  <a:lnTo>
                    <a:pt x="154941" y="12234"/>
                  </a:lnTo>
                  <a:lnTo>
                    <a:pt x="275749" y="12234"/>
                  </a:lnTo>
                  <a:lnTo>
                    <a:pt x="27574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/>
          <p:nvPr/>
        </p:nvSpPr>
        <p:spPr>
          <a:xfrm>
            <a:off x="1609948" y="2500149"/>
            <a:ext cx="314960" cy="0"/>
          </a:xfrm>
          <a:custGeom>
            <a:avLst/>
            <a:gdLst/>
            <a:ahLst/>
            <a:cxnLst/>
            <a:rect l="l" t="t" r="r" b="b"/>
            <a:pathLst>
              <a:path w="314960">
                <a:moveTo>
                  <a:pt x="0" y="0"/>
                </a:moveTo>
                <a:lnTo>
                  <a:pt x="314368" y="0"/>
                </a:lnTo>
              </a:path>
            </a:pathLst>
          </a:custGeom>
          <a:ln w="117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223979" y="2500149"/>
            <a:ext cx="145415" cy="0"/>
          </a:xfrm>
          <a:custGeom>
            <a:avLst/>
            <a:gdLst/>
            <a:ahLst/>
            <a:cxnLst/>
            <a:rect l="l" t="t" r="r" b="b"/>
            <a:pathLst>
              <a:path w="145414">
                <a:moveTo>
                  <a:pt x="0" y="0"/>
                </a:moveTo>
                <a:lnTo>
                  <a:pt x="144896" y="0"/>
                </a:lnTo>
              </a:path>
            </a:pathLst>
          </a:custGeom>
          <a:ln w="117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4733822" y="2166438"/>
            <a:ext cx="287020" cy="275590"/>
            <a:chOff x="4733822" y="2166438"/>
            <a:chExt cx="287020" cy="275590"/>
          </a:xfrm>
        </p:grpSpPr>
        <p:sp>
          <p:nvSpPr>
            <p:cNvPr id="19" name="object 19"/>
            <p:cNvSpPr/>
            <p:nvPr/>
          </p:nvSpPr>
          <p:spPr>
            <a:xfrm>
              <a:off x="4745998" y="2182344"/>
              <a:ext cx="274955" cy="258445"/>
            </a:xfrm>
            <a:custGeom>
              <a:avLst/>
              <a:gdLst/>
              <a:ahLst/>
              <a:cxnLst/>
              <a:rect l="l" t="t" r="r" b="b"/>
              <a:pathLst>
                <a:path w="274954" h="258444">
                  <a:moveTo>
                    <a:pt x="0" y="174196"/>
                  </a:moveTo>
                  <a:lnTo>
                    <a:pt x="24352" y="160497"/>
                  </a:lnTo>
                </a:path>
                <a:path w="274954" h="258444">
                  <a:moveTo>
                    <a:pt x="24758" y="160497"/>
                  </a:moveTo>
                  <a:lnTo>
                    <a:pt x="84218" y="257392"/>
                  </a:lnTo>
                </a:path>
                <a:path w="274954" h="258444">
                  <a:moveTo>
                    <a:pt x="84218" y="257874"/>
                  </a:moveTo>
                  <a:lnTo>
                    <a:pt x="148954" y="501"/>
                  </a:lnTo>
                </a:path>
                <a:path w="274954" h="258444">
                  <a:moveTo>
                    <a:pt x="148954" y="0"/>
                  </a:moveTo>
                  <a:lnTo>
                    <a:pt x="27436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733822" y="2166438"/>
              <a:ext cx="276860" cy="264160"/>
            </a:xfrm>
            <a:custGeom>
              <a:avLst/>
              <a:gdLst/>
              <a:ahLst/>
              <a:cxnLst/>
              <a:rect l="l" t="t" r="r" b="b"/>
              <a:pathLst>
                <a:path w="276860" h="264160">
                  <a:moveTo>
                    <a:pt x="276398" y="0"/>
                  </a:moveTo>
                  <a:lnTo>
                    <a:pt x="146519" y="0"/>
                  </a:lnTo>
                  <a:lnTo>
                    <a:pt x="86653" y="238298"/>
                  </a:lnTo>
                  <a:lnTo>
                    <a:pt x="33687" y="158551"/>
                  </a:lnTo>
                  <a:lnTo>
                    <a:pt x="0" y="177144"/>
                  </a:lnTo>
                  <a:lnTo>
                    <a:pt x="4058" y="183983"/>
                  </a:lnTo>
                  <a:lnTo>
                    <a:pt x="20293" y="173714"/>
                  </a:lnTo>
                  <a:lnTo>
                    <a:pt x="80159" y="263751"/>
                  </a:lnTo>
                  <a:lnTo>
                    <a:pt x="92132" y="263751"/>
                  </a:lnTo>
                  <a:lnTo>
                    <a:pt x="155448" y="12234"/>
                  </a:lnTo>
                  <a:lnTo>
                    <a:pt x="276398" y="12234"/>
                  </a:lnTo>
                  <a:lnTo>
                    <a:pt x="27639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/>
          <p:nvPr/>
        </p:nvSpPr>
        <p:spPr>
          <a:xfrm>
            <a:off x="4715152" y="2500149"/>
            <a:ext cx="314325" cy="0"/>
          </a:xfrm>
          <a:custGeom>
            <a:avLst/>
            <a:gdLst/>
            <a:ahLst/>
            <a:cxnLst/>
            <a:rect l="l" t="t" r="r" b="b"/>
            <a:pathLst>
              <a:path w="314325">
                <a:moveTo>
                  <a:pt x="0" y="0"/>
                </a:moveTo>
                <a:lnTo>
                  <a:pt x="313738" y="0"/>
                </a:lnTo>
              </a:path>
            </a:pathLst>
          </a:custGeom>
          <a:ln w="117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329102" y="2500149"/>
            <a:ext cx="145415" cy="0"/>
          </a:xfrm>
          <a:custGeom>
            <a:avLst/>
            <a:gdLst/>
            <a:ahLst/>
            <a:cxnLst/>
            <a:rect l="l" t="t" r="r" b="b"/>
            <a:pathLst>
              <a:path w="145414">
                <a:moveTo>
                  <a:pt x="0" y="0"/>
                </a:moveTo>
                <a:lnTo>
                  <a:pt x="144896" y="0"/>
                </a:lnTo>
              </a:path>
            </a:pathLst>
          </a:custGeom>
          <a:ln w="117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687501" y="1787255"/>
            <a:ext cx="1682750" cy="3194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1545590" algn="l"/>
              </a:tabLst>
            </a:pPr>
            <a:r>
              <a:rPr sz="1900" spc="20" dirty="0">
                <a:latin typeface="Times New Roman"/>
                <a:cs typeface="Times New Roman"/>
              </a:rPr>
              <a:t>4	4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795629" y="1787255"/>
            <a:ext cx="1678939" cy="3194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1541780" algn="l"/>
              </a:tabLst>
            </a:pPr>
            <a:r>
              <a:rPr sz="1900" spc="20" dirty="0">
                <a:latin typeface="Times New Roman"/>
                <a:cs typeface="Times New Roman"/>
              </a:rPr>
              <a:t>4	4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697255" y="2494800"/>
            <a:ext cx="149225" cy="3194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00" spc="20" dirty="0">
                <a:latin typeface="Times New Roman"/>
                <a:cs typeface="Times New Roman"/>
              </a:rPr>
              <a:t>4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226812" y="2494800"/>
            <a:ext cx="149225" cy="3194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00" spc="20" dirty="0">
                <a:latin typeface="Times New Roman"/>
                <a:cs typeface="Times New Roman"/>
              </a:rPr>
              <a:t>4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801917" y="2494800"/>
            <a:ext cx="149225" cy="3194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00" spc="20" dirty="0">
                <a:latin typeface="Times New Roman"/>
                <a:cs typeface="Times New Roman"/>
              </a:rPr>
              <a:t>4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331475" y="2494800"/>
            <a:ext cx="149225" cy="3194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00" spc="20" dirty="0">
                <a:latin typeface="Times New Roman"/>
                <a:cs typeface="Times New Roman"/>
              </a:rPr>
              <a:t>4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41264" y="1762298"/>
            <a:ext cx="1064895" cy="1955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932180" algn="l"/>
              </a:tabLst>
            </a:pPr>
            <a:r>
              <a:rPr sz="1100" i="1" dirty="0">
                <a:latin typeface="Times New Roman"/>
                <a:cs typeface="Times New Roman"/>
              </a:rPr>
              <a:t>n</a:t>
            </a:r>
            <a:r>
              <a:rPr sz="1100" i="1" spc="-5" dirty="0">
                <a:latin typeface="Times New Roman"/>
                <a:cs typeface="Times New Roman"/>
              </a:rPr>
              <a:t>e</a:t>
            </a:r>
            <a:r>
              <a:rPr sz="1100" i="1" spc="5" dirty="0">
                <a:latin typeface="Times New Roman"/>
                <a:cs typeface="Times New Roman"/>
              </a:rPr>
              <a:t>t</a:t>
            </a:r>
            <a:r>
              <a:rPr sz="1100" i="1" dirty="0">
                <a:latin typeface="Times New Roman"/>
                <a:cs typeface="Times New Roman"/>
              </a:rPr>
              <a:t>	</a:t>
            </a:r>
            <a:r>
              <a:rPr sz="1100" i="1" spc="20" dirty="0">
                <a:latin typeface="Times New Roman"/>
                <a:cs typeface="Times New Roman"/>
              </a:rPr>
              <a:t>M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009576" y="1762298"/>
            <a:ext cx="144780" cy="1955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00" i="1" spc="20" dirty="0">
                <a:latin typeface="Times New Roman"/>
                <a:cs typeface="Times New Roman"/>
              </a:rPr>
              <a:t>M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627336" y="1762298"/>
            <a:ext cx="144780" cy="1955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00" i="1" spc="20" dirty="0">
                <a:latin typeface="Times New Roman"/>
                <a:cs typeface="Times New Roman"/>
              </a:rPr>
              <a:t>M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117900" y="1762298"/>
            <a:ext cx="144780" cy="1955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00" i="1" spc="20" dirty="0">
                <a:latin typeface="Times New Roman"/>
                <a:cs typeface="Times New Roman"/>
              </a:rPr>
              <a:t>M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731654" y="1762298"/>
            <a:ext cx="144780" cy="1955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00" i="1" spc="20" dirty="0">
                <a:latin typeface="Times New Roman"/>
                <a:cs typeface="Times New Roman"/>
              </a:rPr>
              <a:t>M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104202" y="2470336"/>
            <a:ext cx="144780" cy="1955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00" i="1" spc="20" dirty="0">
                <a:latin typeface="Times New Roman"/>
                <a:cs typeface="Times New Roman"/>
              </a:rPr>
              <a:t>M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549126" y="2470336"/>
            <a:ext cx="144780" cy="1955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00" i="1" spc="20" dirty="0">
                <a:latin typeface="Times New Roman"/>
                <a:cs typeface="Times New Roman"/>
              </a:rPr>
              <a:t>M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208950" y="2470336"/>
            <a:ext cx="144780" cy="1955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00" i="1" spc="20" dirty="0">
                <a:latin typeface="Times New Roman"/>
                <a:cs typeface="Times New Roman"/>
              </a:rPr>
              <a:t>M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653873" y="2470336"/>
            <a:ext cx="144780" cy="1955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00" i="1" spc="20" dirty="0">
                <a:latin typeface="Times New Roman"/>
                <a:cs typeface="Times New Roman"/>
              </a:rPr>
              <a:t>M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268298" y="1441791"/>
            <a:ext cx="417195" cy="3194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sz="1900" spc="20" dirty="0">
                <a:latin typeface="Times New Roman"/>
                <a:cs typeface="Times New Roman"/>
              </a:rPr>
              <a:t>3</a:t>
            </a:r>
            <a:r>
              <a:rPr sz="1900" spc="-20" dirty="0">
                <a:latin typeface="Times New Roman"/>
                <a:cs typeface="Times New Roman"/>
              </a:rPr>
              <a:t> </a:t>
            </a:r>
            <a:r>
              <a:rPr sz="2850" i="1" spc="44" baseline="-35087" dirty="0">
                <a:latin typeface="Times New Roman"/>
                <a:cs typeface="Times New Roman"/>
              </a:rPr>
              <a:t>B</a:t>
            </a:r>
            <a:endParaRPr sz="2850" baseline="-35087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372960" y="1441791"/>
            <a:ext cx="415925" cy="3194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sz="1900" spc="20" dirty="0">
                <a:latin typeface="Times New Roman"/>
                <a:cs typeface="Times New Roman"/>
              </a:rPr>
              <a:t>3</a:t>
            </a:r>
            <a:r>
              <a:rPr sz="1900" spc="-30" dirty="0">
                <a:latin typeface="Times New Roman"/>
                <a:cs typeface="Times New Roman"/>
              </a:rPr>
              <a:t> </a:t>
            </a:r>
            <a:r>
              <a:rPr sz="2850" i="1" spc="44" baseline="-35087" dirty="0">
                <a:latin typeface="Times New Roman"/>
                <a:cs typeface="Times New Roman"/>
              </a:rPr>
              <a:t>B</a:t>
            </a:r>
            <a:endParaRPr sz="2850" baseline="-35087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744628" y="2149827"/>
            <a:ext cx="419100" cy="3194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sz="1900" spc="20" dirty="0">
                <a:latin typeface="Times New Roman"/>
                <a:cs typeface="Times New Roman"/>
              </a:rPr>
              <a:t>3</a:t>
            </a:r>
            <a:r>
              <a:rPr sz="1900" spc="-10" dirty="0">
                <a:latin typeface="Times New Roman"/>
                <a:cs typeface="Times New Roman"/>
              </a:rPr>
              <a:t> </a:t>
            </a:r>
            <a:r>
              <a:rPr sz="2850" i="1" spc="44" baseline="-35087" dirty="0">
                <a:latin typeface="Times New Roman"/>
                <a:cs typeface="Times New Roman"/>
              </a:rPr>
              <a:t>B</a:t>
            </a:r>
            <a:endParaRPr sz="2850" baseline="-35087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849290" y="2149827"/>
            <a:ext cx="418465" cy="3194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sz="1900" spc="20" dirty="0">
                <a:latin typeface="Times New Roman"/>
                <a:cs typeface="Times New Roman"/>
              </a:rPr>
              <a:t>3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2850" i="1" spc="44" baseline="-35087" dirty="0">
                <a:latin typeface="Times New Roman"/>
                <a:cs typeface="Times New Roman"/>
              </a:rPr>
              <a:t>B</a:t>
            </a:r>
            <a:endParaRPr sz="2850" baseline="-35087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74769" y="1582393"/>
            <a:ext cx="3649345" cy="3352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  <a:tabLst>
                <a:tab pos="386715" algn="l"/>
                <a:tab pos="1288415" algn="l"/>
                <a:tab pos="2736850" algn="l"/>
              </a:tabLst>
            </a:pPr>
            <a:r>
              <a:rPr sz="1900" i="1" spc="30" dirty="0">
                <a:latin typeface="Times New Roman"/>
                <a:cs typeface="Times New Roman"/>
              </a:rPr>
              <a:t>B	</a:t>
            </a:r>
            <a:r>
              <a:rPr sz="1900" spc="45" dirty="0">
                <a:latin typeface="Times New Roman"/>
                <a:cs typeface="Times New Roman"/>
              </a:rPr>
              <a:t>(</a:t>
            </a:r>
            <a:r>
              <a:rPr sz="1900" i="1" spc="45" dirty="0">
                <a:latin typeface="Times New Roman"/>
                <a:cs typeface="Times New Roman"/>
              </a:rPr>
              <a:t>t</a:t>
            </a:r>
            <a:r>
              <a:rPr sz="1900" spc="45" dirty="0">
                <a:latin typeface="Times New Roman"/>
                <a:cs typeface="Times New Roman"/>
              </a:rPr>
              <a:t>)</a:t>
            </a:r>
            <a:r>
              <a:rPr sz="1900" spc="-40" dirty="0">
                <a:latin typeface="Times New Roman"/>
                <a:cs typeface="Times New Roman"/>
              </a:rPr>
              <a:t> </a:t>
            </a:r>
            <a:r>
              <a:rPr sz="1900" spc="25" dirty="0">
                <a:latin typeface="Symbol"/>
                <a:cs typeface="Symbol"/>
              </a:rPr>
              <a:t></a:t>
            </a:r>
            <a:r>
              <a:rPr sz="1900" spc="-200" dirty="0">
                <a:latin typeface="Times New Roman"/>
                <a:cs typeface="Times New Roman"/>
              </a:rPr>
              <a:t> </a:t>
            </a:r>
            <a:r>
              <a:rPr sz="1900" spc="75" dirty="0">
                <a:latin typeface="Times New Roman"/>
                <a:cs typeface="Times New Roman"/>
              </a:rPr>
              <a:t>[</a:t>
            </a:r>
            <a:r>
              <a:rPr sz="1900" i="1" spc="75" dirty="0">
                <a:latin typeface="Times New Roman"/>
                <a:cs typeface="Times New Roman"/>
              </a:rPr>
              <a:t>B	</a:t>
            </a:r>
            <a:r>
              <a:rPr sz="1900" spc="10" dirty="0">
                <a:latin typeface="Times New Roman"/>
                <a:cs typeface="Times New Roman"/>
              </a:rPr>
              <a:t>sin(</a:t>
            </a:r>
            <a:r>
              <a:rPr sz="2000" i="1" spc="10" dirty="0">
                <a:latin typeface="Symbol"/>
                <a:cs typeface="Symbol"/>
              </a:rPr>
              <a:t></a:t>
            </a:r>
            <a:r>
              <a:rPr sz="1900" i="1" spc="10" dirty="0">
                <a:latin typeface="Times New Roman"/>
                <a:cs typeface="Times New Roman"/>
              </a:rPr>
              <a:t>t</a:t>
            </a:r>
            <a:r>
              <a:rPr sz="1900" spc="10" dirty="0">
                <a:latin typeface="Times New Roman"/>
                <a:cs typeface="Times New Roman"/>
              </a:rPr>
              <a:t>) </a:t>
            </a:r>
            <a:r>
              <a:rPr sz="1900" spc="25" dirty="0">
                <a:latin typeface="Symbol"/>
                <a:cs typeface="Symbol"/>
              </a:rPr>
              <a:t></a:t>
            </a:r>
            <a:r>
              <a:rPr sz="1900" spc="-170" dirty="0">
                <a:latin typeface="Times New Roman"/>
                <a:cs typeface="Times New Roman"/>
              </a:rPr>
              <a:t> </a:t>
            </a:r>
            <a:r>
              <a:rPr sz="2850" spc="30" baseline="35087" dirty="0">
                <a:latin typeface="Times New Roman"/>
                <a:cs typeface="Times New Roman"/>
              </a:rPr>
              <a:t>1</a:t>
            </a:r>
            <a:r>
              <a:rPr sz="2850" spc="-22" baseline="35087" dirty="0">
                <a:latin typeface="Times New Roman"/>
                <a:cs typeface="Times New Roman"/>
              </a:rPr>
              <a:t> </a:t>
            </a:r>
            <a:r>
              <a:rPr sz="1900" i="1" spc="30" dirty="0">
                <a:latin typeface="Times New Roman"/>
                <a:cs typeface="Times New Roman"/>
              </a:rPr>
              <a:t>B	</a:t>
            </a:r>
            <a:r>
              <a:rPr sz="1900" spc="10" dirty="0">
                <a:latin typeface="Times New Roman"/>
                <a:cs typeface="Times New Roman"/>
              </a:rPr>
              <a:t>sin(</a:t>
            </a:r>
            <a:r>
              <a:rPr sz="2000" i="1" spc="10" dirty="0">
                <a:latin typeface="Symbol"/>
                <a:cs typeface="Symbol"/>
              </a:rPr>
              <a:t></a:t>
            </a:r>
            <a:r>
              <a:rPr sz="1900" i="1" spc="10" dirty="0">
                <a:latin typeface="Times New Roman"/>
                <a:cs typeface="Times New Roman"/>
              </a:rPr>
              <a:t>t</a:t>
            </a:r>
            <a:r>
              <a:rPr sz="1900" spc="10" dirty="0">
                <a:latin typeface="Times New Roman"/>
                <a:cs typeface="Times New Roman"/>
              </a:rPr>
              <a:t>)</a:t>
            </a:r>
            <a:r>
              <a:rPr sz="1900" spc="-195" dirty="0">
                <a:latin typeface="Times New Roman"/>
                <a:cs typeface="Times New Roman"/>
              </a:rPr>
              <a:t> </a:t>
            </a:r>
            <a:r>
              <a:rPr sz="1900" spc="25" dirty="0">
                <a:latin typeface="Symbol"/>
                <a:cs typeface="Symbol"/>
              </a:rPr>
              <a:t>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795997" y="1582393"/>
            <a:ext cx="2435860" cy="3352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  <a:tabLst>
                <a:tab pos="1524635" algn="l"/>
              </a:tabLst>
            </a:pPr>
            <a:r>
              <a:rPr sz="1900" spc="10" dirty="0">
                <a:latin typeface="Times New Roman"/>
                <a:cs typeface="Times New Roman"/>
              </a:rPr>
              <a:t>cos(</a:t>
            </a:r>
            <a:r>
              <a:rPr sz="2000" i="1" spc="10" dirty="0">
                <a:latin typeface="Symbol"/>
                <a:cs typeface="Symbol"/>
              </a:rPr>
              <a:t></a:t>
            </a:r>
            <a:r>
              <a:rPr sz="1900" i="1" spc="10" dirty="0">
                <a:latin typeface="Times New Roman"/>
                <a:cs typeface="Times New Roman"/>
              </a:rPr>
              <a:t>t</a:t>
            </a:r>
            <a:r>
              <a:rPr sz="1900" spc="10" dirty="0">
                <a:latin typeface="Times New Roman"/>
                <a:cs typeface="Times New Roman"/>
              </a:rPr>
              <a:t>) </a:t>
            </a:r>
            <a:r>
              <a:rPr sz="1900" spc="25" dirty="0">
                <a:latin typeface="Symbol"/>
                <a:cs typeface="Symbol"/>
              </a:rPr>
              <a:t></a:t>
            </a:r>
            <a:r>
              <a:rPr sz="1900" spc="-180" dirty="0">
                <a:latin typeface="Times New Roman"/>
                <a:cs typeface="Times New Roman"/>
              </a:rPr>
              <a:t> </a:t>
            </a:r>
            <a:r>
              <a:rPr sz="2850" spc="30" baseline="35087" dirty="0">
                <a:latin typeface="Times New Roman"/>
                <a:cs typeface="Times New Roman"/>
              </a:rPr>
              <a:t>1</a:t>
            </a:r>
            <a:r>
              <a:rPr sz="2850" spc="-30" baseline="35087" dirty="0">
                <a:latin typeface="Times New Roman"/>
                <a:cs typeface="Times New Roman"/>
              </a:rPr>
              <a:t> </a:t>
            </a:r>
            <a:r>
              <a:rPr sz="1900" i="1" spc="30" dirty="0">
                <a:latin typeface="Times New Roman"/>
                <a:cs typeface="Times New Roman"/>
              </a:rPr>
              <a:t>B	</a:t>
            </a:r>
            <a:r>
              <a:rPr sz="1900" spc="10" dirty="0">
                <a:latin typeface="Times New Roman"/>
                <a:cs typeface="Times New Roman"/>
              </a:rPr>
              <a:t>sin(</a:t>
            </a:r>
            <a:r>
              <a:rPr sz="2000" i="1" spc="10" dirty="0">
                <a:latin typeface="Symbol"/>
                <a:cs typeface="Symbol"/>
              </a:rPr>
              <a:t></a:t>
            </a:r>
            <a:r>
              <a:rPr sz="1900" i="1" spc="10" dirty="0">
                <a:latin typeface="Times New Roman"/>
                <a:cs typeface="Times New Roman"/>
              </a:rPr>
              <a:t>t</a:t>
            </a:r>
            <a:r>
              <a:rPr sz="1900" spc="10" dirty="0">
                <a:latin typeface="Times New Roman"/>
                <a:cs typeface="Times New Roman"/>
              </a:rPr>
              <a:t>)</a:t>
            </a:r>
            <a:r>
              <a:rPr sz="1900" spc="-200" dirty="0">
                <a:latin typeface="Times New Roman"/>
                <a:cs typeface="Times New Roman"/>
              </a:rPr>
              <a:t> </a:t>
            </a:r>
            <a:r>
              <a:rPr sz="1900" spc="25" dirty="0">
                <a:latin typeface="Symbol"/>
                <a:cs typeface="Symbol"/>
              </a:rPr>
              <a:t>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211589" y="2303966"/>
            <a:ext cx="375285" cy="3194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00" spc="-55" dirty="0">
                <a:latin typeface="Symbol"/>
                <a:cs typeface="Symbol"/>
              </a:rPr>
              <a:t></a:t>
            </a:r>
            <a:r>
              <a:rPr sz="1900" spc="50" dirty="0">
                <a:latin typeface="Times New Roman"/>
                <a:cs typeface="Times New Roman"/>
              </a:rPr>
              <a:t>[</a:t>
            </a:r>
            <a:r>
              <a:rPr sz="1900" spc="25" dirty="0">
                <a:latin typeface="Symbol"/>
                <a:cs typeface="Symbol"/>
              </a:rPr>
              <a:t>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270172" y="2290429"/>
            <a:ext cx="2435225" cy="3352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  <a:tabLst>
                <a:tab pos="1486535" algn="l"/>
              </a:tabLst>
            </a:pPr>
            <a:r>
              <a:rPr sz="1900" spc="10" dirty="0">
                <a:latin typeface="Times New Roman"/>
                <a:cs typeface="Times New Roman"/>
              </a:rPr>
              <a:t>sin(</a:t>
            </a:r>
            <a:r>
              <a:rPr sz="2000" i="1" spc="10" dirty="0">
                <a:latin typeface="Symbol"/>
                <a:cs typeface="Symbol"/>
              </a:rPr>
              <a:t></a:t>
            </a:r>
            <a:r>
              <a:rPr sz="1900" i="1" spc="10" dirty="0">
                <a:latin typeface="Times New Roman"/>
                <a:cs typeface="Times New Roman"/>
              </a:rPr>
              <a:t>t</a:t>
            </a:r>
            <a:r>
              <a:rPr sz="1900" spc="10" dirty="0">
                <a:latin typeface="Times New Roman"/>
                <a:cs typeface="Times New Roman"/>
              </a:rPr>
              <a:t>) </a:t>
            </a:r>
            <a:r>
              <a:rPr sz="1900" spc="25" dirty="0">
                <a:latin typeface="Symbol"/>
                <a:cs typeface="Symbol"/>
              </a:rPr>
              <a:t></a:t>
            </a:r>
            <a:r>
              <a:rPr sz="1900" spc="-190" dirty="0">
                <a:latin typeface="Times New Roman"/>
                <a:cs typeface="Times New Roman"/>
              </a:rPr>
              <a:t> </a:t>
            </a:r>
            <a:r>
              <a:rPr sz="2850" spc="30" baseline="35087" dirty="0">
                <a:latin typeface="Times New Roman"/>
                <a:cs typeface="Times New Roman"/>
              </a:rPr>
              <a:t>3</a:t>
            </a:r>
            <a:r>
              <a:rPr sz="2850" spc="-52" baseline="35087" dirty="0">
                <a:latin typeface="Times New Roman"/>
                <a:cs typeface="Times New Roman"/>
              </a:rPr>
              <a:t> </a:t>
            </a:r>
            <a:r>
              <a:rPr sz="1900" i="1" spc="30" dirty="0">
                <a:latin typeface="Times New Roman"/>
                <a:cs typeface="Times New Roman"/>
              </a:rPr>
              <a:t>B	</a:t>
            </a:r>
            <a:r>
              <a:rPr sz="1900" spc="10" dirty="0">
                <a:latin typeface="Times New Roman"/>
                <a:cs typeface="Times New Roman"/>
              </a:rPr>
              <a:t>cos(</a:t>
            </a:r>
            <a:r>
              <a:rPr sz="2000" i="1" spc="10" dirty="0">
                <a:latin typeface="Symbol"/>
                <a:cs typeface="Symbol"/>
              </a:rPr>
              <a:t></a:t>
            </a:r>
            <a:r>
              <a:rPr sz="1900" i="1" spc="10" dirty="0">
                <a:latin typeface="Times New Roman"/>
                <a:cs typeface="Times New Roman"/>
              </a:rPr>
              <a:t>t</a:t>
            </a:r>
            <a:r>
              <a:rPr sz="1900" spc="10" dirty="0">
                <a:latin typeface="Times New Roman"/>
                <a:cs typeface="Times New Roman"/>
              </a:rPr>
              <a:t>)</a:t>
            </a:r>
            <a:r>
              <a:rPr sz="1900" spc="-215" dirty="0">
                <a:latin typeface="Times New Roman"/>
                <a:cs typeface="Times New Roman"/>
              </a:rPr>
              <a:t> </a:t>
            </a:r>
            <a:r>
              <a:rPr sz="1900" spc="25" dirty="0">
                <a:latin typeface="Symbol"/>
                <a:cs typeface="Symbol"/>
              </a:rPr>
              <a:t>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925999" y="1582393"/>
            <a:ext cx="938530" cy="3352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900" spc="-5" dirty="0">
                <a:latin typeface="Times New Roman"/>
                <a:cs typeface="Times New Roman"/>
              </a:rPr>
              <a:t>c</a:t>
            </a:r>
            <a:r>
              <a:rPr sz="1900" spc="5" dirty="0">
                <a:latin typeface="Times New Roman"/>
                <a:cs typeface="Times New Roman"/>
              </a:rPr>
              <a:t>o</a:t>
            </a:r>
            <a:r>
              <a:rPr sz="1900" spc="15" dirty="0">
                <a:latin typeface="Times New Roman"/>
                <a:cs typeface="Times New Roman"/>
              </a:rPr>
              <a:t>s</a:t>
            </a:r>
            <a:r>
              <a:rPr sz="1900" spc="-70" dirty="0">
                <a:latin typeface="Times New Roman"/>
                <a:cs typeface="Times New Roman"/>
              </a:rPr>
              <a:t>(</a:t>
            </a:r>
            <a:r>
              <a:rPr sz="2000" i="1" spc="-35" dirty="0">
                <a:latin typeface="Symbol"/>
                <a:cs typeface="Symbol"/>
              </a:rPr>
              <a:t></a:t>
            </a:r>
            <a:r>
              <a:rPr sz="1900" i="1" spc="140" dirty="0">
                <a:latin typeface="Times New Roman"/>
                <a:cs typeface="Times New Roman"/>
              </a:rPr>
              <a:t>t</a:t>
            </a:r>
            <a:r>
              <a:rPr sz="1900" spc="-5" dirty="0">
                <a:latin typeface="Times New Roman"/>
                <a:cs typeface="Times New Roman"/>
              </a:rPr>
              <a:t>)</a:t>
            </a:r>
            <a:r>
              <a:rPr sz="1900" spc="-25" dirty="0">
                <a:latin typeface="Times New Roman"/>
                <a:cs typeface="Times New Roman"/>
              </a:rPr>
              <a:t>]</a:t>
            </a:r>
            <a:r>
              <a:rPr sz="1900" b="1" spc="-805" dirty="0">
                <a:latin typeface="Times New Roman"/>
                <a:cs typeface="Times New Roman"/>
              </a:rPr>
              <a:t>x</a:t>
            </a:r>
            <a:r>
              <a:rPr sz="2850" spc="22" baseline="2923" dirty="0">
                <a:latin typeface="Times New Roman"/>
                <a:cs typeface="Times New Roman"/>
              </a:rPr>
              <a:t>ˆ</a:t>
            </a:r>
            <a:endParaRPr sz="2850" baseline="2923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374774" y="2290429"/>
            <a:ext cx="2439670" cy="3352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  <a:tabLst>
                <a:tab pos="1486535" algn="l"/>
              </a:tabLst>
            </a:pPr>
            <a:r>
              <a:rPr sz="1900" spc="10" dirty="0">
                <a:latin typeface="Times New Roman"/>
                <a:cs typeface="Times New Roman"/>
              </a:rPr>
              <a:t>sin(</a:t>
            </a:r>
            <a:r>
              <a:rPr sz="2000" i="1" spc="10" dirty="0">
                <a:latin typeface="Symbol"/>
                <a:cs typeface="Symbol"/>
              </a:rPr>
              <a:t></a:t>
            </a:r>
            <a:r>
              <a:rPr sz="1900" i="1" spc="10" dirty="0">
                <a:latin typeface="Times New Roman"/>
                <a:cs typeface="Times New Roman"/>
              </a:rPr>
              <a:t>t</a:t>
            </a:r>
            <a:r>
              <a:rPr sz="1900" spc="10" dirty="0">
                <a:latin typeface="Times New Roman"/>
                <a:cs typeface="Times New Roman"/>
              </a:rPr>
              <a:t>) </a:t>
            </a:r>
            <a:r>
              <a:rPr sz="1900" spc="25" dirty="0">
                <a:latin typeface="Symbol"/>
                <a:cs typeface="Symbol"/>
              </a:rPr>
              <a:t></a:t>
            </a:r>
            <a:r>
              <a:rPr sz="1900" spc="-190" dirty="0">
                <a:latin typeface="Times New Roman"/>
                <a:cs typeface="Times New Roman"/>
              </a:rPr>
              <a:t> </a:t>
            </a:r>
            <a:r>
              <a:rPr sz="2850" spc="30" baseline="35087" dirty="0">
                <a:latin typeface="Times New Roman"/>
                <a:cs typeface="Times New Roman"/>
              </a:rPr>
              <a:t>3</a:t>
            </a:r>
            <a:r>
              <a:rPr sz="2850" spc="-60" baseline="35087" dirty="0">
                <a:latin typeface="Times New Roman"/>
                <a:cs typeface="Times New Roman"/>
              </a:rPr>
              <a:t> </a:t>
            </a:r>
            <a:r>
              <a:rPr sz="1900" i="1" spc="30" dirty="0">
                <a:latin typeface="Times New Roman"/>
                <a:cs typeface="Times New Roman"/>
              </a:rPr>
              <a:t>B	</a:t>
            </a:r>
            <a:r>
              <a:rPr sz="1900" spc="-75" dirty="0">
                <a:latin typeface="Times New Roman"/>
                <a:cs typeface="Times New Roman"/>
              </a:rPr>
              <a:t>cos(</a:t>
            </a:r>
            <a:r>
              <a:rPr sz="2000" i="1" spc="-75" dirty="0">
                <a:latin typeface="Symbol"/>
                <a:cs typeface="Symbol"/>
              </a:rPr>
              <a:t></a:t>
            </a:r>
            <a:r>
              <a:rPr sz="1900" i="1" spc="-75" dirty="0">
                <a:latin typeface="Times New Roman"/>
                <a:cs typeface="Times New Roman"/>
              </a:rPr>
              <a:t>t</a:t>
            </a:r>
            <a:r>
              <a:rPr sz="1900" spc="-75" dirty="0">
                <a:latin typeface="Times New Roman"/>
                <a:cs typeface="Times New Roman"/>
              </a:rPr>
              <a:t>)]</a:t>
            </a:r>
            <a:r>
              <a:rPr sz="1900" b="1" spc="-75" dirty="0">
                <a:latin typeface="Times New Roman"/>
                <a:cs typeface="Times New Roman"/>
              </a:rPr>
              <a:t>y</a:t>
            </a:r>
            <a:r>
              <a:rPr sz="2850" spc="-112" baseline="2923" dirty="0">
                <a:latin typeface="Times New Roman"/>
                <a:cs typeface="Times New Roman"/>
              </a:rPr>
              <a:t>ˆ</a:t>
            </a:r>
            <a:endParaRPr sz="2850" baseline="2923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186372" y="3257364"/>
            <a:ext cx="3678554" cy="3365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1900" spc="60" dirty="0">
                <a:latin typeface="Symbol"/>
                <a:cs typeface="Symbol"/>
              </a:rPr>
              <a:t></a:t>
            </a:r>
            <a:r>
              <a:rPr sz="1900" spc="6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[1.5</a:t>
            </a:r>
            <a:r>
              <a:rPr sz="1900" i="1" spc="-10" dirty="0">
                <a:latin typeface="Times New Roman"/>
                <a:cs typeface="Times New Roman"/>
              </a:rPr>
              <a:t>B</a:t>
            </a:r>
            <a:r>
              <a:rPr sz="1650" i="1" spc="-15" baseline="-25252" dirty="0">
                <a:latin typeface="Times New Roman"/>
                <a:cs typeface="Times New Roman"/>
              </a:rPr>
              <a:t>M </a:t>
            </a:r>
            <a:r>
              <a:rPr sz="1900" spc="-75" dirty="0">
                <a:latin typeface="Times New Roman"/>
                <a:cs typeface="Times New Roman"/>
              </a:rPr>
              <a:t>sin(</a:t>
            </a:r>
            <a:r>
              <a:rPr sz="2000" i="1" spc="-75" dirty="0">
                <a:latin typeface="Symbol"/>
                <a:cs typeface="Symbol"/>
              </a:rPr>
              <a:t></a:t>
            </a:r>
            <a:r>
              <a:rPr sz="1900" i="1" spc="-75" dirty="0">
                <a:latin typeface="Times New Roman"/>
                <a:cs typeface="Times New Roman"/>
              </a:rPr>
              <a:t>t</a:t>
            </a:r>
            <a:r>
              <a:rPr sz="1900" spc="-75" dirty="0">
                <a:latin typeface="Times New Roman"/>
                <a:cs typeface="Times New Roman"/>
              </a:rPr>
              <a:t>)]</a:t>
            </a:r>
            <a:r>
              <a:rPr sz="1900" b="1" spc="-75" dirty="0">
                <a:latin typeface="Times New Roman"/>
                <a:cs typeface="Times New Roman"/>
              </a:rPr>
              <a:t>x</a:t>
            </a:r>
            <a:r>
              <a:rPr sz="2850" spc="-112" baseline="2923" dirty="0">
                <a:latin typeface="Times New Roman"/>
                <a:cs typeface="Times New Roman"/>
              </a:rPr>
              <a:t>ˆ </a:t>
            </a:r>
            <a:r>
              <a:rPr sz="1900" spc="15" dirty="0">
                <a:latin typeface="Symbol"/>
                <a:cs typeface="Symbol"/>
              </a:rPr>
              <a:t></a:t>
            </a:r>
            <a:r>
              <a:rPr sz="1900" spc="15" dirty="0">
                <a:latin typeface="Times New Roman"/>
                <a:cs typeface="Times New Roman"/>
              </a:rPr>
              <a:t>[1.5</a:t>
            </a:r>
            <a:r>
              <a:rPr sz="1900" i="1" spc="15" dirty="0">
                <a:latin typeface="Times New Roman"/>
                <a:cs typeface="Times New Roman"/>
              </a:rPr>
              <a:t>B</a:t>
            </a:r>
            <a:r>
              <a:rPr sz="1650" i="1" spc="22" baseline="-25252" dirty="0">
                <a:latin typeface="Times New Roman"/>
                <a:cs typeface="Times New Roman"/>
              </a:rPr>
              <a:t>M</a:t>
            </a:r>
            <a:r>
              <a:rPr sz="1650" i="1" spc="60" baseline="-25252" dirty="0">
                <a:latin typeface="Times New Roman"/>
                <a:cs typeface="Times New Roman"/>
              </a:rPr>
              <a:t> </a:t>
            </a:r>
            <a:r>
              <a:rPr sz="1900" spc="-70" dirty="0">
                <a:latin typeface="Times New Roman"/>
                <a:cs typeface="Times New Roman"/>
              </a:rPr>
              <a:t>cos(</a:t>
            </a:r>
            <a:r>
              <a:rPr sz="2000" i="1" spc="-70" dirty="0">
                <a:latin typeface="Symbol"/>
                <a:cs typeface="Symbol"/>
              </a:rPr>
              <a:t></a:t>
            </a:r>
            <a:r>
              <a:rPr sz="1900" i="1" spc="-70" dirty="0">
                <a:latin typeface="Times New Roman"/>
                <a:cs typeface="Times New Roman"/>
              </a:rPr>
              <a:t>t</a:t>
            </a:r>
            <a:r>
              <a:rPr sz="1900" spc="-70" dirty="0">
                <a:latin typeface="Times New Roman"/>
                <a:cs typeface="Times New Roman"/>
              </a:rPr>
              <a:t>)]</a:t>
            </a:r>
            <a:r>
              <a:rPr sz="1900" b="1" spc="-70" dirty="0">
                <a:latin typeface="Times New Roman"/>
                <a:cs typeface="Times New Roman"/>
              </a:rPr>
              <a:t>y</a:t>
            </a:r>
            <a:r>
              <a:rPr sz="2850" spc="-104" baseline="2923" dirty="0">
                <a:latin typeface="Times New Roman"/>
                <a:cs typeface="Times New Roman"/>
              </a:rPr>
              <a:t>ˆ</a:t>
            </a:r>
            <a:endParaRPr sz="2850" baseline="2923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88974"/>
            <a:ext cx="50628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35" dirty="0"/>
              <a:t>Rotating </a:t>
            </a:r>
            <a:r>
              <a:rPr spc="-65" dirty="0"/>
              <a:t>Magnetic</a:t>
            </a:r>
            <a:r>
              <a:rPr spc="-335" dirty="0"/>
              <a:t> </a:t>
            </a:r>
            <a:r>
              <a:rPr spc="-150" dirty="0"/>
              <a:t>Field</a:t>
            </a:r>
          </a:p>
        </p:txBody>
      </p:sp>
      <p:sp>
        <p:nvSpPr>
          <p:cNvPr id="3" name="object 3"/>
          <p:cNvSpPr/>
          <p:nvPr/>
        </p:nvSpPr>
        <p:spPr>
          <a:xfrm>
            <a:off x="2362200" y="1676400"/>
            <a:ext cx="4854193" cy="48541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0" dirty="0"/>
              <a:t>Principle </a:t>
            </a:r>
            <a:r>
              <a:rPr spc="-180" dirty="0"/>
              <a:t>of</a:t>
            </a:r>
            <a:r>
              <a:rPr spc="-295" dirty="0"/>
              <a:t> </a:t>
            </a:r>
            <a:r>
              <a:rPr spc="-135" dirty="0"/>
              <a:t>operation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5668" y="1304671"/>
            <a:ext cx="7968615" cy="292481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86385" marR="192405" indent="-274320">
              <a:lnSpc>
                <a:spcPts val="2590"/>
              </a:lnSpc>
              <a:spcBef>
                <a:spcPts val="425"/>
              </a:spcBef>
              <a:buClr>
                <a:srgbClr val="D24717"/>
              </a:buClr>
              <a:buSzPct val="85416"/>
              <a:buFont typeface="Arial"/>
              <a:buChar char=""/>
              <a:tabLst>
                <a:tab pos="286385" algn="l"/>
                <a:tab pos="287020" algn="l"/>
              </a:tabLst>
            </a:pPr>
            <a:r>
              <a:rPr sz="2400" spc="-140" dirty="0">
                <a:latin typeface="Times New Roman"/>
                <a:cs typeface="Times New Roman"/>
              </a:rPr>
              <a:t>This </a:t>
            </a:r>
            <a:r>
              <a:rPr sz="2400" spc="-85" dirty="0">
                <a:latin typeface="Times New Roman"/>
                <a:cs typeface="Times New Roman"/>
              </a:rPr>
              <a:t>rotating </a:t>
            </a:r>
            <a:r>
              <a:rPr sz="2400" spc="-125" dirty="0">
                <a:latin typeface="Times New Roman"/>
                <a:cs typeface="Times New Roman"/>
              </a:rPr>
              <a:t>magnetic </a:t>
            </a:r>
            <a:r>
              <a:rPr sz="2400" spc="-120" dirty="0">
                <a:latin typeface="Times New Roman"/>
                <a:cs typeface="Times New Roman"/>
              </a:rPr>
              <a:t>field </a:t>
            </a:r>
            <a:r>
              <a:rPr sz="2400" spc="-100" dirty="0">
                <a:latin typeface="Times New Roman"/>
                <a:cs typeface="Times New Roman"/>
              </a:rPr>
              <a:t>cuts </a:t>
            </a:r>
            <a:r>
              <a:rPr sz="2400" spc="-70" dirty="0">
                <a:latin typeface="Times New Roman"/>
                <a:cs typeface="Times New Roman"/>
              </a:rPr>
              <a:t>the </a:t>
            </a:r>
            <a:r>
              <a:rPr sz="2400" spc="-30" dirty="0">
                <a:latin typeface="Times New Roman"/>
                <a:cs typeface="Times New Roman"/>
              </a:rPr>
              <a:t>rotor </a:t>
            </a:r>
            <a:r>
              <a:rPr sz="2400" spc="-135" dirty="0">
                <a:latin typeface="Times New Roman"/>
                <a:cs typeface="Times New Roman"/>
              </a:rPr>
              <a:t>windings and </a:t>
            </a:r>
            <a:r>
              <a:rPr sz="2400" spc="-105" dirty="0">
                <a:latin typeface="Times New Roman"/>
                <a:cs typeface="Times New Roman"/>
              </a:rPr>
              <a:t>produces </a:t>
            </a:r>
            <a:r>
              <a:rPr sz="2400" spc="-150" dirty="0">
                <a:latin typeface="Times New Roman"/>
                <a:cs typeface="Times New Roman"/>
              </a:rPr>
              <a:t>an  </a:t>
            </a:r>
            <a:r>
              <a:rPr sz="2400" spc="-110" dirty="0">
                <a:latin typeface="Times New Roman"/>
                <a:cs typeface="Times New Roman"/>
              </a:rPr>
              <a:t>induced </a:t>
            </a:r>
            <a:r>
              <a:rPr sz="2400" spc="-130" dirty="0">
                <a:latin typeface="Times New Roman"/>
                <a:cs typeface="Times New Roman"/>
              </a:rPr>
              <a:t>voltage </a:t>
            </a:r>
            <a:r>
              <a:rPr sz="2400" spc="-110" dirty="0">
                <a:latin typeface="Times New Roman"/>
                <a:cs typeface="Times New Roman"/>
              </a:rPr>
              <a:t>in </a:t>
            </a:r>
            <a:r>
              <a:rPr sz="2400" spc="-70" dirty="0">
                <a:latin typeface="Times New Roman"/>
                <a:cs typeface="Times New Roman"/>
              </a:rPr>
              <a:t>the </a:t>
            </a:r>
            <a:r>
              <a:rPr sz="2400" spc="-30" dirty="0">
                <a:latin typeface="Times New Roman"/>
                <a:cs typeface="Times New Roman"/>
              </a:rPr>
              <a:t>rotor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135" dirty="0">
                <a:latin typeface="Times New Roman"/>
                <a:cs typeface="Times New Roman"/>
              </a:rPr>
              <a:t>windings</a:t>
            </a:r>
            <a:endParaRPr sz="2400">
              <a:latin typeface="Times New Roman"/>
              <a:cs typeface="Times New Roman"/>
            </a:endParaRPr>
          </a:p>
          <a:p>
            <a:pPr marL="286385" marR="5080" indent="-274320">
              <a:lnSpc>
                <a:spcPct val="90100"/>
              </a:lnSpc>
              <a:spcBef>
                <a:spcPts val="565"/>
              </a:spcBef>
              <a:buClr>
                <a:srgbClr val="D24717"/>
              </a:buClr>
              <a:buSzPct val="85416"/>
              <a:buFont typeface="Arial"/>
              <a:buChar char=""/>
              <a:tabLst>
                <a:tab pos="286385" algn="l"/>
                <a:tab pos="287020" algn="l"/>
              </a:tabLst>
            </a:pPr>
            <a:r>
              <a:rPr sz="2400" spc="-110" dirty="0">
                <a:latin typeface="Times New Roman"/>
                <a:cs typeface="Times New Roman"/>
              </a:rPr>
              <a:t>Due </a:t>
            </a:r>
            <a:r>
              <a:rPr sz="2400" spc="-40" dirty="0">
                <a:latin typeface="Times New Roman"/>
                <a:cs typeface="Times New Roman"/>
              </a:rPr>
              <a:t>to </a:t>
            </a:r>
            <a:r>
              <a:rPr sz="2400" spc="-70" dirty="0">
                <a:latin typeface="Times New Roman"/>
                <a:cs typeface="Times New Roman"/>
              </a:rPr>
              <a:t>the </a:t>
            </a:r>
            <a:r>
              <a:rPr sz="2400" spc="-125" dirty="0">
                <a:latin typeface="Times New Roman"/>
                <a:cs typeface="Times New Roman"/>
              </a:rPr>
              <a:t>fact </a:t>
            </a:r>
            <a:r>
              <a:rPr sz="2400" spc="-75" dirty="0">
                <a:latin typeface="Times New Roman"/>
                <a:cs typeface="Times New Roman"/>
              </a:rPr>
              <a:t>that the </a:t>
            </a:r>
            <a:r>
              <a:rPr sz="2400" spc="-30" dirty="0">
                <a:latin typeface="Times New Roman"/>
                <a:cs typeface="Times New Roman"/>
              </a:rPr>
              <a:t>rotor </a:t>
            </a:r>
            <a:r>
              <a:rPr sz="2400" spc="-135" dirty="0">
                <a:latin typeface="Times New Roman"/>
                <a:cs typeface="Times New Roman"/>
              </a:rPr>
              <a:t>windings </a:t>
            </a:r>
            <a:r>
              <a:rPr sz="2400" spc="-95" dirty="0">
                <a:latin typeface="Times New Roman"/>
                <a:cs typeface="Times New Roman"/>
              </a:rPr>
              <a:t>are </a:t>
            </a:r>
            <a:r>
              <a:rPr sz="2400" spc="-60" dirty="0">
                <a:latin typeface="Times New Roman"/>
                <a:cs typeface="Times New Roman"/>
              </a:rPr>
              <a:t>short </a:t>
            </a:r>
            <a:r>
              <a:rPr sz="2400" spc="-65" dirty="0">
                <a:latin typeface="Times New Roman"/>
                <a:cs typeface="Times New Roman"/>
              </a:rPr>
              <a:t>circuited, </a:t>
            </a:r>
            <a:r>
              <a:rPr sz="2400" spc="-85" dirty="0">
                <a:latin typeface="Times New Roman"/>
                <a:cs typeface="Times New Roman"/>
              </a:rPr>
              <a:t>for both  </a:t>
            </a:r>
            <a:r>
              <a:rPr sz="2400" spc="-80" dirty="0">
                <a:latin typeface="Times New Roman"/>
                <a:cs typeface="Times New Roman"/>
              </a:rPr>
              <a:t>squirrel </a:t>
            </a:r>
            <a:r>
              <a:rPr sz="2400" spc="-160" dirty="0">
                <a:latin typeface="Times New Roman"/>
                <a:cs typeface="Times New Roman"/>
              </a:rPr>
              <a:t>cage </a:t>
            </a:r>
            <a:r>
              <a:rPr sz="2400" spc="-135" dirty="0">
                <a:latin typeface="Times New Roman"/>
                <a:cs typeface="Times New Roman"/>
              </a:rPr>
              <a:t>and </a:t>
            </a:r>
            <a:r>
              <a:rPr sz="2400" spc="-80" dirty="0">
                <a:latin typeface="Times New Roman"/>
                <a:cs typeface="Times New Roman"/>
              </a:rPr>
              <a:t>wound-rotor, </a:t>
            </a:r>
            <a:r>
              <a:rPr sz="2400" spc="-135" dirty="0">
                <a:latin typeface="Times New Roman"/>
                <a:cs typeface="Times New Roman"/>
              </a:rPr>
              <a:t>and </a:t>
            </a:r>
            <a:r>
              <a:rPr sz="2400" spc="-110" dirty="0">
                <a:latin typeface="Times New Roman"/>
                <a:cs typeface="Times New Roman"/>
              </a:rPr>
              <a:t>induced </a:t>
            </a:r>
            <a:r>
              <a:rPr sz="2400" spc="-50" dirty="0">
                <a:latin typeface="Times New Roman"/>
                <a:cs typeface="Times New Roman"/>
              </a:rPr>
              <a:t>current </a:t>
            </a:r>
            <a:r>
              <a:rPr sz="2400" spc="-155" dirty="0">
                <a:latin typeface="Times New Roman"/>
                <a:cs typeface="Times New Roman"/>
              </a:rPr>
              <a:t>flows </a:t>
            </a:r>
            <a:r>
              <a:rPr sz="2400" spc="-110" dirty="0">
                <a:latin typeface="Times New Roman"/>
                <a:cs typeface="Times New Roman"/>
              </a:rPr>
              <a:t>in </a:t>
            </a:r>
            <a:r>
              <a:rPr sz="2400" spc="-70" dirty="0">
                <a:latin typeface="Times New Roman"/>
                <a:cs typeface="Times New Roman"/>
              </a:rPr>
              <a:t>the </a:t>
            </a:r>
            <a:r>
              <a:rPr sz="2400" spc="-30" dirty="0">
                <a:latin typeface="Times New Roman"/>
                <a:cs typeface="Times New Roman"/>
              </a:rPr>
              <a:t>rotor  </a:t>
            </a:r>
            <a:r>
              <a:rPr sz="2400" spc="-135" dirty="0">
                <a:latin typeface="Times New Roman"/>
                <a:cs typeface="Times New Roman"/>
              </a:rPr>
              <a:t>windings</a:t>
            </a:r>
            <a:endParaRPr sz="24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310"/>
              </a:spcBef>
              <a:buClr>
                <a:srgbClr val="D24717"/>
              </a:buClr>
              <a:buSzPct val="85416"/>
              <a:buFont typeface="Arial"/>
              <a:buChar char=""/>
              <a:tabLst>
                <a:tab pos="286385" algn="l"/>
                <a:tab pos="287020" algn="l"/>
              </a:tabLst>
            </a:pPr>
            <a:r>
              <a:rPr sz="2400" spc="-120" dirty="0">
                <a:latin typeface="Times New Roman"/>
                <a:cs typeface="Times New Roman"/>
              </a:rPr>
              <a:t>The </a:t>
            </a:r>
            <a:r>
              <a:rPr sz="2400" spc="-30" dirty="0">
                <a:latin typeface="Times New Roman"/>
                <a:cs typeface="Times New Roman"/>
              </a:rPr>
              <a:t>rotor </a:t>
            </a:r>
            <a:r>
              <a:rPr sz="2400" spc="-50" dirty="0">
                <a:latin typeface="Times New Roman"/>
                <a:cs typeface="Times New Roman"/>
              </a:rPr>
              <a:t>current </a:t>
            </a:r>
            <a:r>
              <a:rPr sz="2400" spc="-105" dirty="0">
                <a:latin typeface="Times New Roman"/>
                <a:cs typeface="Times New Roman"/>
              </a:rPr>
              <a:t>produces </a:t>
            </a:r>
            <a:r>
              <a:rPr sz="2400" spc="-85" dirty="0">
                <a:latin typeface="Times New Roman"/>
                <a:cs typeface="Times New Roman"/>
              </a:rPr>
              <a:t>another </a:t>
            </a:r>
            <a:r>
              <a:rPr sz="2400" spc="-125" dirty="0">
                <a:latin typeface="Times New Roman"/>
                <a:cs typeface="Times New Roman"/>
              </a:rPr>
              <a:t>magnetic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20" dirty="0">
                <a:latin typeface="Times New Roman"/>
                <a:cs typeface="Times New Roman"/>
              </a:rPr>
              <a:t>field</a:t>
            </a:r>
            <a:endParaRPr sz="2400">
              <a:latin typeface="Times New Roman"/>
              <a:cs typeface="Times New Roman"/>
            </a:endParaRPr>
          </a:p>
          <a:p>
            <a:pPr marL="286385" marR="817880" indent="-274320">
              <a:lnSpc>
                <a:spcPts val="2590"/>
              </a:lnSpc>
              <a:spcBef>
                <a:spcPts val="640"/>
              </a:spcBef>
              <a:buClr>
                <a:srgbClr val="D24717"/>
              </a:buClr>
              <a:buSzPct val="85416"/>
              <a:buFont typeface="Arial"/>
              <a:buChar char=""/>
              <a:tabLst>
                <a:tab pos="286385" algn="l"/>
                <a:tab pos="287020" algn="l"/>
              </a:tabLst>
            </a:pPr>
            <a:r>
              <a:rPr sz="2400" spc="-310" dirty="0">
                <a:latin typeface="Times New Roman"/>
                <a:cs typeface="Times New Roman"/>
              </a:rPr>
              <a:t>A </a:t>
            </a:r>
            <a:r>
              <a:rPr sz="2400" spc="-60" dirty="0">
                <a:latin typeface="Times New Roman"/>
                <a:cs typeface="Times New Roman"/>
              </a:rPr>
              <a:t>torque </a:t>
            </a:r>
            <a:r>
              <a:rPr sz="2400" spc="-150" dirty="0">
                <a:latin typeface="Times New Roman"/>
                <a:cs typeface="Times New Roman"/>
              </a:rPr>
              <a:t>is </a:t>
            </a:r>
            <a:r>
              <a:rPr sz="2400" spc="-95" dirty="0">
                <a:latin typeface="Times New Roman"/>
                <a:cs typeface="Times New Roman"/>
              </a:rPr>
              <a:t>produced </a:t>
            </a:r>
            <a:r>
              <a:rPr sz="2400" spc="-190" dirty="0">
                <a:latin typeface="Times New Roman"/>
                <a:cs typeface="Times New Roman"/>
              </a:rPr>
              <a:t>as a </a:t>
            </a:r>
            <a:r>
              <a:rPr sz="2400" spc="-75" dirty="0">
                <a:latin typeface="Times New Roman"/>
                <a:cs typeface="Times New Roman"/>
              </a:rPr>
              <a:t>result </a:t>
            </a:r>
            <a:r>
              <a:rPr sz="2400" spc="-140" dirty="0">
                <a:latin typeface="Times New Roman"/>
                <a:cs typeface="Times New Roman"/>
              </a:rPr>
              <a:t>of </a:t>
            </a:r>
            <a:r>
              <a:rPr sz="2400" spc="-70" dirty="0">
                <a:latin typeface="Times New Roman"/>
                <a:cs typeface="Times New Roman"/>
              </a:rPr>
              <a:t>the </a:t>
            </a:r>
            <a:r>
              <a:rPr sz="2400" spc="-80" dirty="0">
                <a:latin typeface="Times New Roman"/>
                <a:cs typeface="Times New Roman"/>
              </a:rPr>
              <a:t>interaction </a:t>
            </a:r>
            <a:r>
              <a:rPr sz="2400" spc="-140" dirty="0">
                <a:latin typeface="Times New Roman"/>
                <a:cs typeface="Times New Roman"/>
              </a:rPr>
              <a:t>of </a:t>
            </a:r>
            <a:r>
              <a:rPr sz="2400" spc="-100" dirty="0">
                <a:latin typeface="Times New Roman"/>
                <a:cs typeface="Times New Roman"/>
              </a:rPr>
              <a:t>those two  </a:t>
            </a:r>
            <a:r>
              <a:rPr sz="2400" spc="-125" dirty="0">
                <a:latin typeface="Times New Roman"/>
                <a:cs typeface="Times New Roman"/>
              </a:rPr>
              <a:t>magnetic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130" dirty="0">
                <a:latin typeface="Times New Roman"/>
                <a:cs typeface="Times New Roman"/>
              </a:rPr>
              <a:t>fields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0268" y="5047259"/>
            <a:ext cx="7545705" cy="728345"/>
          </a:xfrm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L="311785" marR="30480" indent="-274320">
              <a:lnSpc>
                <a:spcPts val="2520"/>
              </a:lnSpc>
              <a:spcBef>
                <a:spcPts val="610"/>
              </a:spcBef>
            </a:pPr>
            <a:r>
              <a:rPr sz="2400" spc="-80" dirty="0">
                <a:latin typeface="Times New Roman"/>
                <a:cs typeface="Times New Roman"/>
              </a:rPr>
              <a:t>Where </a:t>
            </a:r>
            <a:r>
              <a:rPr sz="2500" i="1" spc="-105" dirty="0">
                <a:latin typeface="Symbol"/>
                <a:cs typeface="Symbol"/>
              </a:rPr>
              <a:t></a:t>
            </a:r>
            <a:r>
              <a:rPr sz="2400" i="1" spc="-157" baseline="-20833" dirty="0">
                <a:latin typeface="Times New Roman"/>
                <a:cs typeface="Times New Roman"/>
              </a:rPr>
              <a:t>ind </a:t>
            </a:r>
            <a:r>
              <a:rPr sz="2400" spc="-150" dirty="0">
                <a:latin typeface="Times New Roman"/>
                <a:cs typeface="Times New Roman"/>
              </a:rPr>
              <a:t>is </a:t>
            </a:r>
            <a:r>
              <a:rPr sz="2400" spc="-70" dirty="0">
                <a:latin typeface="Times New Roman"/>
                <a:cs typeface="Times New Roman"/>
              </a:rPr>
              <a:t>the </a:t>
            </a:r>
            <a:r>
              <a:rPr sz="2400" spc="-110" dirty="0">
                <a:latin typeface="Times New Roman"/>
                <a:cs typeface="Times New Roman"/>
              </a:rPr>
              <a:t>induced </a:t>
            </a:r>
            <a:r>
              <a:rPr sz="2400" spc="-60" dirty="0">
                <a:latin typeface="Times New Roman"/>
                <a:cs typeface="Times New Roman"/>
              </a:rPr>
              <a:t>torque </a:t>
            </a:r>
            <a:r>
              <a:rPr sz="2400" spc="-135" dirty="0">
                <a:latin typeface="Times New Roman"/>
                <a:cs typeface="Times New Roman"/>
              </a:rPr>
              <a:t>and </a:t>
            </a:r>
            <a:r>
              <a:rPr sz="2400" i="1" spc="-270" dirty="0">
                <a:latin typeface="Times New Roman"/>
                <a:cs typeface="Times New Roman"/>
              </a:rPr>
              <a:t>B</a:t>
            </a:r>
            <a:r>
              <a:rPr sz="2400" i="1" spc="-405" baseline="-20833" dirty="0">
                <a:latin typeface="Times New Roman"/>
                <a:cs typeface="Times New Roman"/>
              </a:rPr>
              <a:t>R </a:t>
            </a:r>
            <a:r>
              <a:rPr sz="2400" spc="-135" dirty="0">
                <a:latin typeface="Times New Roman"/>
                <a:cs typeface="Times New Roman"/>
              </a:rPr>
              <a:t>and </a:t>
            </a:r>
            <a:r>
              <a:rPr sz="2400" i="1" spc="-260" dirty="0">
                <a:latin typeface="Times New Roman"/>
                <a:cs typeface="Times New Roman"/>
              </a:rPr>
              <a:t>B</a:t>
            </a:r>
            <a:r>
              <a:rPr sz="2400" i="1" spc="-390" baseline="-20833" dirty="0">
                <a:latin typeface="Times New Roman"/>
                <a:cs typeface="Times New Roman"/>
              </a:rPr>
              <a:t>S </a:t>
            </a:r>
            <a:r>
              <a:rPr sz="2400" spc="-95" dirty="0">
                <a:latin typeface="Times New Roman"/>
                <a:cs typeface="Times New Roman"/>
              </a:rPr>
              <a:t>are </a:t>
            </a:r>
            <a:r>
              <a:rPr sz="2400" spc="-75" dirty="0">
                <a:latin typeface="Times New Roman"/>
                <a:cs typeface="Times New Roman"/>
              </a:rPr>
              <a:t>the </a:t>
            </a:r>
            <a:r>
              <a:rPr sz="2400" spc="-125" dirty="0">
                <a:latin typeface="Times New Roman"/>
                <a:cs typeface="Times New Roman"/>
              </a:rPr>
              <a:t>magnetic </a:t>
            </a:r>
            <a:r>
              <a:rPr sz="2400" spc="-120" dirty="0">
                <a:latin typeface="Times New Roman"/>
                <a:cs typeface="Times New Roman"/>
              </a:rPr>
              <a:t>flux  </a:t>
            </a:r>
            <a:r>
              <a:rPr sz="2400" spc="-105" dirty="0">
                <a:latin typeface="Times New Roman"/>
                <a:cs typeface="Times New Roman"/>
              </a:rPr>
              <a:t>densities </a:t>
            </a:r>
            <a:r>
              <a:rPr sz="2400" spc="-140" dirty="0">
                <a:latin typeface="Times New Roman"/>
                <a:cs typeface="Times New Roman"/>
              </a:rPr>
              <a:t>of </a:t>
            </a:r>
            <a:r>
              <a:rPr sz="2400" spc="-70" dirty="0">
                <a:latin typeface="Times New Roman"/>
                <a:cs typeface="Times New Roman"/>
              </a:rPr>
              <a:t>the </a:t>
            </a:r>
            <a:r>
              <a:rPr sz="2400" spc="-30" dirty="0">
                <a:latin typeface="Times New Roman"/>
                <a:cs typeface="Times New Roman"/>
              </a:rPr>
              <a:t>rotor </a:t>
            </a:r>
            <a:r>
              <a:rPr sz="2400" spc="-135" dirty="0">
                <a:latin typeface="Times New Roman"/>
                <a:cs typeface="Times New Roman"/>
              </a:rPr>
              <a:t>and </a:t>
            </a:r>
            <a:r>
              <a:rPr sz="2400" spc="-75" dirty="0">
                <a:latin typeface="Times New Roman"/>
                <a:cs typeface="Times New Roman"/>
              </a:rPr>
              <a:t>the </a:t>
            </a:r>
            <a:r>
              <a:rPr sz="2400" spc="-70" dirty="0">
                <a:latin typeface="Times New Roman"/>
                <a:cs typeface="Times New Roman"/>
              </a:rPr>
              <a:t>stator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114" dirty="0">
                <a:latin typeface="Times New Roman"/>
                <a:cs typeface="Times New Roman"/>
              </a:rPr>
              <a:t>respectively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39919" y="4851654"/>
            <a:ext cx="501015" cy="4502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4125" i="1" spc="75" baseline="14141" dirty="0">
                <a:latin typeface="Symbol"/>
                <a:cs typeface="Symbol"/>
              </a:rPr>
              <a:t></a:t>
            </a:r>
            <a:r>
              <a:rPr sz="1500" i="1" spc="50" dirty="0">
                <a:latin typeface="Times New Roman"/>
                <a:cs typeface="Times New Roman"/>
              </a:rPr>
              <a:t>ind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91951" y="4784749"/>
            <a:ext cx="1384935" cy="4267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2600" spc="70" dirty="0">
                <a:latin typeface="Symbol"/>
                <a:cs typeface="Symbol"/>
              </a:rPr>
              <a:t>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i="1" dirty="0">
                <a:latin typeface="Times New Roman"/>
                <a:cs typeface="Times New Roman"/>
              </a:rPr>
              <a:t>kB</a:t>
            </a:r>
            <a:r>
              <a:rPr sz="2250" i="1" baseline="-25925" dirty="0">
                <a:latin typeface="Times New Roman"/>
                <a:cs typeface="Times New Roman"/>
              </a:rPr>
              <a:t>R </a:t>
            </a:r>
            <a:r>
              <a:rPr sz="2600" spc="70" dirty="0">
                <a:latin typeface="Symbol"/>
                <a:cs typeface="Symbol"/>
              </a:rPr>
              <a:t></a:t>
            </a:r>
            <a:r>
              <a:rPr sz="2600" spc="-340" dirty="0">
                <a:latin typeface="Times New Roman"/>
                <a:cs typeface="Times New Roman"/>
              </a:rPr>
              <a:t> </a:t>
            </a:r>
            <a:r>
              <a:rPr sz="2600" i="1" spc="-15" dirty="0">
                <a:latin typeface="Times New Roman"/>
                <a:cs typeface="Times New Roman"/>
              </a:rPr>
              <a:t>B</a:t>
            </a:r>
            <a:r>
              <a:rPr sz="2250" i="1" spc="-22" baseline="-25925" dirty="0">
                <a:latin typeface="Times New Roman"/>
                <a:cs typeface="Times New Roman"/>
              </a:rPr>
              <a:t>s</a:t>
            </a:r>
            <a:endParaRPr sz="2250" baseline="-25925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88974"/>
            <a:ext cx="5864556" cy="6585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20" dirty="0"/>
              <a:t>Induction </a:t>
            </a:r>
            <a:r>
              <a:rPr spc="-185" dirty="0"/>
              <a:t>motor</a:t>
            </a:r>
            <a:r>
              <a:rPr spc="-340" dirty="0"/>
              <a:t> </a:t>
            </a:r>
            <a:r>
              <a:rPr spc="-35" dirty="0"/>
              <a:t>speed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1374550"/>
            <a:ext cx="7546340" cy="4297045"/>
          </a:xfrm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marL="285115" indent="-273050">
              <a:lnSpc>
                <a:spcPct val="100000"/>
              </a:lnSpc>
              <a:spcBef>
                <a:spcPts val="570"/>
              </a:spcBef>
              <a:buClr>
                <a:srgbClr val="D24717"/>
              </a:buClr>
              <a:buSzPct val="84615"/>
              <a:buFont typeface="Arial"/>
              <a:buChar char=""/>
              <a:tabLst>
                <a:tab pos="285750" algn="l"/>
              </a:tabLst>
            </a:pPr>
            <a:r>
              <a:rPr sz="2600" spc="-150" dirty="0">
                <a:latin typeface="Times New Roman"/>
                <a:cs typeface="Times New Roman"/>
              </a:rPr>
              <a:t>At </a:t>
            </a:r>
            <a:r>
              <a:rPr sz="2600" spc="-125" dirty="0">
                <a:latin typeface="Times New Roman"/>
                <a:cs typeface="Times New Roman"/>
              </a:rPr>
              <a:t>what speed </a:t>
            </a:r>
            <a:r>
              <a:rPr sz="2600" spc="-120" dirty="0">
                <a:latin typeface="Times New Roman"/>
                <a:cs typeface="Times New Roman"/>
              </a:rPr>
              <a:t>will </a:t>
            </a:r>
            <a:r>
              <a:rPr sz="2600" spc="-75" dirty="0">
                <a:latin typeface="Times New Roman"/>
                <a:cs typeface="Times New Roman"/>
              </a:rPr>
              <a:t>the </a:t>
            </a:r>
            <a:r>
              <a:rPr sz="2600" spc="-250" dirty="0">
                <a:latin typeface="Times New Roman"/>
                <a:cs typeface="Times New Roman"/>
              </a:rPr>
              <a:t>IM</a:t>
            </a:r>
            <a:r>
              <a:rPr sz="2600" spc="-225" dirty="0">
                <a:latin typeface="Times New Roman"/>
                <a:cs typeface="Times New Roman"/>
              </a:rPr>
              <a:t> </a:t>
            </a:r>
            <a:r>
              <a:rPr sz="2600" spc="-125" dirty="0">
                <a:latin typeface="Times New Roman"/>
                <a:cs typeface="Times New Roman"/>
              </a:rPr>
              <a:t>run?</a:t>
            </a:r>
            <a:endParaRPr sz="2600">
              <a:latin typeface="Times New Roman"/>
              <a:cs typeface="Times New Roman"/>
            </a:endParaRPr>
          </a:p>
          <a:p>
            <a:pPr marL="560705" lvl="1" indent="-229235">
              <a:lnSpc>
                <a:spcPct val="100000"/>
              </a:lnSpc>
              <a:spcBef>
                <a:spcPts val="430"/>
              </a:spcBef>
              <a:buClr>
                <a:srgbClr val="9B2C1F"/>
              </a:buClr>
              <a:buSzPct val="85416"/>
              <a:buFont typeface="Arial"/>
              <a:buChar char=""/>
              <a:tabLst>
                <a:tab pos="561340" algn="l"/>
              </a:tabLst>
            </a:pPr>
            <a:r>
              <a:rPr sz="2400" spc="-145" dirty="0">
                <a:latin typeface="Times New Roman"/>
                <a:cs typeface="Times New Roman"/>
              </a:rPr>
              <a:t>Can </a:t>
            </a:r>
            <a:r>
              <a:rPr sz="2400" spc="-75" dirty="0">
                <a:latin typeface="Times New Roman"/>
                <a:cs typeface="Times New Roman"/>
              </a:rPr>
              <a:t>the </a:t>
            </a:r>
            <a:r>
              <a:rPr sz="2400" spc="-229" dirty="0">
                <a:latin typeface="Times New Roman"/>
                <a:cs typeface="Times New Roman"/>
              </a:rPr>
              <a:t>IM </a:t>
            </a:r>
            <a:r>
              <a:rPr sz="2400" spc="-40" dirty="0">
                <a:latin typeface="Times New Roman"/>
                <a:cs typeface="Times New Roman"/>
              </a:rPr>
              <a:t>run </a:t>
            </a:r>
            <a:r>
              <a:rPr sz="2400" spc="-90" dirty="0">
                <a:latin typeface="Times New Roman"/>
                <a:cs typeface="Times New Roman"/>
              </a:rPr>
              <a:t>at </a:t>
            </a:r>
            <a:r>
              <a:rPr sz="2400" spc="-75" dirty="0">
                <a:latin typeface="Times New Roman"/>
                <a:cs typeface="Times New Roman"/>
              </a:rPr>
              <a:t>the </a:t>
            </a:r>
            <a:r>
              <a:rPr sz="2400" spc="-120" dirty="0">
                <a:latin typeface="Times New Roman"/>
                <a:cs typeface="Times New Roman"/>
              </a:rPr>
              <a:t>synchronous </a:t>
            </a:r>
            <a:r>
              <a:rPr sz="2400" spc="-80" dirty="0">
                <a:latin typeface="Times New Roman"/>
                <a:cs typeface="Times New Roman"/>
              </a:rPr>
              <a:t>speed,</a:t>
            </a:r>
            <a:r>
              <a:rPr sz="2400" spc="-240" dirty="0">
                <a:latin typeface="Times New Roman"/>
                <a:cs typeface="Times New Roman"/>
              </a:rPr>
              <a:t> </a:t>
            </a:r>
            <a:r>
              <a:rPr sz="2400" spc="-215" dirty="0">
                <a:latin typeface="Times New Roman"/>
                <a:cs typeface="Times New Roman"/>
              </a:rPr>
              <a:t>why?</a:t>
            </a:r>
            <a:endParaRPr sz="2400">
              <a:latin typeface="Times New Roman"/>
              <a:cs typeface="Times New Roman"/>
            </a:endParaRPr>
          </a:p>
          <a:p>
            <a:pPr marL="560705" marR="5080" lvl="1" indent="-228600">
              <a:lnSpc>
                <a:spcPct val="100000"/>
              </a:lnSpc>
              <a:spcBef>
                <a:spcPts val="395"/>
              </a:spcBef>
              <a:buClr>
                <a:srgbClr val="9B2C1F"/>
              </a:buClr>
              <a:buSzPct val="85416"/>
              <a:buFont typeface="Arial"/>
              <a:buChar char=""/>
              <a:tabLst>
                <a:tab pos="561340" algn="l"/>
              </a:tabLst>
            </a:pPr>
            <a:r>
              <a:rPr sz="2400" spc="-180" dirty="0">
                <a:latin typeface="Times New Roman"/>
                <a:cs typeface="Times New Roman"/>
              </a:rPr>
              <a:t>If </a:t>
            </a:r>
            <a:r>
              <a:rPr sz="2400" spc="-30" dirty="0">
                <a:latin typeface="Times New Roman"/>
                <a:cs typeface="Times New Roman"/>
              </a:rPr>
              <a:t>rotor </a:t>
            </a:r>
            <a:r>
              <a:rPr sz="2400" spc="-75" dirty="0">
                <a:latin typeface="Times New Roman"/>
                <a:cs typeface="Times New Roman"/>
              </a:rPr>
              <a:t>runs </a:t>
            </a:r>
            <a:r>
              <a:rPr sz="2400" spc="-90" dirty="0">
                <a:latin typeface="Times New Roman"/>
                <a:cs typeface="Times New Roman"/>
              </a:rPr>
              <a:t>at </a:t>
            </a:r>
            <a:r>
              <a:rPr sz="2400" spc="-75" dirty="0">
                <a:latin typeface="Times New Roman"/>
                <a:cs typeface="Times New Roman"/>
              </a:rPr>
              <a:t>the </a:t>
            </a:r>
            <a:r>
              <a:rPr sz="2400" spc="-120" dirty="0">
                <a:latin typeface="Times New Roman"/>
                <a:cs typeface="Times New Roman"/>
              </a:rPr>
              <a:t>synchronous </a:t>
            </a:r>
            <a:r>
              <a:rPr sz="2400" spc="-80" dirty="0">
                <a:latin typeface="Times New Roman"/>
                <a:cs typeface="Times New Roman"/>
              </a:rPr>
              <a:t>speed, </a:t>
            </a:r>
            <a:r>
              <a:rPr sz="2400" spc="-130" dirty="0">
                <a:latin typeface="Times New Roman"/>
                <a:cs typeface="Times New Roman"/>
              </a:rPr>
              <a:t>which </a:t>
            </a:r>
            <a:r>
              <a:rPr sz="2400" spc="-150" dirty="0">
                <a:latin typeface="Times New Roman"/>
                <a:cs typeface="Times New Roman"/>
              </a:rPr>
              <a:t>is </a:t>
            </a:r>
            <a:r>
              <a:rPr sz="2400" spc="-70" dirty="0">
                <a:latin typeface="Times New Roman"/>
                <a:cs typeface="Times New Roman"/>
              </a:rPr>
              <a:t>the </a:t>
            </a:r>
            <a:r>
              <a:rPr sz="2400" spc="-155" dirty="0">
                <a:latin typeface="Times New Roman"/>
                <a:cs typeface="Times New Roman"/>
              </a:rPr>
              <a:t>same </a:t>
            </a:r>
            <a:r>
              <a:rPr sz="2400" spc="-114" dirty="0">
                <a:latin typeface="Times New Roman"/>
                <a:cs typeface="Times New Roman"/>
              </a:rPr>
              <a:t>speed  </a:t>
            </a:r>
            <a:r>
              <a:rPr sz="2400" spc="-140" dirty="0">
                <a:latin typeface="Times New Roman"/>
                <a:cs typeface="Times New Roman"/>
              </a:rPr>
              <a:t>of </a:t>
            </a:r>
            <a:r>
              <a:rPr sz="2400" spc="-70" dirty="0">
                <a:latin typeface="Times New Roman"/>
                <a:cs typeface="Times New Roman"/>
              </a:rPr>
              <a:t>the </a:t>
            </a:r>
            <a:r>
              <a:rPr sz="2400" spc="-85" dirty="0">
                <a:latin typeface="Times New Roman"/>
                <a:cs typeface="Times New Roman"/>
              </a:rPr>
              <a:t>rotating </a:t>
            </a:r>
            <a:r>
              <a:rPr sz="2400" spc="-125" dirty="0">
                <a:latin typeface="Times New Roman"/>
                <a:cs typeface="Times New Roman"/>
              </a:rPr>
              <a:t>magnetic </a:t>
            </a:r>
            <a:r>
              <a:rPr sz="2400" spc="-80" dirty="0">
                <a:latin typeface="Times New Roman"/>
                <a:cs typeface="Times New Roman"/>
              </a:rPr>
              <a:t>field, then </a:t>
            </a:r>
            <a:r>
              <a:rPr sz="2400" spc="-70" dirty="0">
                <a:latin typeface="Times New Roman"/>
                <a:cs typeface="Times New Roman"/>
              </a:rPr>
              <a:t>the </a:t>
            </a:r>
            <a:r>
              <a:rPr sz="2400" spc="-30" dirty="0">
                <a:latin typeface="Times New Roman"/>
                <a:cs typeface="Times New Roman"/>
              </a:rPr>
              <a:t>rotor </a:t>
            </a:r>
            <a:r>
              <a:rPr sz="2400" spc="-110" dirty="0">
                <a:latin typeface="Times New Roman"/>
                <a:cs typeface="Times New Roman"/>
              </a:rPr>
              <a:t>will appear  </a:t>
            </a:r>
            <a:r>
              <a:rPr sz="2400" spc="-100" dirty="0">
                <a:latin typeface="Times New Roman"/>
                <a:cs typeface="Times New Roman"/>
              </a:rPr>
              <a:t>stationary </a:t>
            </a:r>
            <a:r>
              <a:rPr sz="2400" spc="-35" dirty="0">
                <a:latin typeface="Times New Roman"/>
                <a:cs typeface="Times New Roman"/>
              </a:rPr>
              <a:t>to </a:t>
            </a:r>
            <a:r>
              <a:rPr sz="2400" spc="-70" dirty="0">
                <a:latin typeface="Times New Roman"/>
                <a:cs typeface="Times New Roman"/>
              </a:rPr>
              <a:t>the </a:t>
            </a:r>
            <a:r>
              <a:rPr sz="2400" spc="-85" dirty="0">
                <a:latin typeface="Times New Roman"/>
                <a:cs typeface="Times New Roman"/>
              </a:rPr>
              <a:t>rotating </a:t>
            </a:r>
            <a:r>
              <a:rPr sz="2400" spc="-125" dirty="0">
                <a:latin typeface="Times New Roman"/>
                <a:cs typeface="Times New Roman"/>
              </a:rPr>
              <a:t>magnetic </a:t>
            </a:r>
            <a:r>
              <a:rPr sz="2400" spc="-120" dirty="0">
                <a:latin typeface="Times New Roman"/>
                <a:cs typeface="Times New Roman"/>
              </a:rPr>
              <a:t>field </a:t>
            </a:r>
            <a:r>
              <a:rPr sz="2400" spc="-135" dirty="0">
                <a:latin typeface="Times New Roman"/>
                <a:cs typeface="Times New Roman"/>
              </a:rPr>
              <a:t>and </a:t>
            </a:r>
            <a:r>
              <a:rPr sz="2400" spc="-70" dirty="0">
                <a:latin typeface="Times New Roman"/>
                <a:cs typeface="Times New Roman"/>
              </a:rPr>
              <a:t>the </a:t>
            </a:r>
            <a:r>
              <a:rPr sz="2400" spc="-85" dirty="0">
                <a:latin typeface="Times New Roman"/>
                <a:cs typeface="Times New Roman"/>
              </a:rPr>
              <a:t>rotating  </a:t>
            </a:r>
            <a:r>
              <a:rPr sz="2400" spc="-125" dirty="0">
                <a:latin typeface="Times New Roman"/>
                <a:cs typeface="Times New Roman"/>
              </a:rPr>
              <a:t>magnetic </a:t>
            </a:r>
            <a:r>
              <a:rPr sz="2400" spc="-120" dirty="0">
                <a:latin typeface="Times New Roman"/>
                <a:cs typeface="Times New Roman"/>
              </a:rPr>
              <a:t>field </a:t>
            </a:r>
            <a:r>
              <a:rPr sz="2400" spc="-110" dirty="0">
                <a:latin typeface="Times New Roman"/>
                <a:cs typeface="Times New Roman"/>
              </a:rPr>
              <a:t>will </a:t>
            </a:r>
            <a:r>
              <a:rPr sz="2400" spc="-55" dirty="0">
                <a:latin typeface="Times New Roman"/>
                <a:cs typeface="Times New Roman"/>
              </a:rPr>
              <a:t>not </a:t>
            </a:r>
            <a:r>
              <a:rPr sz="2400" spc="-70" dirty="0">
                <a:latin typeface="Times New Roman"/>
                <a:cs typeface="Times New Roman"/>
              </a:rPr>
              <a:t>cut </a:t>
            </a:r>
            <a:r>
              <a:rPr sz="2400" spc="-75" dirty="0">
                <a:latin typeface="Times New Roman"/>
                <a:cs typeface="Times New Roman"/>
              </a:rPr>
              <a:t>the </a:t>
            </a:r>
            <a:r>
              <a:rPr sz="2400" spc="-45" dirty="0">
                <a:latin typeface="Times New Roman"/>
                <a:cs typeface="Times New Roman"/>
              </a:rPr>
              <a:t>rotor. </a:t>
            </a:r>
            <a:r>
              <a:rPr sz="2400" spc="-130" dirty="0">
                <a:latin typeface="Times New Roman"/>
                <a:cs typeface="Times New Roman"/>
              </a:rPr>
              <a:t>So, </a:t>
            </a:r>
            <a:r>
              <a:rPr sz="2400" spc="-105" dirty="0">
                <a:latin typeface="Times New Roman"/>
                <a:cs typeface="Times New Roman"/>
              </a:rPr>
              <a:t>no </a:t>
            </a:r>
            <a:r>
              <a:rPr sz="2400" spc="-110" dirty="0">
                <a:latin typeface="Times New Roman"/>
                <a:cs typeface="Times New Roman"/>
              </a:rPr>
              <a:t>induced </a:t>
            </a:r>
            <a:r>
              <a:rPr sz="2400" spc="-50" dirty="0">
                <a:latin typeface="Times New Roman"/>
                <a:cs typeface="Times New Roman"/>
              </a:rPr>
              <a:t>current  </a:t>
            </a:r>
            <a:r>
              <a:rPr sz="2400" spc="-110" dirty="0">
                <a:latin typeface="Times New Roman"/>
                <a:cs typeface="Times New Roman"/>
              </a:rPr>
              <a:t>will </a:t>
            </a:r>
            <a:r>
              <a:rPr sz="2400" spc="-145" dirty="0">
                <a:latin typeface="Times New Roman"/>
                <a:cs typeface="Times New Roman"/>
              </a:rPr>
              <a:t>flow </a:t>
            </a:r>
            <a:r>
              <a:rPr sz="2400" spc="-110" dirty="0">
                <a:latin typeface="Times New Roman"/>
                <a:cs typeface="Times New Roman"/>
              </a:rPr>
              <a:t>in </a:t>
            </a:r>
            <a:r>
              <a:rPr sz="2400" spc="-70" dirty="0">
                <a:latin typeface="Times New Roman"/>
                <a:cs typeface="Times New Roman"/>
              </a:rPr>
              <a:t>the </a:t>
            </a:r>
            <a:r>
              <a:rPr sz="2400" spc="-30" dirty="0">
                <a:latin typeface="Times New Roman"/>
                <a:cs typeface="Times New Roman"/>
              </a:rPr>
              <a:t>rotor </a:t>
            </a:r>
            <a:r>
              <a:rPr sz="2400" spc="-135" dirty="0">
                <a:latin typeface="Times New Roman"/>
                <a:cs typeface="Times New Roman"/>
              </a:rPr>
              <a:t>and </a:t>
            </a:r>
            <a:r>
              <a:rPr sz="2400" spc="-105" dirty="0">
                <a:latin typeface="Times New Roman"/>
                <a:cs typeface="Times New Roman"/>
              </a:rPr>
              <a:t>no </a:t>
            </a:r>
            <a:r>
              <a:rPr sz="2400" spc="-30" dirty="0">
                <a:latin typeface="Times New Roman"/>
                <a:cs typeface="Times New Roman"/>
              </a:rPr>
              <a:t>rotor </a:t>
            </a:r>
            <a:r>
              <a:rPr sz="2400" spc="-125" dirty="0">
                <a:latin typeface="Times New Roman"/>
                <a:cs typeface="Times New Roman"/>
              </a:rPr>
              <a:t>magnetic </a:t>
            </a:r>
            <a:r>
              <a:rPr sz="2400" spc="-120" dirty="0">
                <a:latin typeface="Times New Roman"/>
                <a:cs typeface="Times New Roman"/>
              </a:rPr>
              <a:t>flux </a:t>
            </a:r>
            <a:r>
              <a:rPr sz="2400" spc="-110" dirty="0">
                <a:latin typeface="Times New Roman"/>
                <a:cs typeface="Times New Roman"/>
              </a:rPr>
              <a:t>will be  </a:t>
            </a:r>
            <a:r>
              <a:rPr sz="2400" spc="-95" dirty="0">
                <a:latin typeface="Times New Roman"/>
                <a:cs typeface="Times New Roman"/>
              </a:rPr>
              <a:t>produced </a:t>
            </a:r>
            <a:r>
              <a:rPr sz="2400" spc="-145" dirty="0">
                <a:latin typeface="Times New Roman"/>
                <a:cs typeface="Times New Roman"/>
              </a:rPr>
              <a:t>so </a:t>
            </a:r>
            <a:r>
              <a:rPr sz="2400" spc="-100" dirty="0">
                <a:latin typeface="Times New Roman"/>
                <a:cs typeface="Times New Roman"/>
              </a:rPr>
              <a:t>no </a:t>
            </a:r>
            <a:r>
              <a:rPr sz="2400" spc="-60" dirty="0">
                <a:latin typeface="Times New Roman"/>
                <a:cs typeface="Times New Roman"/>
              </a:rPr>
              <a:t>torque </a:t>
            </a:r>
            <a:r>
              <a:rPr sz="2400" spc="-150" dirty="0">
                <a:latin typeface="Times New Roman"/>
                <a:cs typeface="Times New Roman"/>
              </a:rPr>
              <a:t>is </a:t>
            </a:r>
            <a:r>
              <a:rPr sz="2400" spc="-95" dirty="0">
                <a:latin typeface="Times New Roman"/>
                <a:cs typeface="Times New Roman"/>
              </a:rPr>
              <a:t>generated </a:t>
            </a:r>
            <a:r>
              <a:rPr sz="2400" spc="-135" dirty="0">
                <a:latin typeface="Times New Roman"/>
                <a:cs typeface="Times New Roman"/>
              </a:rPr>
              <a:t>and </a:t>
            </a:r>
            <a:r>
              <a:rPr sz="2400" spc="-70" dirty="0">
                <a:latin typeface="Times New Roman"/>
                <a:cs typeface="Times New Roman"/>
              </a:rPr>
              <a:t>the </a:t>
            </a:r>
            <a:r>
              <a:rPr sz="2400" spc="-30" dirty="0">
                <a:latin typeface="Times New Roman"/>
                <a:cs typeface="Times New Roman"/>
              </a:rPr>
              <a:t>rotor </a:t>
            </a:r>
            <a:r>
              <a:rPr sz="2400" spc="-114" dirty="0">
                <a:latin typeface="Times New Roman"/>
                <a:cs typeface="Times New Roman"/>
              </a:rPr>
              <a:t>speed </a:t>
            </a:r>
            <a:r>
              <a:rPr sz="2400" spc="-110" dirty="0">
                <a:latin typeface="Times New Roman"/>
                <a:cs typeface="Times New Roman"/>
              </a:rPr>
              <a:t>will </a:t>
            </a:r>
            <a:r>
              <a:rPr sz="2400" spc="-145" dirty="0">
                <a:latin typeface="Times New Roman"/>
                <a:cs typeface="Times New Roman"/>
              </a:rPr>
              <a:t>fall  </a:t>
            </a:r>
            <a:r>
              <a:rPr sz="2400" spc="-125" dirty="0">
                <a:latin typeface="Times New Roman"/>
                <a:cs typeface="Times New Roman"/>
              </a:rPr>
              <a:t>below </a:t>
            </a:r>
            <a:r>
              <a:rPr sz="2400" spc="-75" dirty="0">
                <a:latin typeface="Times New Roman"/>
                <a:cs typeface="Times New Roman"/>
              </a:rPr>
              <a:t>the </a:t>
            </a:r>
            <a:r>
              <a:rPr sz="2400" spc="-120" dirty="0">
                <a:latin typeface="Times New Roman"/>
                <a:cs typeface="Times New Roman"/>
              </a:rPr>
              <a:t>synchronous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14" dirty="0">
                <a:latin typeface="Times New Roman"/>
                <a:cs typeface="Times New Roman"/>
              </a:rPr>
              <a:t>speed</a:t>
            </a:r>
            <a:endParaRPr sz="2400">
              <a:latin typeface="Times New Roman"/>
              <a:cs typeface="Times New Roman"/>
            </a:endParaRPr>
          </a:p>
          <a:p>
            <a:pPr marL="560705" marR="339090" lvl="1" indent="-228600">
              <a:lnSpc>
                <a:spcPct val="100000"/>
              </a:lnSpc>
              <a:spcBef>
                <a:spcPts val="415"/>
              </a:spcBef>
              <a:buClr>
                <a:srgbClr val="9B2C1F"/>
              </a:buClr>
              <a:buSzPct val="85416"/>
              <a:buFont typeface="Arial"/>
              <a:buChar char=""/>
              <a:tabLst>
                <a:tab pos="561340" algn="l"/>
              </a:tabLst>
            </a:pPr>
            <a:r>
              <a:rPr sz="2400" spc="-105" dirty="0">
                <a:latin typeface="Times New Roman"/>
                <a:cs typeface="Times New Roman"/>
              </a:rPr>
              <a:t>When </a:t>
            </a:r>
            <a:r>
              <a:rPr sz="2400" spc="-70" dirty="0">
                <a:latin typeface="Times New Roman"/>
                <a:cs typeface="Times New Roman"/>
              </a:rPr>
              <a:t>the </a:t>
            </a:r>
            <a:r>
              <a:rPr sz="2400" spc="-114" dirty="0">
                <a:latin typeface="Times New Roman"/>
                <a:cs typeface="Times New Roman"/>
              </a:rPr>
              <a:t>speed falls, </a:t>
            </a:r>
            <a:r>
              <a:rPr sz="2400" spc="-70" dirty="0">
                <a:latin typeface="Times New Roman"/>
                <a:cs typeface="Times New Roman"/>
              </a:rPr>
              <a:t>the </a:t>
            </a:r>
            <a:r>
              <a:rPr sz="2400" spc="-85" dirty="0">
                <a:latin typeface="Times New Roman"/>
                <a:cs typeface="Times New Roman"/>
              </a:rPr>
              <a:t>rotating </a:t>
            </a:r>
            <a:r>
              <a:rPr sz="2400" spc="-125" dirty="0">
                <a:latin typeface="Times New Roman"/>
                <a:cs typeface="Times New Roman"/>
              </a:rPr>
              <a:t>magnetic </a:t>
            </a:r>
            <a:r>
              <a:rPr sz="2400" spc="-120" dirty="0">
                <a:latin typeface="Times New Roman"/>
                <a:cs typeface="Times New Roman"/>
              </a:rPr>
              <a:t>field </a:t>
            </a:r>
            <a:r>
              <a:rPr sz="2400" spc="-110" dirty="0">
                <a:latin typeface="Times New Roman"/>
                <a:cs typeface="Times New Roman"/>
              </a:rPr>
              <a:t>will </a:t>
            </a:r>
            <a:r>
              <a:rPr sz="2400" spc="-70" dirty="0">
                <a:latin typeface="Times New Roman"/>
                <a:cs typeface="Times New Roman"/>
              </a:rPr>
              <a:t>cut </a:t>
            </a:r>
            <a:r>
              <a:rPr sz="2400" spc="-185" dirty="0">
                <a:latin typeface="Times New Roman"/>
                <a:cs typeface="Times New Roman"/>
              </a:rPr>
              <a:t>the  </a:t>
            </a:r>
            <a:r>
              <a:rPr sz="2400" spc="-30" dirty="0">
                <a:latin typeface="Times New Roman"/>
                <a:cs typeface="Times New Roman"/>
              </a:rPr>
              <a:t>rotor </a:t>
            </a:r>
            <a:r>
              <a:rPr sz="2400" spc="-135" dirty="0">
                <a:latin typeface="Times New Roman"/>
                <a:cs typeface="Times New Roman"/>
              </a:rPr>
              <a:t>windings and </a:t>
            </a:r>
            <a:r>
              <a:rPr sz="2400" spc="-190" dirty="0">
                <a:latin typeface="Times New Roman"/>
                <a:cs typeface="Times New Roman"/>
              </a:rPr>
              <a:t>a </a:t>
            </a:r>
            <a:r>
              <a:rPr sz="2400" spc="-60" dirty="0">
                <a:latin typeface="Times New Roman"/>
                <a:cs typeface="Times New Roman"/>
              </a:rPr>
              <a:t>torque </a:t>
            </a:r>
            <a:r>
              <a:rPr sz="2400" spc="-150" dirty="0">
                <a:latin typeface="Times New Roman"/>
                <a:cs typeface="Times New Roman"/>
              </a:rPr>
              <a:t>is</a:t>
            </a:r>
            <a:r>
              <a:rPr sz="2400" spc="130" dirty="0">
                <a:latin typeface="Times New Roman"/>
                <a:cs typeface="Times New Roman"/>
              </a:rPr>
              <a:t> </a:t>
            </a:r>
            <a:r>
              <a:rPr sz="2400" spc="-95" dirty="0">
                <a:latin typeface="Times New Roman"/>
                <a:cs typeface="Times New Roman"/>
              </a:rPr>
              <a:t>produced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3" y="688974"/>
            <a:ext cx="5803849" cy="6585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20" dirty="0"/>
              <a:t>Induction </a:t>
            </a:r>
            <a:r>
              <a:rPr spc="-185" dirty="0"/>
              <a:t>motor</a:t>
            </a:r>
            <a:r>
              <a:rPr spc="-340" dirty="0"/>
              <a:t> </a:t>
            </a:r>
            <a:r>
              <a:rPr spc="-35" dirty="0"/>
              <a:t>speed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1433830"/>
            <a:ext cx="6414135" cy="1688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5115" marR="5080" indent="-273050">
              <a:lnSpc>
                <a:spcPct val="100000"/>
              </a:lnSpc>
              <a:spcBef>
                <a:spcPts val="105"/>
              </a:spcBef>
              <a:buClr>
                <a:srgbClr val="D24717"/>
              </a:buClr>
              <a:buSzPct val="84615"/>
              <a:buFont typeface="Arial"/>
              <a:buChar char=""/>
              <a:tabLst>
                <a:tab pos="285750" algn="l"/>
              </a:tabLst>
            </a:pPr>
            <a:r>
              <a:rPr sz="2600" spc="-140" dirty="0">
                <a:latin typeface="Times New Roman"/>
                <a:cs typeface="Times New Roman"/>
              </a:rPr>
              <a:t>So, </a:t>
            </a:r>
            <a:r>
              <a:rPr sz="2600" spc="-75" dirty="0">
                <a:latin typeface="Times New Roman"/>
                <a:cs typeface="Times New Roman"/>
              </a:rPr>
              <a:t>the </a:t>
            </a:r>
            <a:r>
              <a:rPr sz="2600" spc="-254" dirty="0">
                <a:latin typeface="Times New Roman"/>
                <a:cs typeface="Times New Roman"/>
              </a:rPr>
              <a:t>IM </a:t>
            </a:r>
            <a:r>
              <a:rPr sz="2600" spc="-120" dirty="0">
                <a:latin typeface="Times New Roman"/>
                <a:cs typeface="Times New Roman"/>
              </a:rPr>
              <a:t>will </a:t>
            </a:r>
            <a:r>
              <a:rPr sz="2600" spc="-204" dirty="0">
                <a:latin typeface="Times New Roman"/>
                <a:cs typeface="Times New Roman"/>
              </a:rPr>
              <a:t>always </a:t>
            </a:r>
            <a:r>
              <a:rPr sz="2600" spc="-45" dirty="0">
                <a:latin typeface="Times New Roman"/>
                <a:cs typeface="Times New Roman"/>
              </a:rPr>
              <a:t>run </a:t>
            </a:r>
            <a:r>
              <a:rPr sz="2600" spc="-95" dirty="0">
                <a:latin typeface="Times New Roman"/>
                <a:cs typeface="Times New Roman"/>
              </a:rPr>
              <a:t>at </a:t>
            </a:r>
            <a:r>
              <a:rPr sz="2600" spc="-204" dirty="0">
                <a:latin typeface="Times New Roman"/>
                <a:cs typeface="Times New Roman"/>
              </a:rPr>
              <a:t>a </a:t>
            </a:r>
            <a:r>
              <a:rPr sz="2600" spc="-125" dirty="0">
                <a:latin typeface="Times New Roman"/>
                <a:cs typeface="Times New Roman"/>
              </a:rPr>
              <a:t>speed </a:t>
            </a:r>
            <a:r>
              <a:rPr sz="2600" spc="-120" dirty="0">
                <a:solidFill>
                  <a:srgbClr val="9B2C1F"/>
                </a:solidFill>
                <a:latin typeface="Times New Roman"/>
                <a:cs typeface="Times New Roman"/>
              </a:rPr>
              <a:t>lower </a:t>
            </a:r>
            <a:r>
              <a:rPr sz="2600" spc="-110" dirty="0">
                <a:latin typeface="Times New Roman"/>
                <a:cs typeface="Times New Roman"/>
              </a:rPr>
              <a:t>than </a:t>
            </a:r>
            <a:r>
              <a:rPr sz="2600" spc="-204" dirty="0">
                <a:latin typeface="Times New Roman"/>
                <a:cs typeface="Times New Roman"/>
              </a:rPr>
              <a:t>the  </a:t>
            </a:r>
            <a:r>
              <a:rPr sz="2600" spc="-135" dirty="0">
                <a:latin typeface="Times New Roman"/>
                <a:cs typeface="Times New Roman"/>
              </a:rPr>
              <a:t>synchronous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-125" dirty="0">
                <a:latin typeface="Times New Roman"/>
                <a:cs typeface="Times New Roman"/>
              </a:rPr>
              <a:t>speed</a:t>
            </a:r>
            <a:endParaRPr sz="2600">
              <a:latin typeface="Times New Roman"/>
              <a:cs typeface="Times New Roman"/>
            </a:endParaRPr>
          </a:p>
          <a:p>
            <a:pPr marL="285115" marR="348615" indent="-27305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Arial"/>
              <a:buChar char=""/>
              <a:tabLst>
                <a:tab pos="285750" algn="l"/>
              </a:tabLst>
            </a:pPr>
            <a:r>
              <a:rPr sz="2600" spc="-130" dirty="0">
                <a:latin typeface="Times New Roman"/>
                <a:cs typeface="Times New Roman"/>
              </a:rPr>
              <a:t>The </a:t>
            </a:r>
            <a:r>
              <a:rPr sz="2600" spc="-120" dirty="0">
                <a:latin typeface="Times New Roman"/>
                <a:cs typeface="Times New Roman"/>
              </a:rPr>
              <a:t>difference </a:t>
            </a:r>
            <a:r>
              <a:rPr sz="2600" spc="-110" dirty="0">
                <a:latin typeface="Times New Roman"/>
                <a:cs typeface="Times New Roman"/>
              </a:rPr>
              <a:t>between </a:t>
            </a:r>
            <a:r>
              <a:rPr sz="2600" spc="-75" dirty="0">
                <a:latin typeface="Times New Roman"/>
                <a:cs typeface="Times New Roman"/>
              </a:rPr>
              <a:t>the </a:t>
            </a:r>
            <a:r>
              <a:rPr sz="2600" spc="-65" dirty="0">
                <a:latin typeface="Times New Roman"/>
                <a:cs typeface="Times New Roman"/>
              </a:rPr>
              <a:t>motor </a:t>
            </a:r>
            <a:r>
              <a:rPr sz="2600" spc="-125" dirty="0">
                <a:latin typeface="Times New Roman"/>
                <a:cs typeface="Times New Roman"/>
              </a:rPr>
              <a:t>speed </a:t>
            </a:r>
            <a:r>
              <a:rPr sz="2600" spc="-145" dirty="0">
                <a:latin typeface="Times New Roman"/>
                <a:cs typeface="Times New Roman"/>
              </a:rPr>
              <a:t>and </a:t>
            </a:r>
            <a:r>
              <a:rPr sz="2600" spc="-204" dirty="0">
                <a:latin typeface="Times New Roman"/>
                <a:cs typeface="Times New Roman"/>
              </a:rPr>
              <a:t>the  </a:t>
            </a:r>
            <a:r>
              <a:rPr sz="2600" spc="-135" dirty="0">
                <a:latin typeface="Times New Roman"/>
                <a:cs typeface="Times New Roman"/>
              </a:rPr>
              <a:t>synchronous </a:t>
            </a:r>
            <a:r>
              <a:rPr sz="2600" spc="-125" dirty="0">
                <a:latin typeface="Times New Roman"/>
                <a:cs typeface="Times New Roman"/>
              </a:rPr>
              <a:t>speed </a:t>
            </a:r>
            <a:r>
              <a:rPr sz="2600" spc="-165" dirty="0">
                <a:latin typeface="Times New Roman"/>
                <a:cs typeface="Times New Roman"/>
              </a:rPr>
              <a:t>is </a:t>
            </a:r>
            <a:r>
              <a:rPr sz="2600" spc="-135" dirty="0">
                <a:latin typeface="Times New Roman"/>
                <a:cs typeface="Times New Roman"/>
              </a:rPr>
              <a:t>called </a:t>
            </a:r>
            <a:r>
              <a:rPr sz="2600" spc="-80" dirty="0">
                <a:latin typeface="Times New Roman"/>
                <a:cs typeface="Times New Roman"/>
              </a:rPr>
              <a:t>the</a:t>
            </a:r>
            <a:r>
              <a:rPr sz="2600" spc="225" dirty="0">
                <a:latin typeface="Times New Roman"/>
                <a:cs typeface="Times New Roman"/>
              </a:rPr>
              <a:t> </a:t>
            </a:r>
            <a:r>
              <a:rPr sz="2600" i="1" spc="-185" dirty="0">
                <a:solidFill>
                  <a:srgbClr val="9B2C1F"/>
                </a:solidFill>
                <a:latin typeface="Times New Roman"/>
                <a:cs typeface="Times New Roman"/>
              </a:rPr>
              <a:t>Slip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75333" y="4277105"/>
            <a:ext cx="5521960" cy="127698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505"/>
              </a:spcBef>
            </a:pPr>
            <a:r>
              <a:rPr sz="2400" spc="-80" dirty="0">
                <a:latin typeface="Times New Roman"/>
                <a:cs typeface="Times New Roman"/>
              </a:rPr>
              <a:t>Where </a:t>
            </a:r>
            <a:r>
              <a:rPr sz="2400" i="1" spc="-80" dirty="0">
                <a:latin typeface="Times New Roman"/>
                <a:cs typeface="Times New Roman"/>
              </a:rPr>
              <a:t>n</a:t>
            </a:r>
            <a:r>
              <a:rPr sz="2400" i="1" spc="-120" baseline="-20833" dirty="0">
                <a:latin typeface="Times New Roman"/>
                <a:cs typeface="Times New Roman"/>
              </a:rPr>
              <a:t>slip</a:t>
            </a:r>
            <a:r>
              <a:rPr sz="2400" spc="-80" dirty="0">
                <a:latin typeface="Times New Roman"/>
                <a:cs typeface="Times New Roman"/>
              </a:rPr>
              <a:t>= </a:t>
            </a:r>
            <a:r>
              <a:rPr sz="2400" spc="-125" dirty="0">
                <a:latin typeface="Times New Roman"/>
                <a:cs typeface="Times New Roman"/>
              </a:rPr>
              <a:t>slip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14" dirty="0">
                <a:latin typeface="Times New Roman"/>
                <a:cs typeface="Times New Roman"/>
              </a:rPr>
              <a:t>speed</a:t>
            </a:r>
            <a:endParaRPr sz="2400">
              <a:latin typeface="Times New Roman"/>
              <a:cs typeface="Times New Roman"/>
            </a:endParaRPr>
          </a:p>
          <a:p>
            <a:pPr marL="802005">
              <a:lnSpc>
                <a:spcPct val="100000"/>
              </a:lnSpc>
              <a:spcBef>
                <a:spcPts val="409"/>
              </a:spcBef>
            </a:pPr>
            <a:r>
              <a:rPr sz="2400" i="1" spc="-114" dirty="0">
                <a:latin typeface="Times New Roman"/>
                <a:cs typeface="Times New Roman"/>
              </a:rPr>
              <a:t>n</a:t>
            </a:r>
            <a:r>
              <a:rPr sz="2400" i="1" spc="-172" baseline="-20833" dirty="0">
                <a:latin typeface="Times New Roman"/>
                <a:cs typeface="Times New Roman"/>
              </a:rPr>
              <a:t>sync</a:t>
            </a:r>
            <a:r>
              <a:rPr sz="2400" spc="-114" dirty="0">
                <a:latin typeface="Times New Roman"/>
                <a:cs typeface="Times New Roman"/>
              </a:rPr>
              <a:t>= speed </a:t>
            </a:r>
            <a:r>
              <a:rPr sz="2400" spc="-140" dirty="0">
                <a:latin typeface="Times New Roman"/>
                <a:cs typeface="Times New Roman"/>
              </a:rPr>
              <a:t>of </a:t>
            </a:r>
            <a:r>
              <a:rPr sz="2400" spc="-70" dirty="0">
                <a:latin typeface="Times New Roman"/>
                <a:cs typeface="Times New Roman"/>
              </a:rPr>
              <a:t>the </a:t>
            </a:r>
            <a:r>
              <a:rPr sz="2400" spc="-125" dirty="0">
                <a:latin typeface="Times New Roman"/>
                <a:cs typeface="Times New Roman"/>
              </a:rPr>
              <a:t>magnetic</a:t>
            </a:r>
            <a:r>
              <a:rPr sz="2400" spc="110" dirty="0">
                <a:latin typeface="Times New Roman"/>
                <a:cs typeface="Times New Roman"/>
              </a:rPr>
              <a:t> </a:t>
            </a:r>
            <a:r>
              <a:rPr sz="2400" spc="-120" dirty="0">
                <a:latin typeface="Times New Roman"/>
                <a:cs typeface="Times New Roman"/>
              </a:rPr>
              <a:t>field</a:t>
            </a:r>
            <a:endParaRPr sz="2400">
              <a:latin typeface="Times New Roman"/>
              <a:cs typeface="Times New Roman"/>
            </a:endParaRPr>
          </a:p>
          <a:p>
            <a:pPr marL="802005">
              <a:lnSpc>
                <a:spcPct val="100000"/>
              </a:lnSpc>
              <a:spcBef>
                <a:spcPts val="395"/>
              </a:spcBef>
              <a:tabLst>
                <a:tab pos="1248410" algn="l"/>
              </a:tabLst>
            </a:pPr>
            <a:r>
              <a:rPr sz="2400" i="1" spc="-225" dirty="0">
                <a:latin typeface="Times New Roman"/>
                <a:cs typeface="Times New Roman"/>
              </a:rPr>
              <a:t>n</a:t>
            </a:r>
            <a:r>
              <a:rPr sz="2400" i="1" spc="-337" baseline="-20833" dirty="0">
                <a:latin typeface="Times New Roman"/>
                <a:cs typeface="Times New Roman"/>
              </a:rPr>
              <a:t>m	</a:t>
            </a:r>
            <a:r>
              <a:rPr sz="2400" spc="245" dirty="0">
                <a:latin typeface="Times New Roman"/>
                <a:cs typeface="Times New Roman"/>
              </a:rPr>
              <a:t>= </a:t>
            </a:r>
            <a:r>
              <a:rPr sz="2400" spc="-135" dirty="0">
                <a:latin typeface="Times New Roman"/>
                <a:cs typeface="Times New Roman"/>
              </a:rPr>
              <a:t>mechanical shaft </a:t>
            </a:r>
            <a:r>
              <a:rPr sz="2400" spc="-114" dirty="0">
                <a:latin typeface="Times New Roman"/>
                <a:cs typeface="Times New Roman"/>
              </a:rPr>
              <a:t>speed </a:t>
            </a:r>
            <a:r>
              <a:rPr sz="2400" spc="-140" dirty="0">
                <a:latin typeface="Times New Roman"/>
                <a:cs typeface="Times New Roman"/>
              </a:rPr>
              <a:t>of </a:t>
            </a:r>
            <a:r>
              <a:rPr sz="2400" spc="-75" dirty="0">
                <a:latin typeface="Times New Roman"/>
                <a:cs typeface="Times New Roman"/>
              </a:rPr>
              <a:t>the</a:t>
            </a:r>
            <a:r>
              <a:rPr sz="2400" spc="-135" dirty="0">
                <a:latin typeface="Times New Roman"/>
                <a:cs typeface="Times New Roman"/>
              </a:rPr>
              <a:t> </a:t>
            </a:r>
            <a:r>
              <a:rPr sz="2400" spc="-60" dirty="0">
                <a:latin typeface="Times New Roman"/>
                <a:cs typeface="Times New Roman"/>
              </a:rPr>
              <a:t>motor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921507" y="3433571"/>
            <a:ext cx="3064764" cy="8046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906776" y="3419411"/>
            <a:ext cx="3043555" cy="782955"/>
          </a:xfrm>
          <a:prstGeom prst="rect">
            <a:avLst/>
          </a:prstGeom>
          <a:ln w="19050">
            <a:solidFill>
              <a:srgbClr val="9B2C1F"/>
            </a:solidFill>
          </a:ln>
        </p:spPr>
        <p:txBody>
          <a:bodyPr vert="horz" wrap="square" lIns="0" tIns="134620" rIns="0" bIns="0" rtlCol="0">
            <a:spAutoFit/>
          </a:bodyPr>
          <a:lstStyle/>
          <a:p>
            <a:pPr marL="83185">
              <a:lnSpc>
                <a:spcPct val="100000"/>
              </a:lnSpc>
              <a:spcBef>
                <a:spcPts val="1060"/>
              </a:spcBef>
              <a:tabLst>
                <a:tab pos="904875" algn="l"/>
                <a:tab pos="2169160" algn="l"/>
              </a:tabLst>
            </a:pPr>
            <a:r>
              <a:rPr sz="5700" i="1" spc="22" baseline="14619" dirty="0">
                <a:latin typeface="Times New Roman"/>
                <a:cs typeface="Times New Roman"/>
              </a:rPr>
              <a:t>n</a:t>
            </a:r>
            <a:r>
              <a:rPr sz="2200" i="1" spc="15" dirty="0">
                <a:latin typeface="Times New Roman"/>
                <a:cs typeface="Times New Roman"/>
              </a:rPr>
              <a:t>slip	</a:t>
            </a:r>
            <a:r>
              <a:rPr sz="5700" spc="179" baseline="14619" dirty="0">
                <a:latin typeface="Symbol"/>
                <a:cs typeface="Symbol"/>
              </a:rPr>
              <a:t></a:t>
            </a:r>
            <a:r>
              <a:rPr sz="5700" spc="-202" baseline="14619" dirty="0">
                <a:latin typeface="Times New Roman"/>
                <a:cs typeface="Times New Roman"/>
              </a:rPr>
              <a:t> </a:t>
            </a:r>
            <a:r>
              <a:rPr sz="5700" i="1" spc="15" baseline="14619" dirty="0">
                <a:latin typeface="Times New Roman"/>
                <a:cs typeface="Times New Roman"/>
              </a:rPr>
              <a:t>n</a:t>
            </a:r>
            <a:r>
              <a:rPr sz="2200" i="1" spc="10" dirty="0">
                <a:latin typeface="Times New Roman"/>
                <a:cs typeface="Times New Roman"/>
              </a:rPr>
              <a:t>sync	</a:t>
            </a:r>
            <a:r>
              <a:rPr sz="5700" spc="179" baseline="14619" dirty="0">
                <a:latin typeface="Symbol"/>
                <a:cs typeface="Symbol"/>
              </a:rPr>
              <a:t></a:t>
            </a:r>
            <a:r>
              <a:rPr sz="5700" spc="-660" baseline="14619" dirty="0">
                <a:latin typeface="Times New Roman"/>
                <a:cs typeface="Times New Roman"/>
              </a:rPr>
              <a:t> </a:t>
            </a:r>
            <a:r>
              <a:rPr sz="5700" i="1" spc="44" baseline="14619" dirty="0">
                <a:latin typeface="Times New Roman"/>
                <a:cs typeface="Times New Roman"/>
              </a:rPr>
              <a:t>n</a:t>
            </a:r>
            <a:r>
              <a:rPr sz="2200" i="1" spc="30" dirty="0">
                <a:latin typeface="Times New Roman"/>
                <a:cs typeface="Times New Roman"/>
              </a:rPr>
              <a:t>m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88974"/>
            <a:ext cx="17303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75" dirty="0"/>
              <a:t>The</a:t>
            </a:r>
            <a:r>
              <a:rPr spc="-295" dirty="0"/>
              <a:t> </a:t>
            </a:r>
            <a:r>
              <a:rPr spc="-55" dirty="0"/>
              <a:t>Slip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195580" rIns="0" bIns="0" rtlCol="0">
            <a:spAutoFit/>
          </a:bodyPr>
          <a:lstStyle/>
          <a:p>
            <a:pPr marR="1623695" algn="ctr">
              <a:lnSpc>
                <a:spcPct val="100000"/>
              </a:lnSpc>
              <a:spcBef>
                <a:spcPts val="1540"/>
              </a:spcBef>
            </a:pPr>
            <a:r>
              <a:rPr spc="-5" dirty="0"/>
              <a:t>Notice that </a:t>
            </a:r>
            <a:r>
              <a:rPr dirty="0"/>
              <a:t>: if </a:t>
            </a:r>
            <a:r>
              <a:rPr spc="-5" dirty="0"/>
              <a:t>the </a:t>
            </a:r>
            <a:r>
              <a:rPr dirty="0"/>
              <a:t>rotor </a:t>
            </a:r>
            <a:r>
              <a:rPr spc="-5" dirty="0"/>
              <a:t>runs at synchronous</a:t>
            </a:r>
            <a:r>
              <a:rPr spc="10" dirty="0"/>
              <a:t> </a:t>
            </a:r>
            <a:r>
              <a:rPr dirty="0"/>
              <a:t>speed</a:t>
            </a:r>
          </a:p>
          <a:p>
            <a:pPr marR="1706880" algn="ctr">
              <a:lnSpc>
                <a:spcPct val="100000"/>
              </a:lnSpc>
              <a:spcBef>
                <a:spcPts val="1440"/>
              </a:spcBef>
            </a:pPr>
            <a:r>
              <a:rPr i="1" spc="-5" dirty="0">
                <a:latin typeface="Times New Roman"/>
                <a:cs typeface="Times New Roman"/>
              </a:rPr>
              <a:t>s </a:t>
            </a:r>
            <a:r>
              <a:rPr dirty="0"/>
              <a:t>= 0</a:t>
            </a:r>
          </a:p>
          <a:p>
            <a:pPr marR="1727835" algn="ctr">
              <a:lnSpc>
                <a:spcPct val="100000"/>
              </a:lnSpc>
              <a:spcBef>
                <a:spcPts val="1440"/>
              </a:spcBef>
            </a:pPr>
            <a:r>
              <a:rPr dirty="0"/>
              <a:t>if the rotor is</a:t>
            </a:r>
            <a:r>
              <a:rPr spc="-50" dirty="0"/>
              <a:t> </a:t>
            </a:r>
            <a:r>
              <a:rPr dirty="0"/>
              <a:t>stationary</a:t>
            </a:r>
          </a:p>
          <a:p>
            <a:pPr marR="1671320" algn="ctr">
              <a:lnSpc>
                <a:spcPct val="100000"/>
              </a:lnSpc>
              <a:spcBef>
                <a:spcPts val="1440"/>
              </a:spcBef>
            </a:pPr>
            <a:r>
              <a:rPr i="1" spc="-5" dirty="0">
                <a:latin typeface="Times New Roman"/>
                <a:cs typeface="Times New Roman"/>
              </a:rPr>
              <a:t>s </a:t>
            </a:r>
            <a:r>
              <a:rPr i="1" dirty="0">
                <a:latin typeface="Times New Roman"/>
                <a:cs typeface="Times New Roman"/>
              </a:rPr>
              <a:t>=</a:t>
            </a:r>
            <a:r>
              <a:rPr i="1" spc="10" dirty="0">
                <a:latin typeface="Times New Roman"/>
                <a:cs typeface="Times New Roman"/>
              </a:rPr>
              <a:t> </a:t>
            </a:r>
            <a:r>
              <a:rPr dirty="0"/>
              <a:t>1</a:t>
            </a:r>
          </a:p>
          <a:p>
            <a:pPr marL="12700">
              <a:lnSpc>
                <a:spcPct val="100000"/>
              </a:lnSpc>
              <a:spcBef>
                <a:spcPts val="1445"/>
              </a:spcBef>
            </a:pPr>
            <a:r>
              <a:rPr dirty="0"/>
              <a:t>Slip </a:t>
            </a:r>
            <a:r>
              <a:rPr spc="-10" dirty="0"/>
              <a:t>may </a:t>
            </a:r>
            <a:r>
              <a:rPr dirty="0"/>
              <a:t>be expressed as a </a:t>
            </a:r>
            <a:r>
              <a:rPr dirty="0">
                <a:solidFill>
                  <a:srgbClr val="CC9900"/>
                </a:solidFill>
              </a:rPr>
              <a:t>percentage </a:t>
            </a:r>
            <a:r>
              <a:rPr dirty="0"/>
              <a:t>by </a:t>
            </a:r>
            <a:r>
              <a:rPr spc="-5" dirty="0"/>
              <a:t>multiplying </a:t>
            </a:r>
            <a:r>
              <a:rPr dirty="0"/>
              <a:t>the</a:t>
            </a:r>
            <a:r>
              <a:rPr spc="-95" dirty="0"/>
              <a:t> </a:t>
            </a:r>
            <a:r>
              <a:rPr dirty="0"/>
              <a:t>above</a:t>
            </a:r>
          </a:p>
          <a:p>
            <a:pPr marL="12700">
              <a:lnSpc>
                <a:spcPct val="100000"/>
              </a:lnSpc>
            </a:pPr>
            <a:r>
              <a:rPr dirty="0"/>
              <a:t>eq. by 100, notice that the </a:t>
            </a:r>
            <a:r>
              <a:rPr spc="-5" dirty="0"/>
              <a:t>slip </a:t>
            </a:r>
            <a:r>
              <a:rPr dirty="0"/>
              <a:t>is a ratio and </a:t>
            </a:r>
            <a:r>
              <a:rPr spc="-10" dirty="0"/>
              <a:t>doesn’t </a:t>
            </a:r>
            <a:r>
              <a:rPr dirty="0"/>
              <a:t>have</a:t>
            </a:r>
            <a:r>
              <a:rPr spc="-155" dirty="0"/>
              <a:t> </a:t>
            </a:r>
            <a:r>
              <a:rPr dirty="0"/>
              <a:t>units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657600" y="841628"/>
            <a:ext cx="3438525" cy="1316355"/>
          </a:xfrm>
          <a:prstGeom prst="rect">
            <a:avLst/>
          </a:prstGeom>
          <a:ln w="19050">
            <a:solidFill>
              <a:srgbClr val="9B2C1F"/>
            </a:solidFill>
          </a:ln>
        </p:spPr>
        <p:txBody>
          <a:bodyPr vert="horz" wrap="square" lIns="0" tIns="116205" rIns="0" bIns="0" rtlCol="0">
            <a:spAutoFit/>
          </a:bodyPr>
          <a:lstStyle/>
          <a:p>
            <a:pPr marL="80010">
              <a:lnSpc>
                <a:spcPct val="100000"/>
              </a:lnSpc>
              <a:spcBef>
                <a:spcPts val="915"/>
              </a:spcBef>
            </a:pPr>
            <a:r>
              <a:rPr sz="4950" i="1" spc="52" baseline="-27777" dirty="0">
                <a:latin typeface="Times New Roman"/>
                <a:cs typeface="Times New Roman"/>
              </a:rPr>
              <a:t>s </a:t>
            </a:r>
            <a:r>
              <a:rPr sz="4950" spc="75" baseline="-27777" dirty="0">
                <a:latin typeface="Symbol"/>
                <a:cs typeface="Symbol"/>
              </a:rPr>
              <a:t></a:t>
            </a:r>
            <a:r>
              <a:rPr sz="4950" spc="75" baseline="-27777" dirty="0">
                <a:latin typeface="Times New Roman"/>
                <a:cs typeface="Times New Roman"/>
              </a:rPr>
              <a:t> </a:t>
            </a:r>
            <a:r>
              <a:rPr sz="4950" i="1" spc="7" baseline="14309" dirty="0">
                <a:latin typeface="Times New Roman"/>
                <a:cs typeface="Times New Roman"/>
              </a:rPr>
              <a:t>n</a:t>
            </a:r>
            <a:r>
              <a:rPr sz="1900" i="1" spc="5" dirty="0">
                <a:latin typeface="Times New Roman"/>
                <a:cs typeface="Times New Roman"/>
              </a:rPr>
              <a:t>sync </a:t>
            </a:r>
            <a:r>
              <a:rPr sz="4950" spc="75" baseline="14309" dirty="0">
                <a:latin typeface="Symbol"/>
                <a:cs typeface="Symbol"/>
              </a:rPr>
              <a:t></a:t>
            </a:r>
            <a:r>
              <a:rPr sz="4950" spc="-382" baseline="14309" dirty="0">
                <a:latin typeface="Times New Roman"/>
                <a:cs typeface="Times New Roman"/>
              </a:rPr>
              <a:t> </a:t>
            </a:r>
            <a:r>
              <a:rPr sz="4950" i="1" spc="-15" baseline="14309" dirty="0">
                <a:latin typeface="Times New Roman"/>
                <a:cs typeface="Times New Roman"/>
              </a:rPr>
              <a:t>n</a:t>
            </a:r>
            <a:r>
              <a:rPr sz="1900" i="1" spc="-10" dirty="0">
                <a:latin typeface="Times New Roman"/>
                <a:cs typeface="Times New Roman"/>
              </a:rPr>
              <a:t>m</a:t>
            </a:r>
            <a:endParaRPr sz="1900" dirty="0">
              <a:latin typeface="Times New Roman"/>
              <a:cs typeface="Times New Roman"/>
            </a:endParaRPr>
          </a:p>
          <a:p>
            <a:pPr marL="1122045">
              <a:lnSpc>
                <a:spcPct val="100000"/>
              </a:lnSpc>
              <a:spcBef>
                <a:spcPts val="1140"/>
              </a:spcBef>
            </a:pPr>
            <a:r>
              <a:rPr sz="4950" i="1" spc="7" baseline="14309" dirty="0">
                <a:latin typeface="Times New Roman"/>
                <a:cs typeface="Times New Roman"/>
              </a:rPr>
              <a:t>n</a:t>
            </a:r>
            <a:r>
              <a:rPr sz="1900" i="1" spc="5" dirty="0">
                <a:latin typeface="Times New Roman"/>
                <a:cs typeface="Times New Roman"/>
              </a:rPr>
              <a:t>sync</a:t>
            </a:r>
            <a:endParaRPr sz="19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7217" y="2659760"/>
            <a:ext cx="22777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Where </a:t>
            </a:r>
            <a:r>
              <a:rPr sz="2400" i="1" spc="-5" dirty="0">
                <a:latin typeface="Times New Roman"/>
                <a:cs typeface="Times New Roman"/>
              </a:rPr>
              <a:t>s </a:t>
            </a:r>
            <a:r>
              <a:rPr sz="2400" spc="-5" dirty="0">
                <a:latin typeface="Times New Roman"/>
                <a:cs typeface="Times New Roman"/>
              </a:rPr>
              <a:t>is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slip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88974"/>
            <a:ext cx="8074356" cy="130484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20" dirty="0"/>
              <a:t>Induction </a:t>
            </a:r>
            <a:r>
              <a:rPr spc="-35" dirty="0"/>
              <a:t>Motors and</a:t>
            </a:r>
            <a:r>
              <a:rPr spc="-490" dirty="0"/>
              <a:t> </a:t>
            </a:r>
            <a:r>
              <a:rPr spc="-130" dirty="0"/>
              <a:t>Transformers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1993818"/>
            <a:ext cx="7083756" cy="434285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5115" marR="246379" indent="-273050">
              <a:lnSpc>
                <a:spcPct val="100000"/>
              </a:lnSpc>
              <a:spcBef>
                <a:spcPts val="105"/>
              </a:spcBef>
              <a:buClr>
                <a:srgbClr val="D24717"/>
              </a:buClr>
              <a:buSzPct val="84615"/>
              <a:buFont typeface="Arial"/>
              <a:buChar char=""/>
              <a:tabLst>
                <a:tab pos="285750" algn="l"/>
              </a:tabLst>
            </a:pPr>
            <a:r>
              <a:rPr sz="2600" spc="-160" dirty="0">
                <a:latin typeface="Times New Roman"/>
                <a:cs typeface="Times New Roman"/>
              </a:rPr>
              <a:t>Both </a:t>
            </a:r>
            <a:r>
              <a:rPr sz="2600" spc="-254" dirty="0">
                <a:latin typeface="Times New Roman"/>
                <a:cs typeface="Times New Roman"/>
              </a:rPr>
              <a:t>IM </a:t>
            </a:r>
            <a:r>
              <a:rPr sz="2600" spc="-145" dirty="0">
                <a:latin typeface="Times New Roman"/>
                <a:cs typeface="Times New Roman"/>
              </a:rPr>
              <a:t>and </a:t>
            </a:r>
            <a:r>
              <a:rPr sz="2600" spc="-85" dirty="0">
                <a:latin typeface="Times New Roman"/>
                <a:cs typeface="Times New Roman"/>
              </a:rPr>
              <a:t>transformer </a:t>
            </a:r>
            <a:r>
              <a:rPr sz="2600" spc="-135" dirty="0">
                <a:latin typeface="Times New Roman"/>
                <a:cs typeface="Times New Roman"/>
              </a:rPr>
              <a:t>works </a:t>
            </a:r>
            <a:r>
              <a:rPr sz="2600" spc="-110" dirty="0">
                <a:latin typeface="Times New Roman"/>
                <a:cs typeface="Times New Roman"/>
              </a:rPr>
              <a:t>on </a:t>
            </a:r>
            <a:r>
              <a:rPr sz="2600" spc="-80" dirty="0">
                <a:latin typeface="Times New Roman"/>
                <a:cs typeface="Times New Roman"/>
              </a:rPr>
              <a:t>the </a:t>
            </a:r>
            <a:r>
              <a:rPr sz="2600" spc="-100" dirty="0">
                <a:latin typeface="Times New Roman"/>
                <a:cs typeface="Times New Roman"/>
              </a:rPr>
              <a:t>principle </a:t>
            </a:r>
            <a:r>
              <a:rPr sz="2600" spc="-150" dirty="0">
                <a:latin typeface="Times New Roman"/>
                <a:cs typeface="Times New Roman"/>
              </a:rPr>
              <a:t>of </a:t>
            </a:r>
            <a:r>
              <a:rPr sz="2600" spc="-175" dirty="0">
                <a:latin typeface="Times New Roman"/>
                <a:cs typeface="Times New Roman"/>
              </a:rPr>
              <a:t>induced  </a:t>
            </a:r>
            <a:r>
              <a:rPr sz="2600" spc="-140" dirty="0">
                <a:latin typeface="Times New Roman"/>
                <a:cs typeface="Times New Roman"/>
              </a:rPr>
              <a:t>voltage</a:t>
            </a:r>
            <a:endParaRPr sz="2600" dirty="0">
              <a:latin typeface="Times New Roman"/>
              <a:cs typeface="Times New Roman"/>
            </a:endParaRPr>
          </a:p>
          <a:p>
            <a:pPr marL="560705" marR="179705" lvl="1" indent="-228600">
              <a:lnSpc>
                <a:spcPct val="100000"/>
              </a:lnSpc>
              <a:spcBef>
                <a:spcPts val="430"/>
              </a:spcBef>
              <a:buClr>
                <a:srgbClr val="9B2C1F"/>
              </a:buClr>
              <a:buSzPct val="85416"/>
              <a:buFont typeface="Arial"/>
              <a:buChar char=""/>
              <a:tabLst>
                <a:tab pos="561340" algn="l"/>
              </a:tabLst>
            </a:pPr>
            <a:r>
              <a:rPr sz="2400" spc="-95" dirty="0">
                <a:latin typeface="Times New Roman"/>
                <a:cs typeface="Times New Roman"/>
              </a:rPr>
              <a:t>Transformer: </a:t>
            </a:r>
            <a:r>
              <a:rPr sz="2400" spc="-130" dirty="0">
                <a:latin typeface="Times New Roman"/>
                <a:cs typeface="Times New Roman"/>
              </a:rPr>
              <a:t>voltage </a:t>
            </a:r>
            <a:r>
              <a:rPr sz="2400" spc="-120" dirty="0">
                <a:latin typeface="Times New Roman"/>
                <a:cs typeface="Times New Roman"/>
              </a:rPr>
              <a:t>applied </a:t>
            </a:r>
            <a:r>
              <a:rPr sz="2400" spc="-45" dirty="0">
                <a:latin typeface="Times New Roman"/>
                <a:cs typeface="Times New Roman"/>
              </a:rPr>
              <a:t>to </a:t>
            </a:r>
            <a:r>
              <a:rPr sz="2400" spc="-70" dirty="0">
                <a:latin typeface="Times New Roman"/>
                <a:cs typeface="Times New Roman"/>
              </a:rPr>
              <a:t>the </a:t>
            </a:r>
            <a:r>
              <a:rPr sz="2400" spc="-90" dirty="0">
                <a:latin typeface="Times New Roman"/>
                <a:cs typeface="Times New Roman"/>
              </a:rPr>
              <a:t>primary </a:t>
            </a:r>
            <a:r>
              <a:rPr sz="2400" spc="-135" dirty="0">
                <a:latin typeface="Times New Roman"/>
                <a:cs typeface="Times New Roman"/>
              </a:rPr>
              <a:t>windings </a:t>
            </a:r>
            <a:r>
              <a:rPr sz="2400" spc="-140" dirty="0">
                <a:latin typeface="Times New Roman"/>
                <a:cs typeface="Times New Roman"/>
              </a:rPr>
              <a:t>produce  </a:t>
            </a:r>
            <a:r>
              <a:rPr sz="2400" spc="-150" dirty="0">
                <a:latin typeface="Times New Roman"/>
                <a:cs typeface="Times New Roman"/>
              </a:rPr>
              <a:t>an </a:t>
            </a:r>
            <a:r>
              <a:rPr sz="2400" spc="-110" dirty="0">
                <a:latin typeface="Times New Roman"/>
                <a:cs typeface="Times New Roman"/>
              </a:rPr>
              <a:t>induced </a:t>
            </a:r>
            <a:r>
              <a:rPr sz="2400" spc="-130" dirty="0">
                <a:latin typeface="Times New Roman"/>
                <a:cs typeface="Times New Roman"/>
              </a:rPr>
              <a:t>voltage </a:t>
            </a:r>
            <a:r>
              <a:rPr sz="2400" spc="-110" dirty="0">
                <a:latin typeface="Times New Roman"/>
                <a:cs typeface="Times New Roman"/>
              </a:rPr>
              <a:t>in </a:t>
            </a:r>
            <a:r>
              <a:rPr sz="2400" spc="-75" dirty="0">
                <a:latin typeface="Times New Roman"/>
                <a:cs typeface="Times New Roman"/>
              </a:rPr>
              <a:t>the </a:t>
            </a:r>
            <a:r>
              <a:rPr sz="2400" spc="-120" dirty="0">
                <a:latin typeface="Times New Roman"/>
                <a:cs typeface="Times New Roman"/>
              </a:rPr>
              <a:t>secondary</a:t>
            </a:r>
            <a:r>
              <a:rPr sz="2400" spc="170" dirty="0">
                <a:latin typeface="Times New Roman"/>
                <a:cs typeface="Times New Roman"/>
              </a:rPr>
              <a:t> </a:t>
            </a:r>
            <a:r>
              <a:rPr sz="2400" spc="-135" dirty="0">
                <a:latin typeface="Times New Roman"/>
                <a:cs typeface="Times New Roman"/>
              </a:rPr>
              <a:t>windings</a:t>
            </a:r>
            <a:endParaRPr sz="2400" dirty="0">
              <a:latin typeface="Times New Roman"/>
              <a:cs typeface="Times New Roman"/>
            </a:endParaRPr>
          </a:p>
          <a:p>
            <a:pPr marL="560705" marR="5080" lvl="1" indent="-228600">
              <a:lnSpc>
                <a:spcPct val="100000"/>
              </a:lnSpc>
              <a:spcBef>
                <a:spcPts val="395"/>
              </a:spcBef>
              <a:buClr>
                <a:srgbClr val="9B2C1F"/>
              </a:buClr>
              <a:buSzPct val="85416"/>
              <a:buFont typeface="Arial"/>
              <a:buChar char=""/>
              <a:tabLst>
                <a:tab pos="561340" algn="l"/>
              </a:tabLst>
            </a:pPr>
            <a:r>
              <a:rPr sz="2400" spc="-100" dirty="0">
                <a:latin typeface="Times New Roman"/>
                <a:cs typeface="Times New Roman"/>
              </a:rPr>
              <a:t>Induction </a:t>
            </a:r>
            <a:r>
              <a:rPr sz="2400" spc="-50" dirty="0">
                <a:latin typeface="Times New Roman"/>
                <a:cs typeface="Times New Roman"/>
              </a:rPr>
              <a:t>motor: </a:t>
            </a:r>
            <a:r>
              <a:rPr sz="2400" spc="-130" dirty="0">
                <a:latin typeface="Times New Roman"/>
                <a:cs typeface="Times New Roman"/>
              </a:rPr>
              <a:t>voltage </a:t>
            </a:r>
            <a:r>
              <a:rPr sz="2400" spc="-120" dirty="0">
                <a:latin typeface="Times New Roman"/>
                <a:cs typeface="Times New Roman"/>
              </a:rPr>
              <a:t>applied </a:t>
            </a:r>
            <a:r>
              <a:rPr sz="2400" spc="-45" dirty="0">
                <a:latin typeface="Times New Roman"/>
                <a:cs typeface="Times New Roman"/>
              </a:rPr>
              <a:t>to </a:t>
            </a:r>
            <a:r>
              <a:rPr sz="2400" spc="-70" dirty="0">
                <a:latin typeface="Times New Roman"/>
                <a:cs typeface="Times New Roman"/>
              </a:rPr>
              <a:t>the stator </a:t>
            </a:r>
            <a:r>
              <a:rPr sz="2400" spc="-135" dirty="0">
                <a:latin typeface="Times New Roman"/>
                <a:cs typeface="Times New Roman"/>
              </a:rPr>
              <a:t>windings </a:t>
            </a:r>
            <a:r>
              <a:rPr sz="2400" spc="-140" dirty="0">
                <a:latin typeface="Times New Roman"/>
                <a:cs typeface="Times New Roman"/>
              </a:rPr>
              <a:t>produce  </a:t>
            </a:r>
            <a:r>
              <a:rPr sz="2400" spc="-150" dirty="0">
                <a:latin typeface="Times New Roman"/>
                <a:cs typeface="Times New Roman"/>
              </a:rPr>
              <a:t>an </a:t>
            </a:r>
            <a:r>
              <a:rPr sz="2400" spc="-110" dirty="0">
                <a:latin typeface="Times New Roman"/>
                <a:cs typeface="Times New Roman"/>
              </a:rPr>
              <a:t>induced </a:t>
            </a:r>
            <a:r>
              <a:rPr sz="2400" spc="-130" dirty="0">
                <a:latin typeface="Times New Roman"/>
                <a:cs typeface="Times New Roman"/>
              </a:rPr>
              <a:t>voltage </a:t>
            </a:r>
            <a:r>
              <a:rPr sz="2400" spc="-110" dirty="0">
                <a:latin typeface="Times New Roman"/>
                <a:cs typeface="Times New Roman"/>
              </a:rPr>
              <a:t>in </a:t>
            </a:r>
            <a:r>
              <a:rPr sz="2400" spc="-75" dirty="0">
                <a:latin typeface="Times New Roman"/>
                <a:cs typeface="Times New Roman"/>
              </a:rPr>
              <a:t>the </a:t>
            </a:r>
            <a:r>
              <a:rPr sz="2400" spc="-30" dirty="0">
                <a:latin typeface="Times New Roman"/>
                <a:cs typeface="Times New Roman"/>
              </a:rPr>
              <a:t>rotor</a:t>
            </a:r>
            <a:r>
              <a:rPr sz="2400" spc="190" dirty="0">
                <a:latin typeface="Times New Roman"/>
                <a:cs typeface="Times New Roman"/>
              </a:rPr>
              <a:t> </a:t>
            </a:r>
            <a:r>
              <a:rPr sz="2400" spc="-135" dirty="0">
                <a:latin typeface="Times New Roman"/>
                <a:cs typeface="Times New Roman"/>
              </a:rPr>
              <a:t>windings</a:t>
            </a:r>
            <a:endParaRPr sz="2400" dirty="0">
              <a:latin typeface="Times New Roman"/>
              <a:cs typeface="Times New Roman"/>
            </a:endParaRPr>
          </a:p>
          <a:p>
            <a:pPr marL="560705" marR="398780" lvl="1" indent="-228600">
              <a:lnSpc>
                <a:spcPct val="100000"/>
              </a:lnSpc>
              <a:spcBef>
                <a:spcPts val="409"/>
              </a:spcBef>
              <a:buClr>
                <a:srgbClr val="9B2C1F"/>
              </a:buClr>
              <a:buSzPct val="85416"/>
              <a:buFont typeface="Arial"/>
              <a:buChar char=""/>
              <a:tabLst>
                <a:tab pos="561340" algn="l"/>
              </a:tabLst>
            </a:pPr>
            <a:r>
              <a:rPr sz="2400" spc="-120" dirty="0">
                <a:latin typeface="Times New Roman"/>
                <a:cs typeface="Times New Roman"/>
              </a:rPr>
              <a:t>The </a:t>
            </a:r>
            <a:r>
              <a:rPr sz="2400" spc="-110" dirty="0">
                <a:latin typeface="Times New Roman"/>
                <a:cs typeface="Times New Roman"/>
              </a:rPr>
              <a:t>difference </a:t>
            </a:r>
            <a:r>
              <a:rPr sz="2400" spc="-150" dirty="0">
                <a:latin typeface="Times New Roman"/>
                <a:cs typeface="Times New Roman"/>
              </a:rPr>
              <a:t>is </a:t>
            </a:r>
            <a:r>
              <a:rPr sz="2400" spc="-40" dirty="0">
                <a:latin typeface="Times New Roman"/>
                <a:cs typeface="Times New Roman"/>
              </a:rPr>
              <a:t>that, </a:t>
            </a:r>
            <a:r>
              <a:rPr sz="2400" spc="-110" dirty="0">
                <a:latin typeface="Times New Roman"/>
                <a:cs typeface="Times New Roman"/>
              </a:rPr>
              <a:t>in </a:t>
            </a:r>
            <a:r>
              <a:rPr sz="2400" spc="-70" dirty="0">
                <a:latin typeface="Times New Roman"/>
                <a:cs typeface="Times New Roman"/>
              </a:rPr>
              <a:t>the </a:t>
            </a:r>
            <a:r>
              <a:rPr sz="2400" spc="-155" dirty="0">
                <a:latin typeface="Times New Roman"/>
                <a:cs typeface="Times New Roman"/>
              </a:rPr>
              <a:t>case </a:t>
            </a:r>
            <a:r>
              <a:rPr sz="2400" spc="-140" dirty="0">
                <a:latin typeface="Times New Roman"/>
                <a:cs typeface="Times New Roman"/>
              </a:rPr>
              <a:t>of </a:t>
            </a:r>
            <a:r>
              <a:rPr sz="2400" spc="-75" dirty="0">
                <a:latin typeface="Times New Roman"/>
                <a:cs typeface="Times New Roman"/>
              </a:rPr>
              <a:t>the </a:t>
            </a:r>
            <a:r>
              <a:rPr sz="2400" spc="-95" dirty="0">
                <a:latin typeface="Times New Roman"/>
                <a:cs typeface="Times New Roman"/>
              </a:rPr>
              <a:t>induction </a:t>
            </a:r>
            <a:r>
              <a:rPr sz="2400" spc="-70" dirty="0">
                <a:latin typeface="Times New Roman"/>
                <a:cs typeface="Times New Roman"/>
              </a:rPr>
              <a:t>motor, </a:t>
            </a:r>
            <a:r>
              <a:rPr sz="2400" spc="-185" dirty="0">
                <a:latin typeface="Times New Roman"/>
                <a:cs typeface="Times New Roman"/>
              </a:rPr>
              <a:t>the  </a:t>
            </a:r>
            <a:r>
              <a:rPr sz="2400" spc="-120" dirty="0">
                <a:latin typeface="Times New Roman"/>
                <a:cs typeface="Times New Roman"/>
              </a:rPr>
              <a:t>secondary </a:t>
            </a:r>
            <a:r>
              <a:rPr sz="2400" spc="-135" dirty="0">
                <a:latin typeface="Times New Roman"/>
                <a:cs typeface="Times New Roman"/>
              </a:rPr>
              <a:t>windings </a:t>
            </a:r>
            <a:r>
              <a:rPr sz="2400" spc="-145" dirty="0">
                <a:latin typeface="Times New Roman"/>
                <a:cs typeface="Times New Roman"/>
              </a:rPr>
              <a:t>can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165" dirty="0">
                <a:latin typeface="Times New Roman"/>
                <a:cs typeface="Times New Roman"/>
              </a:rPr>
              <a:t>move</a:t>
            </a:r>
            <a:endParaRPr sz="2400" dirty="0">
              <a:latin typeface="Times New Roman"/>
              <a:cs typeface="Times New Roman"/>
            </a:endParaRPr>
          </a:p>
          <a:p>
            <a:pPr marL="560705" marR="96520" lvl="1" indent="-228600">
              <a:lnSpc>
                <a:spcPct val="100000"/>
              </a:lnSpc>
              <a:spcBef>
                <a:spcPts val="400"/>
              </a:spcBef>
              <a:buClr>
                <a:srgbClr val="9B2C1F"/>
              </a:buClr>
              <a:buSzPct val="85416"/>
              <a:buFont typeface="Arial"/>
              <a:buChar char=""/>
              <a:tabLst>
                <a:tab pos="561340" algn="l"/>
              </a:tabLst>
            </a:pPr>
            <a:r>
              <a:rPr sz="2400" spc="-110" dirty="0">
                <a:latin typeface="Times New Roman"/>
                <a:cs typeface="Times New Roman"/>
              </a:rPr>
              <a:t>Due </a:t>
            </a:r>
            <a:r>
              <a:rPr sz="2400" spc="-40" dirty="0">
                <a:latin typeface="Times New Roman"/>
                <a:cs typeface="Times New Roman"/>
              </a:rPr>
              <a:t>to </a:t>
            </a:r>
            <a:r>
              <a:rPr sz="2400" spc="-70" dirty="0">
                <a:latin typeface="Times New Roman"/>
                <a:cs typeface="Times New Roman"/>
              </a:rPr>
              <a:t>the rotation </a:t>
            </a:r>
            <a:r>
              <a:rPr sz="2400" spc="-140" dirty="0">
                <a:latin typeface="Times New Roman"/>
                <a:cs typeface="Times New Roman"/>
              </a:rPr>
              <a:t>of </a:t>
            </a:r>
            <a:r>
              <a:rPr sz="2400" spc="-75" dirty="0">
                <a:latin typeface="Times New Roman"/>
                <a:cs typeface="Times New Roman"/>
              </a:rPr>
              <a:t>the </a:t>
            </a:r>
            <a:r>
              <a:rPr sz="2400" spc="-30" dirty="0">
                <a:latin typeface="Times New Roman"/>
                <a:cs typeface="Times New Roman"/>
              </a:rPr>
              <a:t>rotor </a:t>
            </a:r>
            <a:r>
              <a:rPr sz="2400" spc="-65" dirty="0">
                <a:latin typeface="Times New Roman"/>
                <a:cs typeface="Times New Roman"/>
              </a:rPr>
              <a:t>(the </a:t>
            </a:r>
            <a:r>
              <a:rPr sz="2400" spc="-120" dirty="0">
                <a:latin typeface="Times New Roman"/>
                <a:cs typeface="Times New Roman"/>
              </a:rPr>
              <a:t>secondary </a:t>
            </a:r>
            <a:r>
              <a:rPr sz="2400" spc="-125" dirty="0">
                <a:latin typeface="Times New Roman"/>
                <a:cs typeface="Times New Roman"/>
              </a:rPr>
              <a:t>winding </a:t>
            </a:r>
            <a:r>
              <a:rPr sz="2400" spc="-140" dirty="0">
                <a:latin typeface="Times New Roman"/>
                <a:cs typeface="Times New Roman"/>
              </a:rPr>
              <a:t>of </a:t>
            </a:r>
            <a:r>
              <a:rPr sz="2400" spc="-70" dirty="0">
                <a:latin typeface="Times New Roman"/>
                <a:cs typeface="Times New Roman"/>
              </a:rPr>
              <a:t>the  </a:t>
            </a:r>
            <a:r>
              <a:rPr sz="2400" spc="-105" dirty="0">
                <a:latin typeface="Times New Roman"/>
                <a:cs typeface="Times New Roman"/>
              </a:rPr>
              <a:t>IM), </a:t>
            </a:r>
            <a:r>
              <a:rPr sz="2400" spc="-70" dirty="0">
                <a:latin typeface="Times New Roman"/>
                <a:cs typeface="Times New Roman"/>
              </a:rPr>
              <a:t>the </a:t>
            </a:r>
            <a:r>
              <a:rPr sz="2400" spc="-110" dirty="0">
                <a:latin typeface="Times New Roman"/>
                <a:cs typeface="Times New Roman"/>
              </a:rPr>
              <a:t>induced </a:t>
            </a:r>
            <a:r>
              <a:rPr sz="2400" spc="-130" dirty="0">
                <a:latin typeface="Times New Roman"/>
                <a:cs typeface="Times New Roman"/>
              </a:rPr>
              <a:t>voltage </a:t>
            </a:r>
            <a:r>
              <a:rPr sz="2400" spc="-110" dirty="0">
                <a:latin typeface="Times New Roman"/>
                <a:cs typeface="Times New Roman"/>
              </a:rPr>
              <a:t>in </a:t>
            </a:r>
            <a:r>
              <a:rPr sz="2400" spc="-45" dirty="0">
                <a:latin typeface="Times New Roman"/>
                <a:cs typeface="Times New Roman"/>
              </a:rPr>
              <a:t>it </a:t>
            </a:r>
            <a:r>
              <a:rPr sz="2400" spc="-120" dirty="0">
                <a:latin typeface="Times New Roman"/>
                <a:cs typeface="Times New Roman"/>
              </a:rPr>
              <a:t>does </a:t>
            </a:r>
            <a:r>
              <a:rPr sz="2400" spc="-55" dirty="0">
                <a:latin typeface="Times New Roman"/>
                <a:cs typeface="Times New Roman"/>
              </a:rPr>
              <a:t>not </a:t>
            </a:r>
            <a:r>
              <a:rPr sz="2400" spc="-190" dirty="0">
                <a:latin typeface="Times New Roman"/>
                <a:cs typeface="Times New Roman"/>
              </a:rPr>
              <a:t>have </a:t>
            </a:r>
            <a:r>
              <a:rPr sz="2400" spc="-70" dirty="0">
                <a:latin typeface="Times New Roman"/>
                <a:cs typeface="Times New Roman"/>
              </a:rPr>
              <a:t>the </a:t>
            </a:r>
            <a:r>
              <a:rPr sz="2400" spc="-155" dirty="0">
                <a:latin typeface="Times New Roman"/>
                <a:cs typeface="Times New Roman"/>
              </a:rPr>
              <a:t>same </a:t>
            </a:r>
            <a:r>
              <a:rPr sz="2400" spc="-110" dirty="0">
                <a:latin typeface="Times New Roman"/>
                <a:cs typeface="Times New Roman"/>
              </a:rPr>
              <a:t>frequency  </a:t>
            </a:r>
            <a:r>
              <a:rPr sz="2400" spc="-140" dirty="0">
                <a:latin typeface="Times New Roman"/>
                <a:cs typeface="Times New Roman"/>
              </a:rPr>
              <a:t>of </a:t>
            </a:r>
            <a:r>
              <a:rPr sz="2400" spc="-70" dirty="0">
                <a:latin typeface="Times New Roman"/>
                <a:cs typeface="Times New Roman"/>
              </a:rPr>
              <a:t>the stator </a:t>
            </a:r>
            <a:r>
              <a:rPr sz="2400" spc="-65" dirty="0">
                <a:latin typeface="Times New Roman"/>
                <a:cs typeface="Times New Roman"/>
              </a:rPr>
              <a:t>(the </a:t>
            </a:r>
            <a:r>
              <a:rPr sz="2400" spc="-85" dirty="0">
                <a:latin typeface="Times New Roman"/>
                <a:cs typeface="Times New Roman"/>
              </a:rPr>
              <a:t>primary)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30" dirty="0">
                <a:latin typeface="Times New Roman"/>
                <a:cs typeface="Times New Roman"/>
              </a:rPr>
              <a:t>voltage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88974"/>
            <a:ext cx="4492956" cy="6585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5" dirty="0"/>
              <a:t>Disadvantages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3433" y="1375860"/>
            <a:ext cx="7033259" cy="1517015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509"/>
              </a:spcBef>
              <a:buClr>
                <a:srgbClr val="9B2C1F"/>
              </a:buClr>
              <a:buSzPct val="84482"/>
              <a:buFont typeface="Arial"/>
              <a:buChar char=""/>
              <a:tabLst>
                <a:tab pos="241300" algn="l"/>
              </a:tabLst>
            </a:pPr>
            <a:r>
              <a:rPr sz="2900" spc="-155" dirty="0">
                <a:latin typeface="Times New Roman"/>
                <a:cs typeface="Times New Roman"/>
              </a:rPr>
              <a:t>–Essentially </a:t>
            </a:r>
            <a:r>
              <a:rPr sz="2900" spc="-229" dirty="0">
                <a:latin typeface="Times New Roman"/>
                <a:cs typeface="Times New Roman"/>
              </a:rPr>
              <a:t>a </a:t>
            </a:r>
            <a:r>
              <a:rPr sz="2900" spc="-175" dirty="0">
                <a:latin typeface="Times New Roman"/>
                <a:cs typeface="Times New Roman"/>
              </a:rPr>
              <a:t>“fixed-speed”</a:t>
            </a:r>
            <a:r>
              <a:rPr sz="2900" spc="-105" dirty="0">
                <a:latin typeface="Times New Roman"/>
                <a:cs typeface="Times New Roman"/>
              </a:rPr>
              <a:t> </a:t>
            </a:r>
            <a:r>
              <a:rPr sz="2900" spc="-155" dirty="0">
                <a:latin typeface="Times New Roman"/>
                <a:cs typeface="Times New Roman"/>
              </a:rPr>
              <a:t>machine</a:t>
            </a:r>
            <a:endParaRPr sz="29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409"/>
              </a:spcBef>
              <a:buClr>
                <a:srgbClr val="9B2C1F"/>
              </a:buClr>
              <a:buSzPct val="84482"/>
              <a:buFont typeface="Arial"/>
              <a:buChar char=""/>
              <a:tabLst>
                <a:tab pos="241300" algn="l"/>
              </a:tabLst>
            </a:pPr>
            <a:r>
              <a:rPr sz="2900" spc="-145" dirty="0">
                <a:latin typeface="Times New Roman"/>
                <a:cs typeface="Times New Roman"/>
              </a:rPr>
              <a:t>–Speed </a:t>
            </a:r>
            <a:r>
              <a:rPr sz="2900" spc="-185" dirty="0">
                <a:latin typeface="Times New Roman"/>
                <a:cs typeface="Times New Roman"/>
              </a:rPr>
              <a:t>is </a:t>
            </a:r>
            <a:r>
              <a:rPr sz="2900" spc="-90" dirty="0">
                <a:latin typeface="Times New Roman"/>
                <a:cs typeface="Times New Roman"/>
              </a:rPr>
              <a:t>determined </a:t>
            </a:r>
            <a:r>
              <a:rPr sz="2900" spc="-229" dirty="0">
                <a:latin typeface="Times New Roman"/>
                <a:cs typeface="Times New Roman"/>
              </a:rPr>
              <a:t>by </a:t>
            </a:r>
            <a:r>
              <a:rPr sz="2900" spc="-80" dirty="0">
                <a:latin typeface="Times New Roman"/>
                <a:cs typeface="Times New Roman"/>
              </a:rPr>
              <a:t>the </a:t>
            </a:r>
            <a:r>
              <a:rPr sz="2900" spc="-170" dirty="0">
                <a:latin typeface="Times New Roman"/>
                <a:cs typeface="Times New Roman"/>
              </a:rPr>
              <a:t>supply</a:t>
            </a:r>
            <a:r>
              <a:rPr sz="2900" spc="229" dirty="0">
                <a:latin typeface="Times New Roman"/>
                <a:cs typeface="Times New Roman"/>
              </a:rPr>
              <a:t> </a:t>
            </a:r>
            <a:r>
              <a:rPr sz="2900" spc="-135" dirty="0">
                <a:latin typeface="Times New Roman"/>
                <a:cs typeface="Times New Roman"/>
              </a:rPr>
              <a:t>frequency</a:t>
            </a:r>
            <a:endParaRPr sz="29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480"/>
              </a:spcBef>
              <a:buClr>
                <a:srgbClr val="9B2C1F"/>
              </a:buClr>
              <a:buSzPct val="84482"/>
              <a:buFont typeface="Arial"/>
              <a:buChar char=""/>
              <a:tabLst>
                <a:tab pos="241300" algn="l"/>
              </a:tabLst>
            </a:pPr>
            <a:r>
              <a:rPr sz="2900" spc="-210" dirty="0">
                <a:latin typeface="Times New Roman"/>
                <a:cs typeface="Times New Roman"/>
              </a:rPr>
              <a:t>–To </a:t>
            </a:r>
            <a:r>
              <a:rPr sz="2900" spc="-180" dirty="0">
                <a:latin typeface="Times New Roman"/>
                <a:cs typeface="Times New Roman"/>
              </a:rPr>
              <a:t>vary </a:t>
            </a:r>
            <a:r>
              <a:rPr sz="2900" spc="-110" dirty="0">
                <a:latin typeface="Times New Roman"/>
                <a:cs typeface="Times New Roman"/>
              </a:rPr>
              <a:t>its </a:t>
            </a:r>
            <a:r>
              <a:rPr sz="2900" spc="-135" dirty="0">
                <a:latin typeface="Times New Roman"/>
                <a:cs typeface="Times New Roman"/>
              </a:rPr>
              <a:t>speed </a:t>
            </a:r>
            <a:r>
              <a:rPr sz="2900" spc="-114" dirty="0">
                <a:latin typeface="Times New Roman"/>
                <a:cs typeface="Times New Roman"/>
              </a:rPr>
              <a:t>need </a:t>
            </a:r>
            <a:r>
              <a:rPr sz="2900" spc="-229" dirty="0">
                <a:latin typeface="Times New Roman"/>
                <a:cs typeface="Times New Roman"/>
              </a:rPr>
              <a:t>a </a:t>
            </a:r>
            <a:r>
              <a:rPr sz="2900" spc="-160" dirty="0">
                <a:latin typeface="Times New Roman"/>
                <a:cs typeface="Times New Roman"/>
              </a:rPr>
              <a:t>variable </a:t>
            </a:r>
            <a:r>
              <a:rPr sz="2900" spc="-135" dirty="0">
                <a:latin typeface="Times New Roman"/>
                <a:cs typeface="Times New Roman"/>
              </a:rPr>
              <a:t>frequency</a:t>
            </a:r>
            <a:r>
              <a:rPr sz="2900" spc="-85" dirty="0">
                <a:latin typeface="Times New Roman"/>
                <a:cs typeface="Times New Roman"/>
              </a:rPr>
              <a:t> </a:t>
            </a:r>
            <a:r>
              <a:rPr sz="2900" spc="-225" dirty="0">
                <a:latin typeface="Times New Roman"/>
                <a:cs typeface="Times New Roman"/>
              </a:rPr>
              <a:t>supply</a:t>
            </a:r>
            <a:endParaRPr sz="2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94075" y="2666187"/>
            <a:ext cx="3616325" cy="10172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500" spc="-55" dirty="0"/>
              <a:t>Thanks</a:t>
            </a:r>
            <a:endParaRPr sz="6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88974"/>
            <a:ext cx="3197556" cy="6585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0" dirty="0"/>
              <a:t>Con</a:t>
            </a:r>
            <a:r>
              <a:rPr spc="-190" dirty="0"/>
              <a:t>t</a:t>
            </a:r>
            <a:r>
              <a:rPr spc="-160" dirty="0"/>
              <a:t>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1365914"/>
            <a:ext cx="4855210" cy="4511040"/>
          </a:xfrm>
          <a:prstGeom prst="rect">
            <a:avLst/>
          </a:prstGeom>
        </p:spPr>
        <p:txBody>
          <a:bodyPr vert="horz" wrap="square" lIns="0" tIns="80645" rIns="0" bIns="0" rtlCol="0">
            <a:spAutoFit/>
          </a:bodyPr>
          <a:lstStyle/>
          <a:p>
            <a:pPr marL="285115" indent="-273050">
              <a:lnSpc>
                <a:spcPct val="100000"/>
              </a:lnSpc>
              <a:spcBef>
                <a:spcPts val="635"/>
              </a:spcBef>
              <a:buClr>
                <a:srgbClr val="D24717"/>
              </a:buClr>
              <a:buSzPct val="84615"/>
              <a:buFont typeface="Arial"/>
              <a:buChar char=""/>
              <a:tabLst>
                <a:tab pos="285750" algn="l"/>
              </a:tabLst>
            </a:pPr>
            <a:r>
              <a:rPr sz="2600" spc="-90" dirty="0">
                <a:latin typeface="Times New Roman"/>
                <a:cs typeface="Times New Roman"/>
              </a:rPr>
              <a:t>Introduction</a:t>
            </a:r>
            <a:endParaRPr sz="2600">
              <a:latin typeface="Times New Roman"/>
              <a:cs typeface="Times New Roman"/>
            </a:endParaRPr>
          </a:p>
          <a:p>
            <a:pPr marL="285115" indent="-273050">
              <a:lnSpc>
                <a:spcPct val="100000"/>
              </a:lnSpc>
              <a:spcBef>
                <a:spcPts val="575"/>
              </a:spcBef>
              <a:buClr>
                <a:srgbClr val="D24717"/>
              </a:buClr>
              <a:buSzPct val="83928"/>
              <a:buFont typeface="Arial"/>
              <a:buChar char=""/>
              <a:tabLst>
                <a:tab pos="285750" algn="l"/>
              </a:tabLst>
            </a:pPr>
            <a:r>
              <a:rPr sz="2800" spc="-185" dirty="0">
                <a:latin typeface="Times New Roman"/>
                <a:cs typeface="Times New Roman"/>
              </a:rPr>
              <a:t>Why </a:t>
            </a:r>
            <a:r>
              <a:rPr sz="2800" spc="-114" dirty="0">
                <a:latin typeface="Times New Roman"/>
                <a:cs typeface="Times New Roman"/>
              </a:rPr>
              <a:t>induction </a:t>
            </a:r>
            <a:r>
              <a:rPr sz="2800" spc="-70" dirty="0">
                <a:latin typeface="Times New Roman"/>
                <a:cs typeface="Times New Roman"/>
              </a:rPr>
              <a:t>motor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204" dirty="0">
                <a:latin typeface="Times New Roman"/>
                <a:cs typeface="Times New Roman"/>
              </a:rPr>
              <a:t>(IM)?</a:t>
            </a:r>
            <a:endParaRPr sz="2800">
              <a:latin typeface="Times New Roman"/>
              <a:cs typeface="Times New Roman"/>
            </a:endParaRPr>
          </a:p>
          <a:p>
            <a:pPr marL="285115" indent="-27305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3928"/>
              <a:buFont typeface="Arial"/>
              <a:buChar char=""/>
              <a:tabLst>
                <a:tab pos="285750" algn="l"/>
              </a:tabLst>
            </a:pPr>
            <a:r>
              <a:rPr sz="2800" spc="-160" dirty="0">
                <a:latin typeface="Times New Roman"/>
                <a:cs typeface="Times New Roman"/>
              </a:rPr>
              <a:t>Classification </a:t>
            </a:r>
            <a:r>
              <a:rPr sz="2800" spc="-165" dirty="0">
                <a:latin typeface="Times New Roman"/>
                <a:cs typeface="Times New Roman"/>
              </a:rPr>
              <a:t>of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105" dirty="0">
                <a:latin typeface="Times New Roman"/>
                <a:cs typeface="Times New Roman"/>
              </a:rPr>
              <a:t>Motor</a:t>
            </a:r>
            <a:endParaRPr sz="2800">
              <a:latin typeface="Times New Roman"/>
              <a:cs typeface="Times New Roman"/>
            </a:endParaRPr>
          </a:p>
          <a:p>
            <a:pPr marL="285115" indent="-27305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3928"/>
              <a:buFont typeface="Arial"/>
              <a:buChar char=""/>
              <a:tabLst>
                <a:tab pos="285750" algn="l"/>
              </a:tabLst>
            </a:pPr>
            <a:r>
              <a:rPr sz="2800" spc="-130" dirty="0">
                <a:latin typeface="Times New Roman"/>
                <a:cs typeface="Times New Roman"/>
              </a:rPr>
              <a:t>Rotating </a:t>
            </a:r>
            <a:r>
              <a:rPr sz="2800" spc="-160" dirty="0">
                <a:latin typeface="Times New Roman"/>
                <a:cs typeface="Times New Roman"/>
              </a:rPr>
              <a:t>Magnetic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150" dirty="0">
                <a:latin typeface="Times New Roman"/>
                <a:cs typeface="Times New Roman"/>
              </a:rPr>
              <a:t>Field</a:t>
            </a:r>
            <a:endParaRPr sz="2800">
              <a:latin typeface="Times New Roman"/>
              <a:cs typeface="Times New Roman"/>
            </a:endParaRPr>
          </a:p>
          <a:p>
            <a:pPr marL="285115" indent="-27305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3928"/>
              <a:buFont typeface="Arial"/>
              <a:buChar char=""/>
              <a:tabLst>
                <a:tab pos="285750" algn="l"/>
              </a:tabLst>
            </a:pPr>
            <a:r>
              <a:rPr sz="2800" spc="-110" dirty="0">
                <a:latin typeface="Times New Roman"/>
                <a:cs typeface="Times New Roman"/>
              </a:rPr>
              <a:t>Principle </a:t>
            </a:r>
            <a:r>
              <a:rPr sz="2800" spc="-165" dirty="0">
                <a:latin typeface="Times New Roman"/>
                <a:cs typeface="Times New Roman"/>
              </a:rPr>
              <a:t>of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100" dirty="0">
                <a:latin typeface="Times New Roman"/>
                <a:cs typeface="Times New Roman"/>
              </a:rPr>
              <a:t>operation</a:t>
            </a:r>
            <a:endParaRPr sz="2800">
              <a:latin typeface="Times New Roman"/>
              <a:cs typeface="Times New Roman"/>
            </a:endParaRPr>
          </a:p>
          <a:p>
            <a:pPr marL="285115" indent="-27305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3928"/>
              <a:buFont typeface="Arial"/>
              <a:buChar char=""/>
              <a:tabLst>
                <a:tab pos="285750" algn="l"/>
              </a:tabLst>
            </a:pPr>
            <a:r>
              <a:rPr sz="2800" spc="-120" dirty="0">
                <a:latin typeface="Times New Roman"/>
                <a:cs typeface="Times New Roman"/>
              </a:rPr>
              <a:t>Induction </a:t>
            </a:r>
            <a:r>
              <a:rPr sz="2800" spc="-75" dirty="0">
                <a:latin typeface="Times New Roman"/>
                <a:cs typeface="Times New Roman"/>
              </a:rPr>
              <a:t>motor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135" dirty="0">
                <a:latin typeface="Times New Roman"/>
                <a:cs typeface="Times New Roman"/>
              </a:rPr>
              <a:t>speed</a:t>
            </a:r>
            <a:endParaRPr sz="2800">
              <a:latin typeface="Times New Roman"/>
              <a:cs typeface="Times New Roman"/>
            </a:endParaRPr>
          </a:p>
          <a:p>
            <a:pPr marL="285115" indent="-273050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3928"/>
              <a:buFont typeface="Arial"/>
              <a:buChar char=""/>
              <a:tabLst>
                <a:tab pos="285750" algn="l"/>
              </a:tabLst>
            </a:pPr>
            <a:r>
              <a:rPr sz="2800" spc="-120" dirty="0">
                <a:latin typeface="Times New Roman"/>
                <a:cs typeface="Times New Roman"/>
              </a:rPr>
              <a:t>Induction </a:t>
            </a:r>
            <a:r>
              <a:rPr sz="2800" spc="-110" dirty="0">
                <a:latin typeface="Times New Roman"/>
                <a:cs typeface="Times New Roman"/>
              </a:rPr>
              <a:t>Motors </a:t>
            </a:r>
            <a:r>
              <a:rPr sz="2800" spc="-155" dirty="0">
                <a:latin typeface="Times New Roman"/>
                <a:cs typeface="Times New Roman"/>
              </a:rPr>
              <a:t>and</a:t>
            </a:r>
            <a:r>
              <a:rPr sz="2800" spc="-305" dirty="0">
                <a:latin typeface="Times New Roman"/>
                <a:cs typeface="Times New Roman"/>
              </a:rPr>
              <a:t> </a:t>
            </a:r>
            <a:r>
              <a:rPr sz="2800" spc="-160" dirty="0">
                <a:latin typeface="Times New Roman"/>
                <a:cs typeface="Times New Roman"/>
              </a:rPr>
              <a:t>Transformers</a:t>
            </a:r>
            <a:endParaRPr sz="2800">
              <a:latin typeface="Times New Roman"/>
              <a:cs typeface="Times New Roman"/>
            </a:endParaRPr>
          </a:p>
          <a:p>
            <a:pPr marL="285115" indent="-27305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3928"/>
              <a:buFont typeface="Arial"/>
              <a:buChar char=""/>
              <a:tabLst>
                <a:tab pos="285750" algn="l"/>
              </a:tabLst>
            </a:pPr>
            <a:r>
              <a:rPr sz="2800" spc="-180" dirty="0">
                <a:latin typeface="Times New Roman"/>
                <a:cs typeface="Times New Roman"/>
              </a:rPr>
              <a:t>Disadvantages</a:t>
            </a:r>
            <a:endParaRPr sz="2800">
              <a:latin typeface="Times New Roman"/>
              <a:cs typeface="Times New Roman"/>
            </a:endParaRPr>
          </a:p>
          <a:p>
            <a:pPr marL="285115" indent="-27305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3928"/>
              <a:buFont typeface="Arial"/>
              <a:buChar char=""/>
              <a:tabLst>
                <a:tab pos="285750" algn="l"/>
              </a:tabLst>
            </a:pPr>
            <a:r>
              <a:rPr sz="2800" spc="-135" dirty="0">
                <a:latin typeface="Times New Roman"/>
                <a:cs typeface="Times New Roman"/>
              </a:rPr>
              <a:t>References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88974"/>
            <a:ext cx="3045156" cy="6585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5" dirty="0"/>
              <a:t>Introduction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5800" y="1433830"/>
            <a:ext cx="7723174" cy="35128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7815" marR="338455" indent="-273050">
              <a:lnSpc>
                <a:spcPct val="100000"/>
              </a:lnSpc>
              <a:spcBef>
                <a:spcPts val="105"/>
              </a:spcBef>
              <a:buClr>
                <a:srgbClr val="D24717"/>
              </a:buClr>
              <a:buSzPct val="84615"/>
              <a:buFont typeface="Arial"/>
              <a:buChar char=""/>
              <a:tabLst>
                <a:tab pos="298450" algn="l"/>
              </a:tabLst>
            </a:pPr>
            <a:r>
              <a:rPr sz="2600" spc="-120" dirty="0">
                <a:latin typeface="Times New Roman"/>
                <a:cs typeface="Times New Roman"/>
              </a:rPr>
              <a:t>Three-phase </a:t>
            </a:r>
            <a:r>
              <a:rPr sz="2600" spc="-105" dirty="0">
                <a:latin typeface="Times New Roman"/>
                <a:cs typeface="Times New Roman"/>
              </a:rPr>
              <a:t>induction </a:t>
            </a:r>
            <a:r>
              <a:rPr sz="2600" spc="-80" dirty="0">
                <a:latin typeface="Times New Roman"/>
                <a:cs typeface="Times New Roman"/>
              </a:rPr>
              <a:t>motors </a:t>
            </a:r>
            <a:r>
              <a:rPr sz="2600" spc="-100" dirty="0">
                <a:latin typeface="Times New Roman"/>
                <a:cs typeface="Times New Roman"/>
              </a:rPr>
              <a:t>are </a:t>
            </a:r>
            <a:r>
              <a:rPr sz="2600" spc="-75" dirty="0">
                <a:latin typeface="Times New Roman"/>
                <a:cs typeface="Times New Roman"/>
              </a:rPr>
              <a:t>the </a:t>
            </a:r>
            <a:r>
              <a:rPr sz="2600" spc="-110" dirty="0">
                <a:latin typeface="Times New Roman"/>
                <a:cs typeface="Times New Roman"/>
              </a:rPr>
              <a:t>most </a:t>
            </a:r>
            <a:r>
              <a:rPr sz="2600" spc="-135" dirty="0">
                <a:latin typeface="Times New Roman"/>
                <a:cs typeface="Times New Roman"/>
              </a:rPr>
              <a:t>common </a:t>
            </a:r>
            <a:r>
              <a:rPr sz="2600" spc="-270" dirty="0">
                <a:latin typeface="Times New Roman"/>
                <a:cs typeface="Times New Roman"/>
              </a:rPr>
              <a:t>and  </a:t>
            </a:r>
            <a:r>
              <a:rPr sz="2600" spc="-110" dirty="0">
                <a:latin typeface="Times New Roman"/>
                <a:cs typeface="Times New Roman"/>
              </a:rPr>
              <a:t>frequently </a:t>
            </a:r>
            <a:r>
              <a:rPr sz="2600" spc="-90" dirty="0">
                <a:latin typeface="Times New Roman"/>
                <a:cs typeface="Times New Roman"/>
              </a:rPr>
              <a:t>encountered </a:t>
            </a:r>
            <a:r>
              <a:rPr sz="2600" spc="-150" dirty="0">
                <a:latin typeface="Times New Roman"/>
                <a:cs typeface="Times New Roman"/>
              </a:rPr>
              <a:t>machines </a:t>
            </a:r>
            <a:r>
              <a:rPr sz="2600" spc="-120" dirty="0">
                <a:latin typeface="Times New Roman"/>
                <a:cs typeface="Times New Roman"/>
              </a:rPr>
              <a:t>in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100" dirty="0">
                <a:latin typeface="Times New Roman"/>
                <a:cs typeface="Times New Roman"/>
              </a:rPr>
              <a:t>industry</a:t>
            </a:r>
            <a:endParaRPr sz="2600" dirty="0">
              <a:latin typeface="Times New Roman"/>
              <a:cs typeface="Times New Roman"/>
            </a:endParaRPr>
          </a:p>
          <a:p>
            <a:pPr marL="573405" lvl="1" indent="-229235">
              <a:lnSpc>
                <a:spcPct val="100000"/>
              </a:lnSpc>
              <a:spcBef>
                <a:spcPts val="430"/>
              </a:spcBef>
              <a:buClr>
                <a:srgbClr val="9B2C1F"/>
              </a:buClr>
              <a:buSzPct val="85416"/>
              <a:buFont typeface="Arial"/>
              <a:buChar char=""/>
              <a:tabLst>
                <a:tab pos="574040" algn="l"/>
              </a:tabLst>
            </a:pPr>
            <a:r>
              <a:rPr sz="2400" spc="-125" dirty="0">
                <a:latin typeface="Times New Roman"/>
                <a:cs typeface="Times New Roman"/>
              </a:rPr>
              <a:t>simple </a:t>
            </a:r>
            <a:r>
              <a:rPr sz="2400" spc="-100" dirty="0">
                <a:latin typeface="Times New Roman"/>
                <a:cs typeface="Times New Roman"/>
              </a:rPr>
              <a:t>design, </a:t>
            </a:r>
            <a:r>
              <a:rPr sz="2400" spc="-75" dirty="0">
                <a:latin typeface="Times New Roman"/>
                <a:cs typeface="Times New Roman"/>
              </a:rPr>
              <a:t>rugged, </a:t>
            </a:r>
            <a:r>
              <a:rPr sz="2400" spc="-80" dirty="0">
                <a:latin typeface="Times New Roman"/>
                <a:cs typeface="Times New Roman"/>
              </a:rPr>
              <a:t>low-price, </a:t>
            </a:r>
            <a:r>
              <a:rPr sz="2400" spc="-170" dirty="0">
                <a:latin typeface="Times New Roman"/>
                <a:cs typeface="Times New Roman"/>
              </a:rPr>
              <a:t>easy</a:t>
            </a:r>
            <a:r>
              <a:rPr sz="2400" spc="-260" dirty="0">
                <a:latin typeface="Times New Roman"/>
                <a:cs typeface="Times New Roman"/>
              </a:rPr>
              <a:t> </a:t>
            </a:r>
            <a:r>
              <a:rPr sz="2400" spc="-114" dirty="0">
                <a:latin typeface="Times New Roman"/>
                <a:cs typeface="Times New Roman"/>
              </a:rPr>
              <a:t>maintenance</a:t>
            </a:r>
            <a:endParaRPr sz="2400" dirty="0">
              <a:latin typeface="Times New Roman"/>
              <a:cs typeface="Times New Roman"/>
            </a:endParaRPr>
          </a:p>
          <a:p>
            <a:pPr marL="573405" lvl="1" indent="-229235">
              <a:lnSpc>
                <a:spcPct val="100000"/>
              </a:lnSpc>
              <a:spcBef>
                <a:spcPts val="395"/>
              </a:spcBef>
              <a:buClr>
                <a:srgbClr val="9B2C1F"/>
              </a:buClr>
              <a:buSzPct val="85416"/>
              <a:buFont typeface="Arial"/>
              <a:buChar char=""/>
              <a:tabLst>
                <a:tab pos="574040" algn="l"/>
              </a:tabLst>
            </a:pPr>
            <a:r>
              <a:rPr sz="2400" spc="-114" dirty="0">
                <a:latin typeface="Times New Roman"/>
                <a:cs typeface="Times New Roman"/>
              </a:rPr>
              <a:t>wide range </a:t>
            </a:r>
            <a:r>
              <a:rPr sz="2400" spc="-140" dirty="0">
                <a:latin typeface="Times New Roman"/>
                <a:cs typeface="Times New Roman"/>
              </a:rPr>
              <a:t>of </a:t>
            </a:r>
            <a:r>
              <a:rPr sz="2400" spc="-114" dirty="0">
                <a:latin typeface="Times New Roman"/>
                <a:cs typeface="Times New Roman"/>
              </a:rPr>
              <a:t>power </a:t>
            </a:r>
            <a:r>
              <a:rPr sz="2400" spc="-95" dirty="0">
                <a:latin typeface="Times New Roman"/>
                <a:cs typeface="Times New Roman"/>
              </a:rPr>
              <a:t>ratings: </a:t>
            </a:r>
            <a:r>
              <a:rPr sz="2400" spc="-105" dirty="0">
                <a:latin typeface="Times New Roman"/>
                <a:cs typeface="Times New Roman"/>
              </a:rPr>
              <a:t>fractional horsepower </a:t>
            </a:r>
            <a:r>
              <a:rPr sz="2400" spc="-35" dirty="0">
                <a:latin typeface="Times New Roman"/>
                <a:cs typeface="Times New Roman"/>
              </a:rPr>
              <a:t>to </a:t>
            </a:r>
            <a:r>
              <a:rPr sz="2400" spc="-105" dirty="0">
                <a:latin typeface="Times New Roman"/>
                <a:cs typeface="Times New Roman"/>
              </a:rPr>
              <a:t>10</a:t>
            </a:r>
            <a:r>
              <a:rPr sz="2400" spc="150" dirty="0">
                <a:latin typeface="Times New Roman"/>
                <a:cs typeface="Times New Roman"/>
              </a:rPr>
              <a:t> </a:t>
            </a:r>
            <a:r>
              <a:rPr sz="2400" spc="-250" dirty="0">
                <a:latin typeface="Times New Roman"/>
                <a:cs typeface="Times New Roman"/>
              </a:rPr>
              <a:t>MW</a:t>
            </a:r>
            <a:endParaRPr sz="2400" dirty="0">
              <a:latin typeface="Times New Roman"/>
              <a:cs typeface="Times New Roman"/>
            </a:endParaRPr>
          </a:p>
          <a:p>
            <a:pPr marL="573405" lvl="1" indent="-229235">
              <a:lnSpc>
                <a:spcPct val="100000"/>
              </a:lnSpc>
              <a:spcBef>
                <a:spcPts val="409"/>
              </a:spcBef>
              <a:buClr>
                <a:srgbClr val="9B2C1F"/>
              </a:buClr>
              <a:buSzPct val="85416"/>
              <a:buFont typeface="Arial"/>
              <a:buChar char=""/>
              <a:tabLst>
                <a:tab pos="574040" algn="l"/>
              </a:tabLst>
            </a:pPr>
            <a:r>
              <a:rPr sz="2400" spc="-40" dirty="0">
                <a:latin typeface="Times New Roman"/>
                <a:cs typeface="Times New Roman"/>
              </a:rPr>
              <a:t>run </a:t>
            </a:r>
            <a:r>
              <a:rPr sz="2400" spc="-125" dirty="0">
                <a:latin typeface="Times New Roman"/>
                <a:cs typeface="Times New Roman"/>
              </a:rPr>
              <a:t>essentially </a:t>
            </a:r>
            <a:r>
              <a:rPr sz="2400" spc="-190" dirty="0">
                <a:latin typeface="Times New Roman"/>
                <a:cs typeface="Times New Roman"/>
              </a:rPr>
              <a:t>as </a:t>
            </a:r>
            <a:r>
              <a:rPr sz="2400" spc="-390" dirty="0">
                <a:latin typeface="Times New Roman"/>
                <a:cs typeface="Times New Roman"/>
              </a:rPr>
              <a:t>con</a:t>
            </a:r>
            <a:r>
              <a:rPr sz="2700" spc="-585" baseline="-20061" dirty="0">
                <a:solidFill>
                  <a:srgbClr val="CC9900"/>
                </a:solidFill>
                <a:latin typeface="Times New Roman"/>
                <a:cs typeface="Times New Roman"/>
              </a:rPr>
              <a:t>•</a:t>
            </a:r>
            <a:r>
              <a:rPr sz="2400" spc="-390" dirty="0">
                <a:latin typeface="Times New Roman"/>
                <a:cs typeface="Times New Roman"/>
              </a:rPr>
              <a:t>s</a:t>
            </a:r>
            <a:r>
              <a:rPr sz="2700" spc="-585" baseline="-20061" dirty="0">
                <a:latin typeface="Times New Roman"/>
                <a:cs typeface="Times New Roman"/>
              </a:rPr>
              <a:t>in</a:t>
            </a:r>
            <a:r>
              <a:rPr sz="2400" spc="-390" dirty="0">
                <a:latin typeface="Times New Roman"/>
                <a:cs typeface="Times New Roman"/>
              </a:rPr>
              <a:t>ta</a:t>
            </a:r>
            <a:r>
              <a:rPr sz="2700" spc="-585" baseline="-20061" dirty="0">
                <a:latin typeface="Times New Roman"/>
                <a:cs typeface="Times New Roman"/>
              </a:rPr>
              <a:t>d</a:t>
            </a:r>
            <a:r>
              <a:rPr sz="2400" spc="-390" dirty="0">
                <a:latin typeface="Times New Roman"/>
                <a:cs typeface="Times New Roman"/>
              </a:rPr>
              <a:t>n</a:t>
            </a:r>
            <a:r>
              <a:rPr sz="2700" spc="-585" baseline="-20061" dirty="0">
                <a:latin typeface="Times New Roman"/>
                <a:cs typeface="Times New Roman"/>
              </a:rPr>
              <a:t>uc</a:t>
            </a:r>
            <a:r>
              <a:rPr sz="2400" spc="-390" dirty="0">
                <a:latin typeface="Times New Roman"/>
                <a:cs typeface="Times New Roman"/>
              </a:rPr>
              <a:t>t</a:t>
            </a:r>
            <a:r>
              <a:rPr sz="2700" spc="-585" baseline="-20061" dirty="0">
                <a:latin typeface="Times New Roman"/>
                <a:cs typeface="Times New Roman"/>
              </a:rPr>
              <a:t>ti</a:t>
            </a:r>
            <a:r>
              <a:rPr sz="2400" spc="-390" dirty="0">
                <a:latin typeface="Times New Roman"/>
                <a:cs typeface="Times New Roman"/>
              </a:rPr>
              <a:t>s</a:t>
            </a:r>
            <a:r>
              <a:rPr sz="2700" spc="-585" baseline="-20061" dirty="0">
                <a:latin typeface="Times New Roman"/>
                <a:cs typeface="Times New Roman"/>
              </a:rPr>
              <a:t>o</a:t>
            </a:r>
            <a:r>
              <a:rPr sz="2400" spc="-390" dirty="0">
                <a:latin typeface="Times New Roman"/>
                <a:cs typeface="Times New Roman"/>
              </a:rPr>
              <a:t>p</a:t>
            </a:r>
            <a:r>
              <a:rPr sz="2700" spc="-585" baseline="-20061" dirty="0">
                <a:latin typeface="Times New Roman"/>
                <a:cs typeface="Times New Roman"/>
              </a:rPr>
              <a:t>n</a:t>
            </a:r>
            <a:r>
              <a:rPr sz="2400" spc="-390" dirty="0">
                <a:latin typeface="Times New Roman"/>
                <a:cs typeface="Times New Roman"/>
              </a:rPr>
              <a:t>e</a:t>
            </a:r>
            <a:r>
              <a:rPr sz="2700" spc="-585" baseline="-20061" dirty="0">
                <a:latin typeface="Times New Roman"/>
                <a:cs typeface="Times New Roman"/>
              </a:rPr>
              <a:t>m</a:t>
            </a:r>
            <a:r>
              <a:rPr sz="2400" spc="-390" dirty="0">
                <a:latin typeface="Times New Roman"/>
                <a:cs typeface="Times New Roman"/>
              </a:rPr>
              <a:t>ed</a:t>
            </a:r>
            <a:r>
              <a:rPr sz="2700" spc="-585" baseline="-20061" dirty="0">
                <a:latin typeface="Times New Roman"/>
                <a:cs typeface="Times New Roman"/>
              </a:rPr>
              <a:t>ot</a:t>
            </a:r>
            <a:r>
              <a:rPr sz="2400" spc="-390" dirty="0">
                <a:latin typeface="Times New Roman"/>
                <a:cs typeface="Times New Roman"/>
              </a:rPr>
              <a:t>f</a:t>
            </a:r>
            <a:r>
              <a:rPr sz="2700" spc="-585" baseline="-20061" dirty="0">
                <a:latin typeface="Times New Roman"/>
                <a:cs typeface="Times New Roman"/>
              </a:rPr>
              <a:t>o</a:t>
            </a:r>
            <a:r>
              <a:rPr sz="2400" spc="-390" dirty="0">
                <a:latin typeface="Times New Roman"/>
                <a:cs typeface="Times New Roman"/>
              </a:rPr>
              <a:t>r</a:t>
            </a:r>
            <a:r>
              <a:rPr sz="2700" spc="-585" baseline="-20061" dirty="0">
                <a:latin typeface="Times New Roman"/>
                <a:cs typeface="Times New Roman"/>
              </a:rPr>
              <a:t>r</a:t>
            </a:r>
            <a:r>
              <a:rPr sz="2400" spc="-390" dirty="0">
                <a:latin typeface="Times New Roman"/>
                <a:cs typeface="Times New Roman"/>
              </a:rPr>
              <a:t>om </a:t>
            </a:r>
            <a:r>
              <a:rPr sz="2400" spc="-105" dirty="0">
                <a:latin typeface="Times New Roman"/>
                <a:cs typeface="Times New Roman"/>
              </a:rPr>
              <a:t>no-load </a:t>
            </a:r>
            <a:r>
              <a:rPr sz="2400" spc="-35" dirty="0">
                <a:latin typeface="Times New Roman"/>
                <a:cs typeface="Times New Roman"/>
              </a:rPr>
              <a:t>to </a:t>
            </a:r>
            <a:r>
              <a:rPr sz="2400" spc="-114" dirty="0">
                <a:latin typeface="Times New Roman"/>
                <a:cs typeface="Times New Roman"/>
              </a:rPr>
              <a:t>full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30" dirty="0">
                <a:latin typeface="Times New Roman"/>
                <a:cs typeface="Times New Roman"/>
              </a:rPr>
              <a:t>load</a:t>
            </a:r>
            <a:endParaRPr sz="2400" dirty="0">
              <a:latin typeface="Times New Roman"/>
              <a:cs typeface="Times New Roman"/>
            </a:endParaRPr>
          </a:p>
          <a:p>
            <a:pPr marL="573405" lvl="1" indent="-229235">
              <a:lnSpc>
                <a:spcPct val="100000"/>
              </a:lnSpc>
              <a:spcBef>
                <a:spcPts val="395"/>
              </a:spcBef>
              <a:buClr>
                <a:srgbClr val="9B2C1F"/>
              </a:buClr>
              <a:buSzPct val="85416"/>
              <a:buFont typeface="Arial"/>
              <a:buChar char=""/>
              <a:tabLst>
                <a:tab pos="574040" algn="l"/>
              </a:tabLst>
            </a:pPr>
            <a:r>
              <a:rPr sz="2400" spc="-110" dirty="0">
                <a:latin typeface="Times New Roman"/>
                <a:cs typeface="Times New Roman"/>
              </a:rPr>
              <a:t>Its </a:t>
            </a:r>
            <a:r>
              <a:rPr sz="2400" spc="-114" dirty="0">
                <a:latin typeface="Times New Roman"/>
                <a:cs typeface="Times New Roman"/>
              </a:rPr>
              <a:t>speed </a:t>
            </a:r>
            <a:r>
              <a:rPr sz="2400" spc="-110" dirty="0">
                <a:latin typeface="Times New Roman"/>
                <a:cs typeface="Times New Roman"/>
              </a:rPr>
              <a:t>depends </a:t>
            </a:r>
            <a:r>
              <a:rPr sz="2400" spc="-105" dirty="0">
                <a:latin typeface="Times New Roman"/>
                <a:cs typeface="Times New Roman"/>
              </a:rPr>
              <a:t>on </a:t>
            </a:r>
            <a:r>
              <a:rPr sz="2400" spc="-70" dirty="0">
                <a:latin typeface="Times New Roman"/>
                <a:cs typeface="Times New Roman"/>
              </a:rPr>
              <a:t>the </a:t>
            </a:r>
            <a:r>
              <a:rPr sz="2400" spc="-110" dirty="0">
                <a:latin typeface="Times New Roman"/>
                <a:cs typeface="Times New Roman"/>
              </a:rPr>
              <a:t>frequency </a:t>
            </a:r>
            <a:r>
              <a:rPr sz="2400" spc="-140" dirty="0">
                <a:latin typeface="Times New Roman"/>
                <a:cs typeface="Times New Roman"/>
              </a:rPr>
              <a:t>of </a:t>
            </a:r>
            <a:r>
              <a:rPr sz="2400" spc="-70" dirty="0">
                <a:latin typeface="Times New Roman"/>
                <a:cs typeface="Times New Roman"/>
              </a:rPr>
              <a:t>the </a:t>
            </a:r>
            <a:r>
              <a:rPr sz="2400" spc="-114" dirty="0">
                <a:latin typeface="Times New Roman"/>
                <a:cs typeface="Times New Roman"/>
              </a:rPr>
              <a:t>power</a:t>
            </a:r>
            <a:r>
              <a:rPr sz="2400" spc="225" dirty="0">
                <a:latin typeface="Times New Roman"/>
                <a:cs typeface="Times New Roman"/>
              </a:rPr>
              <a:t> </a:t>
            </a:r>
            <a:r>
              <a:rPr sz="2400" spc="-100" dirty="0">
                <a:latin typeface="Times New Roman"/>
                <a:cs typeface="Times New Roman"/>
              </a:rPr>
              <a:t>source</a:t>
            </a:r>
            <a:endParaRPr sz="2400" dirty="0">
              <a:latin typeface="Times New Roman"/>
              <a:cs typeface="Times New Roman"/>
            </a:endParaRPr>
          </a:p>
          <a:p>
            <a:pPr marL="847725" lvl="2" indent="-229235">
              <a:lnSpc>
                <a:spcPct val="100000"/>
              </a:lnSpc>
              <a:spcBef>
                <a:spcPts val="459"/>
              </a:spcBef>
              <a:buClr>
                <a:srgbClr val="E6B0AB"/>
              </a:buClr>
              <a:buSzPct val="85000"/>
              <a:buFont typeface="Arial"/>
              <a:buChar char=""/>
              <a:tabLst>
                <a:tab pos="848360" algn="l"/>
              </a:tabLst>
            </a:pPr>
            <a:r>
              <a:rPr sz="2000" spc="-50" dirty="0">
                <a:latin typeface="Times New Roman"/>
                <a:cs typeface="Times New Roman"/>
              </a:rPr>
              <a:t>not </a:t>
            </a:r>
            <a:r>
              <a:rPr sz="2000" spc="-140" dirty="0">
                <a:latin typeface="Times New Roman"/>
                <a:cs typeface="Times New Roman"/>
              </a:rPr>
              <a:t>easy </a:t>
            </a:r>
            <a:r>
              <a:rPr sz="2000" spc="-30" dirty="0">
                <a:latin typeface="Times New Roman"/>
                <a:cs typeface="Times New Roman"/>
              </a:rPr>
              <a:t>to </a:t>
            </a:r>
            <a:r>
              <a:rPr sz="2000" spc="-155" dirty="0">
                <a:latin typeface="Times New Roman"/>
                <a:cs typeface="Times New Roman"/>
              </a:rPr>
              <a:t>have </a:t>
            </a:r>
            <a:r>
              <a:rPr sz="2000" spc="-110" dirty="0">
                <a:latin typeface="Times New Roman"/>
                <a:cs typeface="Times New Roman"/>
              </a:rPr>
              <a:t>variable </a:t>
            </a:r>
            <a:r>
              <a:rPr sz="2000" spc="-95" dirty="0">
                <a:latin typeface="Times New Roman"/>
                <a:cs typeface="Times New Roman"/>
              </a:rPr>
              <a:t>speed</a:t>
            </a:r>
            <a:r>
              <a:rPr sz="2000" spc="140" dirty="0">
                <a:latin typeface="Times New Roman"/>
                <a:cs typeface="Times New Roman"/>
              </a:rPr>
              <a:t> </a:t>
            </a:r>
            <a:r>
              <a:rPr sz="2000" spc="-65" dirty="0">
                <a:latin typeface="Times New Roman"/>
                <a:cs typeface="Times New Roman"/>
              </a:rPr>
              <a:t>control</a:t>
            </a:r>
            <a:endParaRPr sz="2000" dirty="0">
              <a:latin typeface="Times New Roman"/>
              <a:cs typeface="Times New Roman"/>
            </a:endParaRPr>
          </a:p>
          <a:p>
            <a:pPr marL="847725" marR="102870" lvl="2" indent="-228600">
              <a:lnSpc>
                <a:spcPct val="100000"/>
              </a:lnSpc>
              <a:spcBef>
                <a:spcPts val="400"/>
              </a:spcBef>
              <a:buClr>
                <a:srgbClr val="E6B0AB"/>
              </a:buClr>
              <a:buSzPct val="85000"/>
              <a:buFont typeface="Arial"/>
              <a:buChar char=""/>
              <a:tabLst>
                <a:tab pos="848360" algn="l"/>
              </a:tabLst>
            </a:pPr>
            <a:r>
              <a:rPr sz="2000" spc="-80" dirty="0">
                <a:latin typeface="Times New Roman"/>
                <a:cs typeface="Times New Roman"/>
              </a:rPr>
              <a:t>requires </a:t>
            </a:r>
            <a:r>
              <a:rPr sz="2000" spc="-160" dirty="0">
                <a:latin typeface="Times New Roman"/>
                <a:cs typeface="Times New Roman"/>
              </a:rPr>
              <a:t>a </a:t>
            </a:r>
            <a:r>
              <a:rPr sz="2000" spc="-100" dirty="0">
                <a:latin typeface="Times New Roman"/>
                <a:cs typeface="Times New Roman"/>
              </a:rPr>
              <a:t>variable-frequency </a:t>
            </a:r>
            <a:r>
              <a:rPr sz="2000" spc="-80" dirty="0">
                <a:latin typeface="Times New Roman"/>
                <a:cs typeface="Times New Roman"/>
              </a:rPr>
              <a:t>power-electronic </a:t>
            </a:r>
            <a:r>
              <a:rPr sz="2000" spc="-85" dirty="0">
                <a:latin typeface="Times New Roman"/>
                <a:cs typeface="Times New Roman"/>
              </a:rPr>
              <a:t>drive </a:t>
            </a:r>
            <a:r>
              <a:rPr sz="2000" spc="-75" dirty="0">
                <a:latin typeface="Times New Roman"/>
                <a:cs typeface="Times New Roman"/>
              </a:rPr>
              <a:t>for </a:t>
            </a:r>
            <a:r>
              <a:rPr sz="2000" spc="-90" dirty="0">
                <a:latin typeface="Times New Roman"/>
                <a:cs typeface="Times New Roman"/>
              </a:rPr>
              <a:t>optimal </a:t>
            </a:r>
            <a:r>
              <a:rPr sz="2000" spc="-145" dirty="0">
                <a:latin typeface="Times New Roman"/>
                <a:cs typeface="Times New Roman"/>
              </a:rPr>
              <a:t>speed  </a:t>
            </a:r>
            <a:r>
              <a:rPr sz="2000" spc="-65" dirty="0">
                <a:latin typeface="Times New Roman"/>
                <a:cs typeface="Times New Roman"/>
              </a:rPr>
              <a:t>control</a:t>
            </a:r>
            <a:endParaRPr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8267" y="120620"/>
            <a:ext cx="8006080" cy="365061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sz="2900" spc="-5" dirty="0">
                <a:solidFill>
                  <a:srgbClr val="CC9900"/>
                </a:solidFill>
                <a:latin typeface="Times New Roman"/>
                <a:cs typeface="Times New Roman"/>
              </a:rPr>
              <a:t>•</a:t>
            </a:r>
            <a:r>
              <a:rPr sz="2900" spc="-5" dirty="0">
                <a:latin typeface="Times New Roman"/>
                <a:cs typeface="Times New Roman"/>
              </a:rPr>
              <a:t>•Why </a:t>
            </a:r>
            <a:r>
              <a:rPr sz="2900" dirty="0">
                <a:latin typeface="Times New Roman"/>
                <a:cs typeface="Times New Roman"/>
              </a:rPr>
              <a:t>induction </a:t>
            </a:r>
            <a:r>
              <a:rPr sz="2900" spc="-10" dirty="0">
                <a:latin typeface="Times New Roman"/>
                <a:cs typeface="Times New Roman"/>
              </a:rPr>
              <a:t>motor</a:t>
            </a:r>
            <a:r>
              <a:rPr sz="2900" spc="-5" dirty="0">
                <a:latin typeface="Times New Roman"/>
                <a:cs typeface="Times New Roman"/>
              </a:rPr>
              <a:t> (IM)?</a:t>
            </a:r>
            <a:endParaRPr sz="2900">
              <a:latin typeface="Times New Roman"/>
              <a:cs typeface="Times New Roman"/>
            </a:endParaRPr>
          </a:p>
          <a:p>
            <a:pPr marL="599440" indent="-130175">
              <a:lnSpc>
                <a:spcPct val="100000"/>
              </a:lnSpc>
              <a:spcBef>
                <a:spcPts val="695"/>
              </a:spcBef>
              <a:buClr>
                <a:srgbClr val="CC9900"/>
              </a:buClr>
              <a:buSzPct val="96551"/>
              <a:buChar char="•"/>
              <a:tabLst>
                <a:tab pos="600075" algn="l"/>
              </a:tabLst>
            </a:pPr>
            <a:r>
              <a:rPr sz="2900" dirty="0">
                <a:latin typeface="Times New Roman"/>
                <a:cs typeface="Times New Roman"/>
              </a:rPr>
              <a:t>–Robust; No brushes. No </a:t>
            </a:r>
            <a:r>
              <a:rPr sz="2900" spc="-5" dirty="0">
                <a:latin typeface="Times New Roman"/>
                <a:cs typeface="Times New Roman"/>
              </a:rPr>
              <a:t>contacts </a:t>
            </a:r>
            <a:r>
              <a:rPr sz="2900" dirty="0">
                <a:latin typeface="Times New Roman"/>
                <a:cs typeface="Times New Roman"/>
              </a:rPr>
              <a:t>on rotor</a:t>
            </a:r>
            <a:r>
              <a:rPr sz="2900" spc="-114" dirty="0">
                <a:latin typeface="Times New Roman"/>
                <a:cs typeface="Times New Roman"/>
              </a:rPr>
              <a:t> </a:t>
            </a:r>
            <a:r>
              <a:rPr sz="2900" spc="-5" dirty="0">
                <a:latin typeface="Times New Roman"/>
                <a:cs typeface="Times New Roman"/>
              </a:rPr>
              <a:t>shaft</a:t>
            </a:r>
            <a:endParaRPr sz="2900">
              <a:latin typeface="Times New Roman"/>
              <a:cs typeface="Times New Roman"/>
            </a:endParaRPr>
          </a:p>
          <a:p>
            <a:pPr marL="599440" indent="-130175">
              <a:lnSpc>
                <a:spcPct val="100000"/>
              </a:lnSpc>
              <a:spcBef>
                <a:spcPts val="695"/>
              </a:spcBef>
              <a:buClr>
                <a:srgbClr val="CC9900"/>
              </a:buClr>
              <a:buSzPct val="96551"/>
              <a:buChar char="•"/>
              <a:tabLst>
                <a:tab pos="600075" algn="l"/>
              </a:tabLst>
            </a:pPr>
            <a:r>
              <a:rPr sz="2900" dirty="0">
                <a:latin typeface="Times New Roman"/>
                <a:cs typeface="Times New Roman"/>
              </a:rPr>
              <a:t>–High </a:t>
            </a:r>
            <a:r>
              <a:rPr sz="2900" spc="-20" dirty="0">
                <a:latin typeface="Times New Roman"/>
                <a:cs typeface="Times New Roman"/>
              </a:rPr>
              <a:t>Power/Weight </a:t>
            </a:r>
            <a:r>
              <a:rPr sz="2900" dirty="0">
                <a:latin typeface="Times New Roman"/>
                <a:cs typeface="Times New Roman"/>
              </a:rPr>
              <a:t>ratio </a:t>
            </a:r>
            <a:r>
              <a:rPr sz="2900" spc="-5" dirty="0">
                <a:latin typeface="Times New Roman"/>
                <a:cs typeface="Times New Roman"/>
              </a:rPr>
              <a:t>compared </a:t>
            </a:r>
            <a:r>
              <a:rPr sz="2900" dirty="0">
                <a:latin typeface="Times New Roman"/>
                <a:cs typeface="Times New Roman"/>
              </a:rPr>
              <a:t>to Dc</a:t>
            </a:r>
            <a:r>
              <a:rPr sz="2900" spc="-65" dirty="0">
                <a:latin typeface="Times New Roman"/>
                <a:cs typeface="Times New Roman"/>
              </a:rPr>
              <a:t> </a:t>
            </a:r>
            <a:r>
              <a:rPr sz="2900" spc="-10" dirty="0">
                <a:latin typeface="Times New Roman"/>
                <a:cs typeface="Times New Roman"/>
              </a:rPr>
              <a:t>motor</a:t>
            </a:r>
            <a:endParaRPr sz="2900">
              <a:latin typeface="Times New Roman"/>
              <a:cs typeface="Times New Roman"/>
            </a:endParaRPr>
          </a:p>
          <a:p>
            <a:pPr marL="599440" indent="-130175">
              <a:lnSpc>
                <a:spcPct val="100000"/>
              </a:lnSpc>
              <a:spcBef>
                <a:spcPts val="700"/>
              </a:spcBef>
              <a:buClr>
                <a:srgbClr val="CC9900"/>
              </a:buClr>
              <a:buSzPct val="96551"/>
              <a:buChar char="•"/>
              <a:tabLst>
                <a:tab pos="600075" algn="l"/>
              </a:tabLst>
            </a:pPr>
            <a:r>
              <a:rPr sz="2900" dirty="0">
                <a:latin typeface="Times New Roman"/>
                <a:cs typeface="Times New Roman"/>
              </a:rPr>
              <a:t>–Lower</a:t>
            </a:r>
            <a:r>
              <a:rPr sz="2900" spc="-25" dirty="0">
                <a:latin typeface="Times New Roman"/>
                <a:cs typeface="Times New Roman"/>
              </a:rPr>
              <a:t> </a:t>
            </a:r>
            <a:r>
              <a:rPr sz="2900" dirty="0">
                <a:latin typeface="Times New Roman"/>
                <a:cs typeface="Times New Roman"/>
              </a:rPr>
              <a:t>Cost/Power</a:t>
            </a:r>
            <a:endParaRPr sz="2900">
              <a:latin typeface="Times New Roman"/>
              <a:cs typeface="Times New Roman"/>
            </a:endParaRPr>
          </a:p>
          <a:p>
            <a:pPr marL="599440" indent="-130175">
              <a:lnSpc>
                <a:spcPct val="100000"/>
              </a:lnSpc>
              <a:spcBef>
                <a:spcPts val="695"/>
              </a:spcBef>
              <a:buClr>
                <a:srgbClr val="CC9900"/>
              </a:buClr>
              <a:buSzPct val="96551"/>
              <a:buChar char="•"/>
              <a:tabLst>
                <a:tab pos="600075" algn="l"/>
              </a:tabLst>
            </a:pPr>
            <a:r>
              <a:rPr sz="2900" dirty="0">
                <a:latin typeface="Times New Roman"/>
                <a:cs typeface="Times New Roman"/>
              </a:rPr>
              <a:t>–Easy to</a:t>
            </a:r>
            <a:r>
              <a:rPr sz="2900" spc="-30" dirty="0">
                <a:latin typeface="Times New Roman"/>
                <a:cs typeface="Times New Roman"/>
              </a:rPr>
              <a:t> </a:t>
            </a:r>
            <a:r>
              <a:rPr sz="2900" spc="-5" dirty="0">
                <a:latin typeface="Times New Roman"/>
                <a:cs typeface="Times New Roman"/>
              </a:rPr>
              <a:t>manufacture</a:t>
            </a:r>
            <a:endParaRPr sz="2900">
              <a:latin typeface="Times New Roman"/>
              <a:cs typeface="Times New Roman"/>
            </a:endParaRPr>
          </a:p>
          <a:p>
            <a:pPr marL="469900" marR="5080">
              <a:lnSpc>
                <a:spcPct val="100000"/>
              </a:lnSpc>
              <a:spcBef>
                <a:spcPts val="700"/>
              </a:spcBef>
              <a:buClr>
                <a:srgbClr val="CC9900"/>
              </a:buClr>
              <a:buSzPct val="96551"/>
              <a:buChar char="•"/>
              <a:tabLst>
                <a:tab pos="600075" algn="l"/>
              </a:tabLst>
            </a:pPr>
            <a:r>
              <a:rPr sz="2900" spc="-5" dirty="0">
                <a:latin typeface="Times New Roman"/>
                <a:cs typeface="Times New Roman"/>
              </a:rPr>
              <a:t>–Almost maintenance-free, except </a:t>
            </a:r>
            <a:r>
              <a:rPr sz="2900" dirty="0">
                <a:latin typeface="Times New Roman"/>
                <a:cs typeface="Times New Roman"/>
              </a:rPr>
              <a:t>for </a:t>
            </a:r>
            <a:r>
              <a:rPr sz="2900" spc="-5" dirty="0">
                <a:latin typeface="Times New Roman"/>
                <a:cs typeface="Times New Roman"/>
              </a:rPr>
              <a:t>bearing </a:t>
            </a:r>
            <a:r>
              <a:rPr sz="2900" dirty="0">
                <a:latin typeface="Times New Roman"/>
                <a:cs typeface="Times New Roman"/>
              </a:rPr>
              <a:t>and  other </a:t>
            </a:r>
            <a:r>
              <a:rPr sz="2900" spc="-10" dirty="0">
                <a:latin typeface="Times New Roman"/>
                <a:cs typeface="Times New Roman"/>
              </a:rPr>
              <a:t>mechanical</a:t>
            </a:r>
            <a:r>
              <a:rPr sz="2900" spc="5" dirty="0">
                <a:latin typeface="Times New Roman"/>
                <a:cs typeface="Times New Roman"/>
              </a:rPr>
              <a:t> </a:t>
            </a:r>
            <a:r>
              <a:rPr sz="2900" dirty="0">
                <a:latin typeface="Times New Roman"/>
                <a:cs typeface="Times New Roman"/>
              </a:rPr>
              <a:t>parts</a:t>
            </a:r>
            <a:endParaRPr sz="2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4312" y="1875186"/>
            <a:ext cx="8672448" cy="45541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73348" y="451230"/>
            <a:ext cx="28670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000000"/>
                </a:solidFill>
                <a:latin typeface="Times New Roman"/>
                <a:cs typeface="Times New Roman"/>
              </a:rPr>
              <a:t>Classification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240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00"/>
                </a:solidFill>
                <a:latin typeface="Times New Roman"/>
                <a:cs typeface="Times New Roman"/>
              </a:rPr>
              <a:t>Motor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3592" y="468248"/>
            <a:ext cx="6280608" cy="6585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35" dirty="0"/>
              <a:t>Rotating </a:t>
            </a:r>
            <a:r>
              <a:rPr spc="-65" dirty="0"/>
              <a:t>Magnetic</a:t>
            </a:r>
            <a:r>
              <a:rPr spc="-335" dirty="0"/>
              <a:t> </a:t>
            </a:r>
            <a:r>
              <a:rPr spc="-150" dirty="0"/>
              <a:t>Field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8267" y="1190624"/>
            <a:ext cx="4832985" cy="21139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marR="401955" indent="-274320">
              <a:lnSpc>
                <a:spcPct val="100000"/>
              </a:lnSpc>
              <a:spcBef>
                <a:spcPts val="95"/>
              </a:spcBef>
              <a:buClr>
                <a:srgbClr val="D24717"/>
              </a:buClr>
              <a:buSzPct val="84090"/>
              <a:buFont typeface="Arial"/>
              <a:buChar char=""/>
              <a:tabLst>
                <a:tab pos="286385" algn="l"/>
                <a:tab pos="287020" algn="l"/>
              </a:tabLst>
            </a:pPr>
            <a:r>
              <a:rPr sz="2200" spc="-150" dirty="0">
                <a:latin typeface="Times New Roman"/>
                <a:cs typeface="Times New Roman"/>
              </a:rPr>
              <a:t>Balanced </a:t>
            </a:r>
            <a:r>
              <a:rPr sz="2200" spc="-60" dirty="0">
                <a:latin typeface="Times New Roman"/>
                <a:cs typeface="Times New Roman"/>
              </a:rPr>
              <a:t>three </a:t>
            </a:r>
            <a:r>
              <a:rPr sz="2200" spc="-135" dirty="0">
                <a:latin typeface="Times New Roman"/>
                <a:cs typeface="Times New Roman"/>
              </a:rPr>
              <a:t>phase </a:t>
            </a:r>
            <a:r>
              <a:rPr sz="2200" spc="-100" dirty="0">
                <a:latin typeface="Times New Roman"/>
                <a:cs typeface="Times New Roman"/>
              </a:rPr>
              <a:t>windings, </a:t>
            </a:r>
            <a:r>
              <a:rPr sz="2200" spc="-20" dirty="0">
                <a:latin typeface="Times New Roman"/>
                <a:cs typeface="Times New Roman"/>
              </a:rPr>
              <a:t>i.e.  </a:t>
            </a:r>
            <a:r>
              <a:rPr sz="2200" spc="-130" dirty="0">
                <a:latin typeface="Times New Roman"/>
                <a:cs typeface="Times New Roman"/>
              </a:rPr>
              <a:t>mechanically </a:t>
            </a:r>
            <a:r>
              <a:rPr sz="2200" spc="-120" dirty="0">
                <a:latin typeface="Times New Roman"/>
                <a:cs typeface="Times New Roman"/>
              </a:rPr>
              <a:t>displaced </a:t>
            </a:r>
            <a:r>
              <a:rPr sz="2200" spc="-95" dirty="0">
                <a:latin typeface="Times New Roman"/>
                <a:cs typeface="Times New Roman"/>
              </a:rPr>
              <a:t>120 </a:t>
            </a:r>
            <a:r>
              <a:rPr sz="2200" spc="-100" dirty="0">
                <a:latin typeface="Times New Roman"/>
                <a:cs typeface="Times New Roman"/>
              </a:rPr>
              <a:t>degrees </a:t>
            </a:r>
            <a:r>
              <a:rPr sz="2200" spc="-80" dirty="0">
                <a:latin typeface="Times New Roman"/>
                <a:cs typeface="Times New Roman"/>
              </a:rPr>
              <a:t>form  </a:t>
            </a:r>
            <a:r>
              <a:rPr sz="2200" spc="-125" dirty="0">
                <a:latin typeface="Times New Roman"/>
                <a:cs typeface="Times New Roman"/>
              </a:rPr>
              <a:t>each </a:t>
            </a:r>
            <a:r>
              <a:rPr sz="2200" spc="-65" dirty="0">
                <a:latin typeface="Times New Roman"/>
                <a:cs typeface="Times New Roman"/>
              </a:rPr>
              <a:t>other, </a:t>
            </a:r>
            <a:r>
              <a:rPr sz="2200" spc="-114" dirty="0">
                <a:latin typeface="Times New Roman"/>
                <a:cs typeface="Times New Roman"/>
              </a:rPr>
              <a:t>fed </a:t>
            </a:r>
            <a:r>
              <a:rPr sz="2200" spc="-180" dirty="0">
                <a:latin typeface="Times New Roman"/>
                <a:cs typeface="Times New Roman"/>
              </a:rPr>
              <a:t>by </a:t>
            </a:r>
            <a:r>
              <a:rPr sz="2200" spc="-125" dirty="0">
                <a:latin typeface="Times New Roman"/>
                <a:cs typeface="Times New Roman"/>
              </a:rPr>
              <a:t>balanced </a:t>
            </a:r>
            <a:r>
              <a:rPr sz="2200" spc="-60" dirty="0">
                <a:latin typeface="Times New Roman"/>
                <a:cs typeface="Times New Roman"/>
              </a:rPr>
              <a:t>three </a:t>
            </a:r>
            <a:r>
              <a:rPr sz="2200" spc="-135" dirty="0">
                <a:latin typeface="Times New Roman"/>
                <a:cs typeface="Times New Roman"/>
              </a:rPr>
              <a:t>phase  </a:t>
            </a:r>
            <a:r>
              <a:rPr sz="2200" spc="-95" dirty="0">
                <a:latin typeface="Times New Roman"/>
                <a:cs typeface="Times New Roman"/>
              </a:rPr>
              <a:t>source</a:t>
            </a:r>
            <a:endParaRPr sz="2200" dirty="0">
              <a:latin typeface="Times New Roman"/>
              <a:cs typeface="Times New Roman"/>
            </a:endParaRPr>
          </a:p>
          <a:p>
            <a:pPr marL="287020" marR="5080" indent="-274320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4090"/>
              <a:buFont typeface="Arial"/>
              <a:buChar char=""/>
              <a:tabLst>
                <a:tab pos="286385" algn="l"/>
                <a:tab pos="287020" algn="l"/>
              </a:tabLst>
            </a:pPr>
            <a:r>
              <a:rPr sz="2200" spc="-285" dirty="0">
                <a:latin typeface="Times New Roman"/>
                <a:cs typeface="Times New Roman"/>
              </a:rPr>
              <a:t>A </a:t>
            </a:r>
            <a:r>
              <a:rPr sz="2200" spc="-80" dirty="0">
                <a:latin typeface="Times New Roman"/>
                <a:cs typeface="Times New Roman"/>
              </a:rPr>
              <a:t>rotating </a:t>
            </a:r>
            <a:r>
              <a:rPr sz="2200" spc="-114" dirty="0">
                <a:latin typeface="Times New Roman"/>
                <a:cs typeface="Times New Roman"/>
              </a:rPr>
              <a:t>magnetic </a:t>
            </a:r>
            <a:r>
              <a:rPr sz="2200" spc="-110" dirty="0">
                <a:latin typeface="Times New Roman"/>
                <a:cs typeface="Times New Roman"/>
              </a:rPr>
              <a:t>field </a:t>
            </a:r>
            <a:r>
              <a:rPr sz="2200" spc="-90" dirty="0">
                <a:latin typeface="Times New Roman"/>
                <a:cs typeface="Times New Roman"/>
              </a:rPr>
              <a:t>with </a:t>
            </a:r>
            <a:r>
              <a:rPr sz="2200" spc="-95" dirty="0">
                <a:latin typeface="Times New Roman"/>
                <a:cs typeface="Times New Roman"/>
              </a:rPr>
              <a:t>constant  </a:t>
            </a:r>
            <a:r>
              <a:rPr sz="2200" spc="-105" dirty="0">
                <a:latin typeface="Times New Roman"/>
                <a:cs typeface="Times New Roman"/>
              </a:rPr>
              <a:t>magnitude </a:t>
            </a:r>
            <a:r>
              <a:rPr sz="2200" spc="-140" dirty="0">
                <a:latin typeface="Times New Roman"/>
                <a:cs typeface="Times New Roman"/>
              </a:rPr>
              <a:t>is </a:t>
            </a:r>
            <a:r>
              <a:rPr sz="2200" spc="-70" dirty="0">
                <a:latin typeface="Times New Roman"/>
                <a:cs typeface="Times New Roman"/>
              </a:rPr>
              <a:t>produced, </a:t>
            </a:r>
            <a:r>
              <a:rPr sz="2200" spc="-80" dirty="0">
                <a:latin typeface="Times New Roman"/>
                <a:cs typeface="Times New Roman"/>
              </a:rPr>
              <a:t>rotating </a:t>
            </a:r>
            <a:r>
              <a:rPr sz="2200" spc="-90" dirty="0">
                <a:latin typeface="Times New Roman"/>
                <a:cs typeface="Times New Roman"/>
              </a:rPr>
              <a:t>with </a:t>
            </a:r>
            <a:r>
              <a:rPr sz="2200" spc="-175" dirty="0">
                <a:latin typeface="Times New Roman"/>
                <a:cs typeface="Times New Roman"/>
              </a:rPr>
              <a:t>a</a:t>
            </a:r>
            <a:r>
              <a:rPr sz="2200" spc="90" dirty="0">
                <a:latin typeface="Times New Roman"/>
                <a:cs typeface="Times New Roman"/>
              </a:rPr>
              <a:t> </a:t>
            </a:r>
            <a:r>
              <a:rPr sz="2200" spc="-110" dirty="0">
                <a:latin typeface="Times New Roman"/>
                <a:cs typeface="Times New Roman"/>
              </a:rPr>
              <a:t>speed</a:t>
            </a:r>
            <a:endParaRPr sz="22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3328" y="5450548"/>
            <a:ext cx="427037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14" dirty="0">
                <a:latin typeface="Times New Roman"/>
                <a:cs typeface="Times New Roman"/>
              </a:rPr>
              <a:t>synchronous </a:t>
            </a:r>
            <a:r>
              <a:rPr sz="2200" spc="-110" dirty="0">
                <a:latin typeface="Times New Roman"/>
                <a:cs typeface="Times New Roman"/>
              </a:rPr>
              <a:t>speed </a:t>
            </a:r>
            <a:r>
              <a:rPr sz="2200" spc="-105" dirty="0">
                <a:latin typeface="Times New Roman"/>
                <a:cs typeface="Times New Roman"/>
              </a:rPr>
              <a:t>in </a:t>
            </a:r>
            <a:r>
              <a:rPr sz="2200" i="1" spc="-265" dirty="0">
                <a:latin typeface="Times New Roman"/>
                <a:cs typeface="Times New Roman"/>
              </a:rPr>
              <a:t>rpm </a:t>
            </a:r>
            <a:r>
              <a:rPr sz="2200" spc="-95" dirty="0">
                <a:latin typeface="Times New Roman"/>
                <a:cs typeface="Times New Roman"/>
              </a:rPr>
              <a:t>(revolutions</a:t>
            </a:r>
            <a:r>
              <a:rPr sz="2200" spc="145" dirty="0">
                <a:latin typeface="Times New Roman"/>
                <a:cs typeface="Times New Roman"/>
              </a:rPr>
              <a:t> </a:t>
            </a:r>
            <a:r>
              <a:rPr sz="2200" spc="-55" dirty="0">
                <a:latin typeface="Times New Roman"/>
                <a:cs typeface="Times New Roman"/>
              </a:rPr>
              <a:t>per</a:t>
            </a:r>
            <a:endParaRPr sz="2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200" spc="-80" dirty="0">
                <a:latin typeface="Times New Roman"/>
                <a:cs typeface="Times New Roman"/>
              </a:rPr>
              <a:t>minute)</a:t>
            </a:r>
            <a:endParaRPr sz="22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962017" y="2362200"/>
            <a:ext cx="2242815" cy="25873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2083892" y="3298247"/>
            <a:ext cx="3007360" cy="992505"/>
            <a:chOff x="1706879" y="3948684"/>
            <a:chExt cx="3007360" cy="992505"/>
          </a:xfrm>
        </p:grpSpPr>
        <p:sp>
          <p:nvSpPr>
            <p:cNvPr id="8" name="object 8"/>
            <p:cNvSpPr/>
            <p:nvPr/>
          </p:nvSpPr>
          <p:spPr>
            <a:xfrm>
              <a:off x="1706879" y="3948684"/>
              <a:ext cx="3006851" cy="99212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750804" y="4435134"/>
              <a:ext cx="897890" cy="0"/>
            </a:xfrm>
            <a:custGeom>
              <a:avLst/>
              <a:gdLst/>
              <a:ahLst/>
              <a:cxnLst/>
              <a:rect l="l" t="t" r="r" b="b"/>
              <a:pathLst>
                <a:path w="897889">
                  <a:moveTo>
                    <a:pt x="0" y="0"/>
                  </a:moveTo>
                  <a:lnTo>
                    <a:pt x="897804" y="0"/>
                  </a:lnTo>
                </a:path>
              </a:pathLst>
            </a:custGeom>
            <a:ln w="1848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723328" y="4949546"/>
            <a:ext cx="4101465" cy="35201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2793365" algn="l"/>
              </a:tabLst>
            </a:pPr>
            <a:r>
              <a:rPr sz="2200" i="1" spc="-455" dirty="0" smtClean="0">
                <a:latin typeface="Times New Roman"/>
                <a:cs typeface="Times New Roman"/>
              </a:rPr>
              <a:t>P     </a:t>
            </a:r>
            <a:r>
              <a:rPr sz="2200" spc="-140" dirty="0">
                <a:latin typeface="Times New Roman"/>
                <a:cs typeface="Times New Roman"/>
              </a:rPr>
              <a:t>is </a:t>
            </a:r>
            <a:r>
              <a:rPr sz="2200" spc="-70" dirty="0">
                <a:latin typeface="Times New Roman"/>
                <a:cs typeface="Times New Roman"/>
              </a:rPr>
              <a:t>the no. </a:t>
            </a:r>
            <a:r>
              <a:rPr sz="2200" spc="-130" dirty="0">
                <a:latin typeface="Times New Roman"/>
                <a:cs typeface="Times New Roman"/>
              </a:rPr>
              <a:t>of </a:t>
            </a:r>
            <a:r>
              <a:rPr sz="2200" spc="-110" dirty="0">
                <a:latin typeface="Times New Roman"/>
                <a:cs typeface="Times New Roman"/>
              </a:rPr>
              <a:t>poles</a:t>
            </a:r>
            <a:r>
              <a:rPr sz="2200" spc="100" dirty="0">
                <a:latin typeface="Times New Roman"/>
                <a:cs typeface="Times New Roman"/>
              </a:rPr>
              <a:t> </a:t>
            </a:r>
            <a:r>
              <a:rPr sz="2200" spc="-125" dirty="0">
                <a:latin typeface="Times New Roman"/>
                <a:cs typeface="Times New Roman"/>
              </a:rPr>
              <a:t>and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i="1" spc="-185" dirty="0" smtClean="0">
                <a:latin typeface="Times New Roman"/>
                <a:cs typeface="Times New Roman"/>
              </a:rPr>
              <a:t>n</a:t>
            </a:r>
            <a:r>
              <a:rPr lang="en-IN" sz="2200" i="1" spc="-185" dirty="0" smtClean="0">
                <a:latin typeface="Times New Roman"/>
                <a:cs typeface="Times New Roman"/>
              </a:rPr>
              <a:t> s</a:t>
            </a:r>
            <a:r>
              <a:rPr lang="en-IN" sz="2000" i="1" spc="-185" dirty="0" smtClean="0">
                <a:latin typeface="Times New Roman"/>
                <a:cs typeface="Times New Roman"/>
              </a:rPr>
              <a:t>ync</a:t>
            </a:r>
            <a:r>
              <a:rPr lang="en-IN" sz="2200" i="1" spc="-185" dirty="0" smtClean="0">
                <a:latin typeface="Times New Roman"/>
                <a:cs typeface="Times New Roman"/>
              </a:rPr>
              <a:t> </a:t>
            </a:r>
            <a:r>
              <a:rPr sz="2200" spc="-114" dirty="0" smtClean="0">
                <a:latin typeface="Times New Roman"/>
                <a:cs typeface="Times New Roman"/>
              </a:rPr>
              <a:t>called</a:t>
            </a:r>
            <a:r>
              <a:rPr sz="2200" spc="-120" dirty="0" smtClean="0">
                <a:latin typeface="Times New Roman"/>
                <a:cs typeface="Times New Roman"/>
              </a:rPr>
              <a:t> </a:t>
            </a:r>
            <a:r>
              <a:rPr sz="2200" spc="-70" dirty="0">
                <a:latin typeface="Times New Roman"/>
                <a:cs typeface="Times New Roman"/>
              </a:rPr>
              <a:t>the</a:t>
            </a:r>
            <a:endParaRPr sz="2200" dirty="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52995" y="4294279"/>
            <a:ext cx="4504805" cy="46743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200" spc="-80" dirty="0">
                <a:latin typeface="Times New Roman"/>
                <a:cs typeface="Times New Roman"/>
              </a:rPr>
              <a:t>Where </a:t>
            </a:r>
            <a:r>
              <a:rPr sz="2200" i="1" spc="-155" dirty="0">
                <a:latin typeface="Times New Roman"/>
                <a:cs typeface="Times New Roman"/>
              </a:rPr>
              <a:t>f</a:t>
            </a:r>
            <a:r>
              <a:rPr sz="2175" i="1" spc="-232" baseline="-21072" dirty="0">
                <a:latin typeface="Times New Roman"/>
                <a:cs typeface="Times New Roman"/>
              </a:rPr>
              <a:t>e </a:t>
            </a:r>
            <a:r>
              <a:rPr sz="2200" spc="-140" dirty="0">
                <a:latin typeface="Times New Roman"/>
                <a:cs typeface="Times New Roman"/>
              </a:rPr>
              <a:t>is </a:t>
            </a:r>
            <a:r>
              <a:rPr sz="2200" spc="-295" dirty="0" smtClean="0">
                <a:latin typeface="Times New Roman"/>
                <a:cs typeface="Times New Roman"/>
              </a:rPr>
              <a:t>the</a:t>
            </a:r>
            <a:r>
              <a:rPr sz="4425" i="1" spc="-442" baseline="-8474" dirty="0" smtClean="0">
                <a:latin typeface="Times New Roman"/>
                <a:cs typeface="Times New Roman"/>
              </a:rPr>
              <a:t>n</a:t>
            </a:r>
            <a:r>
              <a:rPr lang="en-IN" sz="4425" i="1" spc="-442" baseline="-8474" dirty="0" smtClean="0">
                <a:latin typeface="Times New Roman"/>
                <a:cs typeface="Times New Roman"/>
              </a:rPr>
              <a:t>  </a:t>
            </a:r>
            <a:r>
              <a:rPr sz="2200" spc="-295" dirty="0" err="1" smtClean="0">
                <a:latin typeface="Times New Roman"/>
                <a:cs typeface="Times New Roman"/>
              </a:rPr>
              <a:t>su</a:t>
            </a:r>
            <a:r>
              <a:rPr sz="2550" i="1" spc="-442" baseline="-40849" dirty="0" err="1" smtClean="0">
                <a:latin typeface="Times New Roman"/>
                <a:cs typeface="Times New Roman"/>
              </a:rPr>
              <a:t>sy</a:t>
            </a:r>
            <a:r>
              <a:rPr sz="2200" spc="-295" dirty="0" err="1" smtClean="0">
                <a:latin typeface="Times New Roman"/>
                <a:cs typeface="Times New Roman"/>
              </a:rPr>
              <a:t>p</a:t>
            </a:r>
            <a:r>
              <a:rPr sz="2550" i="1" spc="-442" baseline="-40849" dirty="0" err="1" smtClean="0">
                <a:latin typeface="Times New Roman"/>
                <a:cs typeface="Times New Roman"/>
              </a:rPr>
              <a:t>n</a:t>
            </a:r>
            <a:r>
              <a:rPr sz="2200" spc="-295" dirty="0" err="1" smtClean="0">
                <a:latin typeface="Times New Roman"/>
                <a:cs typeface="Times New Roman"/>
              </a:rPr>
              <a:t>p</a:t>
            </a:r>
            <a:r>
              <a:rPr sz="2550" i="1" spc="-442" baseline="-40849" dirty="0" err="1" smtClean="0">
                <a:latin typeface="Times New Roman"/>
                <a:cs typeface="Times New Roman"/>
              </a:rPr>
              <a:t>c</a:t>
            </a:r>
            <a:r>
              <a:rPr sz="2200" spc="-295" dirty="0" err="1" smtClean="0">
                <a:latin typeface="Times New Roman"/>
                <a:cs typeface="Times New Roman"/>
              </a:rPr>
              <a:t>ly</a:t>
            </a:r>
            <a:r>
              <a:rPr lang="en-IN" sz="4425" spc="-442" baseline="-8474" dirty="0">
                <a:latin typeface="Symbol"/>
                <a:cs typeface="Times New Roman"/>
              </a:rPr>
              <a:t> </a:t>
            </a:r>
            <a:r>
              <a:rPr sz="2200" spc="-295" dirty="0" err="1" smtClean="0">
                <a:latin typeface="Times New Roman"/>
                <a:cs typeface="Times New Roman"/>
              </a:rPr>
              <a:t>requency</a:t>
            </a:r>
            <a:r>
              <a:rPr sz="2200" spc="-295" dirty="0" smtClean="0">
                <a:latin typeface="Times New Roman"/>
                <a:cs typeface="Times New Roman"/>
              </a:rPr>
              <a:t> </a:t>
            </a:r>
            <a:r>
              <a:rPr sz="2200" spc="-125" dirty="0">
                <a:latin typeface="Times New Roman"/>
                <a:cs typeface="Times New Roman"/>
              </a:rPr>
              <a:t>and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endParaRPr sz="4425" baseline="-8474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3592" y="468248"/>
            <a:ext cx="5747208" cy="6585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40" dirty="0"/>
              <a:t>Synchronous</a:t>
            </a:r>
            <a:r>
              <a:rPr spc="-270" dirty="0"/>
              <a:t> </a:t>
            </a:r>
            <a:r>
              <a:rPr spc="-35" dirty="0"/>
              <a:t>speed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93762" y="1478025"/>
          <a:ext cx="7379970" cy="42464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60625"/>
                <a:gridCol w="2458720"/>
                <a:gridCol w="2460625"/>
              </a:tblGrid>
              <a:tr h="6064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P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2471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50</a:t>
                      </a: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Hz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2471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60</a:t>
                      </a: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Hz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24717"/>
                    </a:solidFill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247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3000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3600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4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247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1500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1800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07949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6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111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247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1000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111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1200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111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8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1048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247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750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1048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900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1048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10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111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247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600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111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720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111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111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247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500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111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600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111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88974"/>
            <a:ext cx="50628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35" dirty="0"/>
              <a:t>Rotating </a:t>
            </a:r>
            <a:r>
              <a:rPr spc="-65" dirty="0"/>
              <a:t>Magnetic</a:t>
            </a:r>
            <a:r>
              <a:rPr spc="-335" dirty="0"/>
              <a:t> </a:t>
            </a:r>
            <a:r>
              <a:rPr spc="-150" dirty="0"/>
              <a:t>Field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07950" y="1700276"/>
            <a:ext cx="5297805" cy="4040504"/>
            <a:chOff x="107950" y="1700276"/>
            <a:chExt cx="5297805" cy="4040504"/>
          </a:xfrm>
        </p:grpSpPr>
        <p:sp>
          <p:nvSpPr>
            <p:cNvPr id="4" name="object 4"/>
            <p:cNvSpPr/>
            <p:nvPr/>
          </p:nvSpPr>
          <p:spPr>
            <a:xfrm>
              <a:off x="914400" y="1858962"/>
              <a:ext cx="3742038" cy="374203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7950" y="1700276"/>
              <a:ext cx="5297423" cy="404012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88974"/>
            <a:ext cx="6169356" cy="6585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35" dirty="0"/>
              <a:t>Rotating </a:t>
            </a:r>
            <a:r>
              <a:rPr spc="-65" dirty="0"/>
              <a:t>Magnetic</a:t>
            </a:r>
            <a:r>
              <a:rPr spc="-335" dirty="0"/>
              <a:t> </a:t>
            </a:r>
            <a:r>
              <a:rPr spc="-150" dirty="0"/>
              <a:t>Field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07950" y="1700276"/>
            <a:ext cx="5297805" cy="4040504"/>
            <a:chOff x="107950" y="1700276"/>
            <a:chExt cx="5297805" cy="4040504"/>
          </a:xfrm>
        </p:grpSpPr>
        <p:sp>
          <p:nvSpPr>
            <p:cNvPr id="4" name="object 4"/>
            <p:cNvSpPr/>
            <p:nvPr/>
          </p:nvSpPr>
          <p:spPr>
            <a:xfrm>
              <a:off x="914400" y="1858962"/>
              <a:ext cx="3749675" cy="374967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7950" y="1700276"/>
              <a:ext cx="5297423" cy="404012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</TotalTime>
  <Words>886</Words>
  <Application>Microsoft Office PowerPoint</Application>
  <PresentationFormat>On-screen Show (4:3)</PresentationFormat>
  <Paragraphs>148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Century Gothic</vt:lpstr>
      <vt:lpstr>Symbol</vt:lpstr>
      <vt:lpstr>Times New Roman</vt:lpstr>
      <vt:lpstr>Wingdings 3</vt:lpstr>
      <vt:lpstr>Ion</vt:lpstr>
      <vt:lpstr>ECE-S- 204</vt:lpstr>
      <vt:lpstr>Content</vt:lpstr>
      <vt:lpstr>Introduction</vt:lpstr>
      <vt:lpstr>PowerPoint Presentation</vt:lpstr>
      <vt:lpstr>Classification of Motor</vt:lpstr>
      <vt:lpstr>Rotating Magnetic Field</vt:lpstr>
      <vt:lpstr>Synchronous speed</vt:lpstr>
      <vt:lpstr>Rotating Magnetic Field</vt:lpstr>
      <vt:lpstr>Rotating Magnetic Field</vt:lpstr>
      <vt:lpstr>Rotating Magnetic Field</vt:lpstr>
      <vt:lpstr>Rotating Magnetic Field</vt:lpstr>
      <vt:lpstr>Rotating Magnetic Field</vt:lpstr>
      <vt:lpstr>Principle of operation</vt:lpstr>
      <vt:lpstr>Induction motor speed</vt:lpstr>
      <vt:lpstr>Induction motor speed</vt:lpstr>
      <vt:lpstr>The Slip</vt:lpstr>
      <vt:lpstr>Induction Motors and Transformers</vt:lpstr>
      <vt:lpstr>Disadvantages</vt:lpstr>
      <vt:lpstr>Thanks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Induction Motors</dc:title>
  <dc:creator>Brew</dc:creator>
  <cp:lastModifiedBy>Lenovo</cp:lastModifiedBy>
  <cp:revision>3</cp:revision>
  <dcterms:created xsi:type="dcterms:W3CDTF">2022-05-02T06:50:19Z</dcterms:created>
  <dcterms:modified xsi:type="dcterms:W3CDTF">2022-05-02T07:06:37Z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2019-01-18T00:00:00Z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2022-05-02T00:00:00Z</vt:filetime>
  </property>
</Properties>
</file>