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1" r:id="rId18"/>
    <p:sldId id="272" r:id="rId19"/>
    <p:sldId id="276" r:id="rId20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29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777" y="992581"/>
            <a:ext cx="917224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718" y="1901900"/>
            <a:ext cx="8914130" cy="3605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35507"/>
            <a:ext cx="80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</a:t>
            </a:r>
            <a:r>
              <a:rPr spc="25" dirty="0"/>
              <a:t>+</a:t>
            </a:r>
            <a:r>
              <a:rPr spc="-5" dirty="0"/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92298" y="1962658"/>
            <a:ext cx="6597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9960" algn="l"/>
                <a:tab pos="4174490" algn="l"/>
              </a:tabLst>
            </a:pPr>
            <a:r>
              <a:rPr sz="3200" spc="5" dirty="0">
                <a:latin typeface="Constantia"/>
                <a:cs typeface="Constantia"/>
              </a:rPr>
              <a:t>an	</a:t>
            </a:r>
            <a:r>
              <a:rPr sz="3200" spc="-5" dirty="0">
                <a:latin typeface="Constantia"/>
                <a:cs typeface="Constantia"/>
              </a:rPr>
              <a:t>object-oriented	</a:t>
            </a:r>
            <a:r>
              <a:rPr sz="3200" spc="-15" dirty="0">
                <a:latin typeface="Constantia"/>
                <a:cs typeface="Constantia"/>
              </a:rPr>
              <a:t>programming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718" y="1962658"/>
            <a:ext cx="2009775" cy="15894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4325" marR="5080" indent="-302260">
              <a:lnSpc>
                <a:spcPct val="100400"/>
              </a:lnSpc>
              <a:spcBef>
                <a:spcPts val="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  <a:tab pos="1535430" algn="l"/>
              </a:tabLst>
            </a:pPr>
            <a:r>
              <a:rPr sz="3200" spc="-5" dirty="0">
                <a:latin typeface="Constantia"/>
                <a:cs typeface="Constantia"/>
              </a:rPr>
              <a:t>C++	</a:t>
            </a:r>
            <a:r>
              <a:rPr sz="3200" spc="-10" dirty="0">
                <a:latin typeface="Constantia"/>
                <a:cs typeface="Constantia"/>
              </a:rPr>
              <a:t>is  </a:t>
            </a:r>
            <a:r>
              <a:rPr sz="3200" dirty="0">
                <a:latin typeface="Constantia"/>
                <a:cs typeface="Constantia"/>
              </a:rPr>
              <a:t>l</a:t>
            </a:r>
            <a:r>
              <a:rPr sz="3200" spc="5" dirty="0">
                <a:latin typeface="Constantia"/>
                <a:cs typeface="Constantia"/>
              </a:rPr>
              <a:t>a</a:t>
            </a:r>
            <a:r>
              <a:rPr sz="3200" spc="-5" dirty="0">
                <a:latin typeface="Constantia"/>
                <a:cs typeface="Constantia"/>
              </a:rPr>
              <a:t>ng</a:t>
            </a:r>
            <a:r>
              <a:rPr sz="3200" spc="5" dirty="0">
                <a:latin typeface="Constantia"/>
                <a:cs typeface="Constantia"/>
              </a:rPr>
              <a:t>ua</a:t>
            </a:r>
            <a:r>
              <a:rPr sz="3200" spc="-80" dirty="0">
                <a:latin typeface="Constantia"/>
                <a:cs typeface="Constantia"/>
              </a:rPr>
              <a:t>g</a:t>
            </a:r>
            <a:r>
              <a:rPr sz="3200" spc="25" dirty="0">
                <a:latin typeface="Constantia"/>
                <a:cs typeface="Constantia"/>
              </a:rPr>
              <a:t>e</a:t>
            </a:r>
            <a:r>
              <a:rPr sz="320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  <a:p>
            <a:pPr marL="314325" indent="-30226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  <a:tab pos="1306830" algn="l"/>
              </a:tabLst>
            </a:pPr>
            <a:r>
              <a:rPr sz="3200" dirty="0">
                <a:latin typeface="Constantia"/>
                <a:cs typeface="Constantia"/>
              </a:rPr>
              <a:t>C++	</a:t>
            </a:r>
            <a:r>
              <a:rPr sz="3200" spc="-15" dirty="0">
                <a:latin typeface="Constantia"/>
                <a:cs typeface="Constantia"/>
              </a:rPr>
              <a:t>was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0001" y="3037408"/>
            <a:ext cx="6692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8040" algn="l"/>
                <a:tab pos="2784475" algn="l"/>
                <a:tab pos="4192904" algn="l"/>
                <a:tab pos="6337935" algn="l"/>
              </a:tabLst>
            </a:pPr>
            <a:r>
              <a:rPr sz="3200" spc="10" dirty="0">
                <a:latin typeface="Constantia"/>
                <a:cs typeface="Constantia"/>
              </a:rPr>
              <a:t>d</a:t>
            </a:r>
            <a:r>
              <a:rPr sz="3200" spc="5" dirty="0">
                <a:latin typeface="Constantia"/>
                <a:cs typeface="Constantia"/>
              </a:rPr>
              <a:t>e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spc="5" dirty="0">
                <a:latin typeface="Constantia"/>
                <a:cs typeface="Constantia"/>
              </a:rPr>
              <a:t>e</a:t>
            </a:r>
            <a:r>
              <a:rPr sz="3200" dirty="0">
                <a:latin typeface="Constantia"/>
                <a:cs typeface="Constantia"/>
              </a:rPr>
              <a:t>loped	</a:t>
            </a:r>
            <a:r>
              <a:rPr sz="3200" spc="-25" dirty="0">
                <a:latin typeface="Constantia"/>
                <a:cs typeface="Constantia"/>
              </a:rPr>
              <a:t>b</a:t>
            </a:r>
            <a:r>
              <a:rPr sz="3200" dirty="0">
                <a:latin typeface="Constantia"/>
                <a:cs typeface="Constantia"/>
              </a:rPr>
              <a:t>y	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Bj</a:t>
            </a:r>
            <a:r>
              <a:rPr sz="3200" spc="1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rn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3200" spc="-20" dirty="0">
                <a:solidFill>
                  <a:srgbClr val="FF0000"/>
                </a:solidFill>
                <a:latin typeface="Constantia"/>
                <a:cs typeface="Constantia"/>
              </a:rPr>
              <a:t>St</a:t>
            </a:r>
            <a:r>
              <a:rPr sz="3200" spc="-4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ous</a:t>
            </a:r>
            <a:r>
              <a:rPr sz="3200" spc="-1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3200" spc="-5" dirty="0">
                <a:solidFill>
                  <a:srgbClr val="FF0000"/>
                </a:solidFill>
                <a:latin typeface="Constantia"/>
                <a:cs typeface="Constantia"/>
              </a:rPr>
              <a:t>ru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p	</a:t>
            </a:r>
            <a:r>
              <a:rPr sz="3200" spc="5" dirty="0">
                <a:latin typeface="Constantia"/>
                <a:cs typeface="Constantia"/>
              </a:rPr>
              <a:t>at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718" y="3526993"/>
            <a:ext cx="8913495" cy="36347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14325" marR="9525">
              <a:lnSpc>
                <a:spcPts val="3820"/>
              </a:lnSpc>
              <a:spcBef>
                <a:spcPts val="250"/>
              </a:spcBef>
              <a:tabLst>
                <a:tab pos="1590040" algn="l"/>
                <a:tab pos="2509520" algn="l"/>
                <a:tab pos="4956810" algn="l"/>
                <a:tab pos="5556250" algn="l"/>
                <a:tab pos="7078980" algn="l"/>
                <a:tab pos="8098790" algn="l"/>
              </a:tabLst>
            </a:pPr>
            <a:r>
              <a:rPr sz="3200" spc="-150" dirty="0">
                <a:latin typeface="Constantia"/>
                <a:cs typeface="Constantia"/>
              </a:rPr>
              <a:t>A</a:t>
            </a:r>
            <a:r>
              <a:rPr sz="3200" spc="10" dirty="0">
                <a:latin typeface="Constantia"/>
                <a:cs typeface="Constantia"/>
              </a:rPr>
              <a:t>T</a:t>
            </a:r>
            <a:r>
              <a:rPr sz="3200" spc="-10" dirty="0">
                <a:latin typeface="Constantia"/>
                <a:cs typeface="Constantia"/>
              </a:rPr>
              <a:t>&amp;</a:t>
            </a:r>
            <a:r>
              <a:rPr sz="3200" dirty="0">
                <a:latin typeface="Constantia"/>
                <a:cs typeface="Constantia"/>
              </a:rPr>
              <a:t>T	</a:t>
            </a:r>
            <a:r>
              <a:rPr sz="3200" spc="-5" dirty="0">
                <a:latin typeface="Constantia"/>
                <a:cs typeface="Constantia"/>
              </a:rPr>
              <a:t>Bel</a:t>
            </a:r>
            <a:r>
              <a:rPr sz="3200" dirty="0">
                <a:latin typeface="Constantia"/>
                <a:cs typeface="Constantia"/>
              </a:rPr>
              <a:t>l	</a:t>
            </a:r>
            <a:r>
              <a:rPr sz="3200" spc="50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15" dirty="0">
                <a:latin typeface="Constantia"/>
                <a:cs typeface="Constantia"/>
              </a:rPr>
              <a:t>b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85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4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10" dirty="0">
                <a:latin typeface="Constantia"/>
                <a:cs typeface="Constantia"/>
              </a:rPr>
              <a:t>r</a:t>
            </a:r>
            <a:r>
              <a:rPr sz="3200" spc="-5" dirty="0">
                <a:latin typeface="Constantia"/>
                <a:cs typeface="Constantia"/>
              </a:rPr>
              <a:t>ie</a:t>
            </a:r>
            <a:r>
              <a:rPr sz="3200" dirty="0">
                <a:latin typeface="Constantia"/>
                <a:cs typeface="Constantia"/>
              </a:rPr>
              <a:t>s	</a:t>
            </a:r>
            <a:r>
              <a:rPr sz="3200" spc="-10" dirty="0">
                <a:latin typeface="Constantia"/>
                <a:cs typeface="Constantia"/>
              </a:rPr>
              <a:t>i</a:t>
            </a:r>
            <a:r>
              <a:rPr sz="3200" dirty="0">
                <a:latin typeface="Constantia"/>
                <a:cs typeface="Constantia"/>
              </a:rPr>
              <a:t>n	</a:t>
            </a:r>
            <a:r>
              <a:rPr sz="3200" spc="-55" dirty="0">
                <a:latin typeface="Constantia"/>
                <a:cs typeface="Constantia"/>
              </a:rPr>
              <a:t>M</a:t>
            </a:r>
            <a:r>
              <a:rPr sz="3200" spc="5" dirty="0">
                <a:latin typeface="Constantia"/>
                <a:cs typeface="Constantia"/>
              </a:rPr>
              <a:t>u</a:t>
            </a:r>
            <a:r>
              <a:rPr sz="3200" spc="-5" dirty="0">
                <a:latin typeface="Constantia"/>
                <a:cs typeface="Constantia"/>
              </a:rPr>
              <a:t>r</a:t>
            </a:r>
            <a:r>
              <a:rPr sz="3200" spc="-85" dirty="0">
                <a:latin typeface="Constantia"/>
                <a:cs typeface="Constantia"/>
              </a:rPr>
              <a:t>r</a:t>
            </a:r>
            <a:r>
              <a:rPr sz="3200" spc="-65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y	</a:t>
            </a:r>
            <a:r>
              <a:rPr sz="3200" spc="-15" dirty="0">
                <a:latin typeface="Constantia"/>
                <a:cs typeface="Constantia"/>
              </a:rPr>
              <a:t>H</a:t>
            </a:r>
            <a:r>
              <a:rPr sz="3200" spc="-5" dirty="0">
                <a:latin typeface="Constantia"/>
                <a:cs typeface="Constantia"/>
              </a:rPr>
              <a:t>ill</a:t>
            </a:r>
            <a:r>
              <a:rPr sz="3200" dirty="0">
                <a:latin typeface="Constantia"/>
                <a:cs typeface="Constantia"/>
              </a:rPr>
              <a:t>,	</a:t>
            </a:r>
            <a:r>
              <a:rPr sz="3200" spc="-30" dirty="0">
                <a:latin typeface="Constantia"/>
                <a:cs typeface="Constantia"/>
              </a:rPr>
              <a:t>N</a:t>
            </a:r>
            <a:r>
              <a:rPr sz="3200" spc="5" dirty="0">
                <a:latin typeface="Constantia"/>
                <a:cs typeface="Constantia"/>
              </a:rPr>
              <a:t>e</a:t>
            </a:r>
            <a:r>
              <a:rPr sz="3200" dirty="0">
                <a:latin typeface="Constantia"/>
                <a:cs typeface="Constantia"/>
              </a:rPr>
              <a:t>w  </a:t>
            </a:r>
            <a:r>
              <a:rPr sz="3200" spc="-45" dirty="0">
                <a:latin typeface="Constantia"/>
                <a:cs typeface="Constantia"/>
              </a:rPr>
              <a:t>Jersey,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USA.</a:t>
            </a:r>
            <a:endParaRPr sz="3200">
              <a:latin typeface="Constantia"/>
              <a:cs typeface="Constantia"/>
            </a:endParaRPr>
          </a:p>
          <a:p>
            <a:pPr marL="314325" marR="26034" indent="-302260" algn="just">
              <a:lnSpc>
                <a:spcPct val="100400"/>
              </a:lnSpc>
              <a:spcBef>
                <a:spcPts val="63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dirty="0">
                <a:latin typeface="Constantia"/>
                <a:cs typeface="Constantia"/>
              </a:rPr>
              <a:t>C++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5" dirty="0">
                <a:latin typeface="Constantia"/>
                <a:cs typeface="Constantia"/>
              </a:rPr>
              <a:t>an </a:t>
            </a:r>
            <a:r>
              <a:rPr sz="3200" spc="-5" dirty="0">
                <a:latin typeface="Constantia"/>
                <a:cs typeface="Constantia"/>
              </a:rPr>
              <a:t>extension of </a:t>
            </a:r>
            <a:r>
              <a:rPr sz="3200" dirty="0">
                <a:latin typeface="Constantia"/>
                <a:cs typeface="Constantia"/>
              </a:rPr>
              <a:t>C </a:t>
            </a:r>
            <a:r>
              <a:rPr sz="3200" spc="-10" dirty="0">
                <a:latin typeface="Constantia"/>
                <a:cs typeface="Constantia"/>
              </a:rPr>
              <a:t>with </a:t>
            </a:r>
            <a:r>
              <a:rPr sz="3200" dirty="0">
                <a:latin typeface="Constantia"/>
                <a:cs typeface="Constantia"/>
              </a:rPr>
              <a:t>a major addition</a:t>
            </a:r>
            <a:r>
              <a:rPr sz="3200" spc="-3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of  </a:t>
            </a:r>
            <a:r>
              <a:rPr sz="3200" spc="-5" dirty="0">
                <a:latin typeface="Constantia"/>
                <a:cs typeface="Constantia"/>
              </a:rPr>
              <a:t>the class </a:t>
            </a:r>
            <a:r>
              <a:rPr sz="3200" spc="-10" dirty="0">
                <a:latin typeface="Constantia"/>
                <a:cs typeface="Constantia"/>
              </a:rPr>
              <a:t>construct</a:t>
            </a:r>
            <a:r>
              <a:rPr sz="3200" spc="-4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feature.</a:t>
            </a:r>
            <a:endParaRPr sz="3200">
              <a:latin typeface="Constantia"/>
              <a:cs typeface="Constantia"/>
            </a:endParaRPr>
          </a:p>
          <a:p>
            <a:pPr marL="314325" marR="5080" indent="-302260" algn="just">
              <a:lnSpc>
                <a:spcPct val="99900"/>
              </a:lnSpc>
              <a:spcBef>
                <a:spcPts val="7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20" dirty="0">
                <a:latin typeface="Constantia"/>
                <a:cs typeface="Constantia"/>
              </a:rPr>
              <a:t>Since </a:t>
            </a:r>
            <a:r>
              <a:rPr sz="3200" spc="-5" dirty="0">
                <a:latin typeface="Constantia"/>
                <a:cs typeface="Constantia"/>
              </a:rPr>
              <a:t>the class </a:t>
            </a:r>
            <a:r>
              <a:rPr sz="3200" spc="-15" dirty="0">
                <a:latin typeface="Constantia"/>
                <a:cs typeface="Constantia"/>
              </a:rPr>
              <a:t>was </a:t>
            </a:r>
            <a:r>
              <a:rPr sz="3200" dirty="0">
                <a:latin typeface="Constantia"/>
                <a:cs typeface="Constantia"/>
              </a:rPr>
              <a:t>a major </a:t>
            </a:r>
            <a:r>
              <a:rPr sz="3200" spc="-5" dirty="0">
                <a:latin typeface="Constantia"/>
                <a:cs typeface="Constantia"/>
              </a:rPr>
              <a:t>addition </a:t>
            </a:r>
            <a:r>
              <a:rPr sz="3200" spc="-25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the  original </a:t>
            </a:r>
            <a:r>
              <a:rPr sz="3200">
                <a:latin typeface="Constantia"/>
                <a:cs typeface="Constantia"/>
              </a:rPr>
              <a:t>C </a:t>
            </a:r>
            <a:r>
              <a:rPr sz="3200" spc="-10" smtClean="0">
                <a:latin typeface="Constantia"/>
                <a:cs typeface="Constantia"/>
              </a:rPr>
              <a:t>language</a:t>
            </a:r>
            <a:r>
              <a:rPr lang="en-US" sz="3200" spc="-10" dirty="0" smtClean="0">
                <a:latin typeface="Constantia"/>
                <a:cs typeface="Constantia"/>
              </a:rPr>
              <a:t>,</a:t>
            </a:r>
            <a:r>
              <a:rPr sz="3200" spc="-10" smtClean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Stroustrup </a:t>
            </a:r>
            <a:r>
              <a:rPr sz="3200" spc="-5" dirty="0">
                <a:latin typeface="Constantia"/>
                <a:cs typeface="Constantia"/>
              </a:rPr>
              <a:t>called </a:t>
            </a:r>
            <a:r>
              <a:rPr sz="3200" spc="-15" dirty="0">
                <a:latin typeface="Constantia"/>
                <a:cs typeface="Constantia"/>
              </a:rPr>
              <a:t>the </a:t>
            </a:r>
            <a:r>
              <a:rPr sz="3200" spc="5" dirty="0">
                <a:latin typeface="Constantia"/>
                <a:cs typeface="Constantia"/>
              </a:rPr>
              <a:t>new  </a:t>
            </a:r>
            <a:r>
              <a:rPr sz="3200" spc="-5" dirty="0">
                <a:latin typeface="Constantia"/>
                <a:cs typeface="Constantia"/>
              </a:rPr>
              <a:t>language </a:t>
            </a:r>
            <a:r>
              <a:rPr sz="3200" spc="5" dirty="0">
                <a:solidFill>
                  <a:srgbClr val="FF0000"/>
                </a:solidFill>
                <a:latin typeface="Constantia"/>
                <a:cs typeface="Constantia"/>
              </a:rPr>
              <a:t>'C </a:t>
            </a:r>
            <a:r>
              <a:rPr sz="3200" spc="-10" dirty="0">
                <a:solidFill>
                  <a:srgbClr val="FF0000"/>
                </a:solidFill>
                <a:latin typeface="Constantia"/>
                <a:cs typeface="Constantia"/>
              </a:rPr>
              <a:t>with</a:t>
            </a:r>
            <a:r>
              <a:rPr sz="3200" spc="-3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Classes</a:t>
            </a:r>
            <a:r>
              <a:rPr sz="3200" dirty="0">
                <a:latin typeface="Constantia"/>
                <a:cs typeface="Constantia"/>
              </a:rPr>
              <a:t>'.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524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Average </a:t>
            </a:r>
            <a:r>
              <a:rPr spc="-5" dirty="0"/>
              <a:t>of </a:t>
            </a:r>
            <a:r>
              <a:rPr spc="-45" dirty="0"/>
              <a:t>Two</a:t>
            </a:r>
            <a:r>
              <a:rPr spc="-114" dirty="0"/>
              <a:t> </a:t>
            </a:r>
            <a:r>
              <a:rPr spc="-10" dirty="0"/>
              <a:t>numbers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718" y="1900971"/>
            <a:ext cx="5593182" cy="50104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2185">
              <a:lnSpc>
                <a:spcPct val="121000"/>
              </a:lnSpc>
              <a:spcBef>
                <a:spcPts val="95"/>
              </a:spcBef>
            </a:pPr>
            <a:r>
              <a:rPr sz="3200" spc="-5" dirty="0">
                <a:latin typeface="Constantia"/>
                <a:cs typeface="Constantia"/>
              </a:rPr>
              <a:t>#include&lt;</a:t>
            </a:r>
            <a:r>
              <a:rPr sz="3200" spc="-5" dirty="0">
                <a:solidFill>
                  <a:srgbClr val="C00000"/>
                </a:solidFill>
                <a:latin typeface="Constantia"/>
                <a:cs typeface="Constantia"/>
              </a:rPr>
              <a:t>iostream</a:t>
            </a:r>
            <a:r>
              <a:rPr sz="3200" spc="-5">
                <a:latin typeface="Constantia"/>
                <a:cs typeface="Constantia"/>
              </a:rPr>
              <a:t>&gt; </a:t>
            </a:r>
            <a:endParaRPr lang="en-US" sz="3200" spc="-5" dirty="0" smtClean="0">
              <a:latin typeface="Constantia"/>
              <a:cs typeface="Constantia"/>
            </a:endParaRPr>
          </a:p>
          <a:p>
            <a:pPr marL="12700" marR="972185">
              <a:lnSpc>
                <a:spcPct val="121000"/>
              </a:lnSpc>
              <a:spcBef>
                <a:spcPts val="95"/>
              </a:spcBef>
            </a:pPr>
            <a:r>
              <a:rPr lang="en-US" sz="3200" spc="-5" dirty="0" smtClean="0">
                <a:latin typeface="Constantia"/>
                <a:cs typeface="Constantia"/>
              </a:rPr>
              <a:t>using namespace std;</a:t>
            </a:r>
            <a:r>
              <a:rPr sz="3200" spc="-5" smtClean="0">
                <a:latin typeface="Constantia"/>
                <a:cs typeface="Constantia"/>
              </a:rPr>
              <a:t> </a:t>
            </a:r>
            <a:endParaRPr lang="en-US" sz="3200" spc="-5" dirty="0" smtClean="0">
              <a:latin typeface="Constantia"/>
              <a:cs typeface="Constantia"/>
            </a:endParaRPr>
          </a:p>
          <a:p>
            <a:pPr marL="12700" marR="972185">
              <a:lnSpc>
                <a:spcPct val="121000"/>
              </a:lnSpc>
              <a:spcBef>
                <a:spcPts val="95"/>
              </a:spcBef>
            </a:pPr>
            <a:r>
              <a:rPr sz="3200" spc="-5" smtClean="0">
                <a:solidFill>
                  <a:srgbClr val="C00000"/>
                </a:solidFill>
                <a:latin typeface="Constantia"/>
                <a:cs typeface="Constantia"/>
              </a:rPr>
              <a:t>int</a:t>
            </a:r>
            <a:r>
              <a:rPr sz="3200" spc="-11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main()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447040" marR="5080">
              <a:lnSpc>
                <a:spcPct val="120100"/>
              </a:lnSpc>
              <a:spcBef>
                <a:spcPts val="30"/>
              </a:spcBef>
            </a:pPr>
            <a:r>
              <a:rPr sz="2800" spc="40" dirty="0">
                <a:solidFill>
                  <a:srgbClr val="C00000"/>
                </a:solidFill>
                <a:latin typeface="Constantia"/>
                <a:cs typeface="Constantia"/>
              </a:rPr>
              <a:t>float</a:t>
            </a:r>
            <a:r>
              <a:rPr sz="2800" spc="-13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num1,num2,sum,avg;  </a:t>
            </a:r>
            <a:r>
              <a:rPr sz="2800" spc="-10" dirty="0">
                <a:latin typeface="Constantia"/>
                <a:cs typeface="Constantia"/>
              </a:rPr>
              <a:t>cout&lt;&lt;”Enter </a:t>
            </a:r>
            <a:r>
              <a:rPr sz="2800" spc="-5" dirty="0">
                <a:latin typeface="Constantia"/>
                <a:cs typeface="Constantia"/>
              </a:rPr>
              <a:t>number </a:t>
            </a:r>
            <a:r>
              <a:rPr sz="2800" spc="-160" dirty="0">
                <a:latin typeface="Constantia"/>
                <a:cs typeface="Constantia"/>
              </a:rPr>
              <a:t>1</a:t>
            </a:r>
            <a:r>
              <a:rPr sz="2800" spc="-160">
                <a:latin typeface="Constantia"/>
                <a:cs typeface="Constantia"/>
              </a:rPr>
              <a:t>”; </a:t>
            </a:r>
            <a:r>
              <a:rPr sz="2800" spc="-160" smtClean="0">
                <a:latin typeface="Constantia"/>
                <a:cs typeface="Constantia"/>
              </a:rPr>
              <a:t> </a:t>
            </a:r>
            <a:r>
              <a:rPr sz="2800" spc="-5" smtClean="0">
                <a:solidFill>
                  <a:srgbClr val="C00000"/>
                </a:solidFill>
                <a:latin typeface="Constantia"/>
                <a:cs typeface="Constantia"/>
              </a:rPr>
              <a:t>cin&gt;&gt;num1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;</a:t>
            </a:r>
            <a:endParaRPr sz="2800">
              <a:latin typeface="Constantia"/>
              <a:cs typeface="Constantia"/>
            </a:endParaRPr>
          </a:p>
          <a:p>
            <a:pPr marL="447040" marR="316230">
              <a:lnSpc>
                <a:spcPts val="4040"/>
              </a:lnSpc>
              <a:spcBef>
                <a:spcPts val="240"/>
              </a:spcBef>
            </a:pPr>
            <a:r>
              <a:rPr sz="2800" spc="-10" dirty="0">
                <a:latin typeface="Constantia"/>
                <a:cs typeface="Constantia"/>
              </a:rPr>
              <a:t>cout&lt;&lt;”Enter </a:t>
            </a:r>
            <a:r>
              <a:rPr sz="2800" spc="-5" dirty="0">
                <a:latin typeface="Constantia"/>
                <a:cs typeface="Constantia"/>
              </a:rPr>
              <a:t>number</a:t>
            </a:r>
            <a:r>
              <a:rPr sz="2800" spc="-275" dirty="0">
                <a:latin typeface="Constantia"/>
                <a:cs typeface="Constantia"/>
              </a:rPr>
              <a:t> </a:t>
            </a:r>
            <a:r>
              <a:rPr sz="2800" spc="-150" dirty="0">
                <a:latin typeface="Constantia"/>
                <a:cs typeface="Constantia"/>
              </a:rPr>
              <a:t>2”; 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cin&gt;&gt;num2;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524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Average </a:t>
            </a:r>
            <a:r>
              <a:rPr spc="-5" dirty="0"/>
              <a:t>of </a:t>
            </a:r>
            <a:r>
              <a:rPr spc="-45" dirty="0"/>
              <a:t>Two</a:t>
            </a:r>
            <a:r>
              <a:rPr spc="-114" dirty="0"/>
              <a:t> </a:t>
            </a:r>
            <a:r>
              <a:rPr spc="-10" dirty="0"/>
              <a:t>numbers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718" y="1905543"/>
            <a:ext cx="5563870" cy="470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8855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latin typeface="Constantia"/>
                <a:cs typeface="Constantia"/>
              </a:rPr>
              <a:t>sum=n</a:t>
            </a:r>
            <a:r>
              <a:rPr sz="3200" spc="10" dirty="0">
                <a:latin typeface="Constantia"/>
                <a:cs typeface="Constantia"/>
              </a:rPr>
              <a:t>u</a:t>
            </a:r>
            <a:r>
              <a:rPr sz="3200" dirty="0">
                <a:latin typeface="Constantia"/>
                <a:cs typeface="Constantia"/>
              </a:rPr>
              <a:t>m1+n</a:t>
            </a:r>
            <a:r>
              <a:rPr sz="3200" spc="10" dirty="0">
                <a:latin typeface="Constantia"/>
                <a:cs typeface="Constantia"/>
              </a:rPr>
              <a:t>u</a:t>
            </a:r>
            <a:r>
              <a:rPr sz="3200" dirty="0">
                <a:latin typeface="Constantia"/>
                <a:cs typeface="Constantia"/>
              </a:rPr>
              <a:t>m</a:t>
            </a:r>
            <a:r>
              <a:rPr sz="3200" spc="-10" dirty="0">
                <a:latin typeface="Constantia"/>
                <a:cs typeface="Constantia"/>
              </a:rPr>
              <a:t>2</a:t>
            </a:r>
            <a:r>
              <a:rPr sz="3200" dirty="0">
                <a:latin typeface="Constantia"/>
                <a:cs typeface="Constantia"/>
              </a:rPr>
              <a:t>;  </a:t>
            </a:r>
            <a:r>
              <a:rPr sz="3200" spc="-10" dirty="0">
                <a:latin typeface="Constantia"/>
                <a:cs typeface="Constantia"/>
              </a:rPr>
              <a:t>avg=sum/2;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Constantia"/>
              <a:cs typeface="Constantia"/>
            </a:endParaRPr>
          </a:p>
          <a:p>
            <a:pPr marL="12700" marR="5080">
              <a:lnSpc>
                <a:spcPct val="120100"/>
              </a:lnSpc>
            </a:pPr>
            <a:r>
              <a:rPr sz="3200" spc="-15" dirty="0">
                <a:solidFill>
                  <a:srgbClr val="FF0000"/>
                </a:solidFill>
                <a:latin typeface="Constantia"/>
                <a:cs typeface="Constantia"/>
              </a:rPr>
              <a:t>cout&lt;&lt;”Sum </a:t>
            </a:r>
            <a:r>
              <a:rPr sz="3200" dirty="0">
                <a:solidFill>
                  <a:srgbClr val="FF0000"/>
                </a:solidFill>
                <a:latin typeface="Constantia"/>
                <a:cs typeface="Constantia"/>
              </a:rPr>
              <a:t>=” &lt;&lt;sum </a:t>
            </a:r>
            <a:r>
              <a:rPr sz="3200" spc="-55" dirty="0">
                <a:solidFill>
                  <a:srgbClr val="FF0000"/>
                </a:solidFill>
                <a:latin typeface="Constantia"/>
                <a:cs typeface="Constantia"/>
              </a:rPr>
              <a:t>&lt;&lt;”\n”;  </a:t>
            </a:r>
            <a:r>
              <a:rPr sz="3200" spc="-35" dirty="0">
                <a:solidFill>
                  <a:srgbClr val="FF0000"/>
                </a:solidFill>
                <a:latin typeface="Constantia"/>
                <a:cs typeface="Constantia"/>
              </a:rPr>
              <a:t>cout&lt;&lt;”Average </a:t>
            </a:r>
            <a:r>
              <a:rPr sz="3200" spc="-20" dirty="0">
                <a:solidFill>
                  <a:srgbClr val="FF0000"/>
                </a:solidFill>
                <a:latin typeface="Constantia"/>
                <a:cs typeface="Constantia"/>
              </a:rPr>
              <a:t>=”&lt;&lt;avg</a:t>
            </a:r>
            <a:r>
              <a:rPr sz="32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spc="-55" dirty="0">
                <a:solidFill>
                  <a:srgbClr val="FF0000"/>
                </a:solidFill>
                <a:latin typeface="Constantia"/>
                <a:cs typeface="Constantia"/>
              </a:rPr>
              <a:t>&lt;&lt;”\n”;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Constantia"/>
                <a:cs typeface="Constantia"/>
              </a:rPr>
              <a:t>return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0;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}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992581"/>
            <a:ext cx="407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C++ Input</a:t>
            </a:r>
            <a:r>
              <a:rPr spc="-150" dirty="0"/>
              <a:t> </a:t>
            </a:r>
            <a:r>
              <a:rPr spc="-25" dirty="0"/>
              <a:t>Operator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1922348"/>
            <a:ext cx="8476615" cy="3868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cin&gt;&gt;</a:t>
            </a:r>
            <a:r>
              <a:rPr sz="2800" spc="-5" dirty="0">
                <a:latin typeface="Constantia"/>
                <a:cs typeface="Constantia"/>
              </a:rPr>
              <a:t>num1;</a:t>
            </a:r>
            <a:endParaRPr sz="2800">
              <a:latin typeface="Constantia"/>
              <a:cs typeface="Constantia"/>
            </a:endParaRPr>
          </a:p>
          <a:p>
            <a:pPr marL="282575" marR="5080" indent="-270510">
              <a:lnSpc>
                <a:spcPts val="3350"/>
              </a:lnSpc>
              <a:spcBef>
                <a:spcPts val="79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10" dirty="0">
                <a:latin typeface="Constantia"/>
                <a:cs typeface="Constantia"/>
              </a:rPr>
              <a:t>Is an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input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statement </a:t>
            </a:r>
            <a:r>
              <a:rPr sz="2800" spc="-1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causes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program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wait  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user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to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10" dirty="0">
                <a:latin typeface="Constantia"/>
                <a:cs typeface="Constantia"/>
              </a:rPr>
              <a:t>type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40" dirty="0">
                <a:latin typeface="Constantia"/>
                <a:cs typeface="Constantia"/>
              </a:rPr>
              <a:t>number.</a:t>
            </a:r>
            <a:endParaRPr sz="280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56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number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keyed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placed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variable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num1.</a:t>
            </a:r>
            <a:endParaRPr sz="2800">
              <a:latin typeface="Constantia"/>
              <a:cs typeface="Constantia"/>
            </a:endParaRPr>
          </a:p>
          <a:p>
            <a:pPr marL="282575" marR="8890" indent="-27051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  <a:tab pos="2976245" algn="l"/>
                <a:tab pos="4979670" algn="l"/>
              </a:tabLst>
            </a:pP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33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operator</a:t>
            </a:r>
            <a:r>
              <a:rPr sz="2800" spc="280" dirty="0"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&gt;&gt;	</a:t>
            </a:r>
            <a:r>
              <a:rPr sz="2800" dirty="0">
                <a:latin typeface="Constantia"/>
                <a:cs typeface="Constantia"/>
              </a:rPr>
              <a:t>is</a:t>
            </a:r>
            <a:r>
              <a:rPr sz="2800" spc="3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known</a:t>
            </a:r>
            <a:r>
              <a:rPr sz="2800" spc="3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as	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extraction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or </a:t>
            </a:r>
            <a:r>
              <a:rPr sz="2800" spc="-25" dirty="0">
                <a:solidFill>
                  <a:srgbClr val="C00000"/>
                </a:solidFill>
                <a:latin typeface="Constantia"/>
                <a:cs typeface="Constantia"/>
              </a:rPr>
              <a:t>get </a:t>
            </a:r>
            <a:r>
              <a:rPr sz="2800" spc="-20" dirty="0">
                <a:solidFill>
                  <a:srgbClr val="C00000"/>
                </a:solidFill>
                <a:latin typeface="Constantia"/>
                <a:cs typeface="Constantia"/>
              </a:rPr>
              <a:t>from 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operator.</a:t>
            </a:r>
            <a:endParaRPr sz="2800">
              <a:latin typeface="Constantia"/>
              <a:cs typeface="Constantia"/>
            </a:endParaRPr>
          </a:p>
          <a:p>
            <a:pPr marL="282575" marR="179705" indent="-270510">
              <a:lnSpc>
                <a:spcPct val="100800"/>
              </a:lnSpc>
              <a:spcBef>
                <a:spcPts val="64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5" dirty="0">
                <a:solidFill>
                  <a:srgbClr val="C00000"/>
                </a:solidFill>
                <a:latin typeface="Constantia"/>
                <a:cs typeface="Constantia"/>
              </a:rPr>
              <a:t>It</a:t>
            </a:r>
            <a:r>
              <a:rPr sz="2800" spc="-18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extracts</a:t>
            </a:r>
            <a:r>
              <a:rPr sz="2800" spc="-1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800" spc="-1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value</a:t>
            </a:r>
            <a:r>
              <a:rPr sz="2800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from</a:t>
            </a:r>
            <a:r>
              <a:rPr sz="2800" spc="-8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800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keyboard</a:t>
            </a:r>
            <a:r>
              <a:rPr sz="2800" spc="-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and</a:t>
            </a:r>
            <a:r>
              <a:rPr sz="2800" spc="-3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assigns</a:t>
            </a:r>
            <a:r>
              <a:rPr sz="2800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it 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to</a:t>
            </a:r>
            <a:r>
              <a:rPr sz="2800" spc="-1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the</a:t>
            </a:r>
            <a:r>
              <a:rPr sz="2800" spc="-1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variable</a:t>
            </a:r>
            <a:r>
              <a:rPr sz="2800" spc="-1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on</a:t>
            </a:r>
            <a:r>
              <a:rPr sz="2800" spc="-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its</a:t>
            </a:r>
            <a:r>
              <a:rPr sz="2800" spc="-1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right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407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C++ Input</a:t>
            </a:r>
            <a:r>
              <a:rPr spc="-150" dirty="0"/>
              <a:t> </a:t>
            </a:r>
            <a:r>
              <a:rPr spc="-25" dirty="0"/>
              <a:t>Operator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1922348"/>
            <a:ext cx="8479790" cy="47199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2575" indent="-270510" algn="just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Cout&lt;&lt;” 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Sum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=” &lt;&lt;sum</a:t>
            </a:r>
            <a:r>
              <a:rPr sz="2800" spc="-1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5" dirty="0">
                <a:solidFill>
                  <a:srgbClr val="C00000"/>
                </a:solidFill>
                <a:latin typeface="Constantia"/>
                <a:cs typeface="Constantia"/>
              </a:rPr>
              <a:t>&lt;&lt;”\n”;</a:t>
            </a:r>
            <a:endParaRPr sz="2800">
              <a:latin typeface="Constantia"/>
              <a:cs typeface="Constantia"/>
            </a:endParaRPr>
          </a:p>
          <a:p>
            <a:pPr marL="282575" marR="5080" indent="-270510" algn="just">
              <a:lnSpc>
                <a:spcPct val="100099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5" dirty="0">
                <a:latin typeface="Constantia"/>
                <a:cs typeface="Constantia"/>
              </a:rPr>
              <a:t>First sends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string </a:t>
            </a:r>
            <a:r>
              <a:rPr sz="2800" spc="-15" dirty="0">
                <a:latin typeface="Constantia"/>
                <a:cs typeface="Constantia"/>
              </a:rPr>
              <a:t>”Sum </a:t>
            </a:r>
            <a:r>
              <a:rPr sz="2800" dirty="0">
                <a:latin typeface="Constantia"/>
                <a:cs typeface="Constantia"/>
              </a:rPr>
              <a:t>=”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cout </a:t>
            </a:r>
            <a:r>
              <a:rPr sz="2800" spc="-10" dirty="0">
                <a:latin typeface="Constantia"/>
                <a:cs typeface="Constantia"/>
              </a:rPr>
              <a:t>and </a:t>
            </a:r>
            <a:r>
              <a:rPr sz="2800" dirty="0">
                <a:latin typeface="Constantia"/>
                <a:cs typeface="Constantia"/>
              </a:rPr>
              <a:t>then </a:t>
            </a:r>
            <a:r>
              <a:rPr sz="2800" spc="-5" dirty="0">
                <a:latin typeface="Constantia"/>
                <a:cs typeface="Constantia"/>
              </a:rPr>
              <a:t>send 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value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5" dirty="0">
                <a:latin typeface="Constantia"/>
                <a:cs typeface="Constantia"/>
              </a:rPr>
              <a:t>sum. </a:t>
            </a:r>
            <a:r>
              <a:rPr sz="2800" spc="-15" dirty="0">
                <a:latin typeface="Constantia"/>
                <a:cs typeface="Constantia"/>
              </a:rPr>
              <a:t>Finally  </a:t>
            </a:r>
            <a:r>
              <a:rPr sz="2800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sends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newline  </a:t>
            </a:r>
            <a:r>
              <a:rPr sz="2800" spc="-15" dirty="0">
                <a:latin typeface="Constantia"/>
                <a:cs typeface="Constantia"/>
              </a:rPr>
              <a:t>character </a:t>
            </a:r>
            <a:r>
              <a:rPr sz="2800" spc="10" dirty="0">
                <a:latin typeface="Constantia"/>
                <a:cs typeface="Constantia"/>
              </a:rPr>
              <a:t>so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next </a:t>
            </a:r>
            <a:r>
              <a:rPr sz="2800" spc="-15" dirty="0">
                <a:latin typeface="Constantia"/>
                <a:cs typeface="Constantia"/>
              </a:rPr>
              <a:t>output </a:t>
            </a:r>
            <a:r>
              <a:rPr sz="2800" spc="-10" dirty="0">
                <a:latin typeface="Constantia"/>
                <a:cs typeface="Constantia"/>
              </a:rPr>
              <a:t>will be </a:t>
            </a:r>
            <a:r>
              <a:rPr sz="2800" dirty="0">
                <a:latin typeface="Constantia"/>
                <a:cs typeface="Constantia"/>
              </a:rPr>
              <a:t>in the </a:t>
            </a:r>
            <a:r>
              <a:rPr sz="2800" spc="-10" dirty="0">
                <a:latin typeface="Constantia"/>
                <a:cs typeface="Constantia"/>
              </a:rPr>
              <a:t>new  </a:t>
            </a:r>
            <a:r>
              <a:rPr sz="2800" spc="-5" dirty="0">
                <a:latin typeface="Constantia"/>
                <a:cs typeface="Constantia"/>
              </a:rPr>
              <a:t>line.</a:t>
            </a:r>
            <a:endParaRPr sz="2800">
              <a:latin typeface="Constantia"/>
              <a:cs typeface="Constantia"/>
            </a:endParaRPr>
          </a:p>
          <a:p>
            <a:pPr marL="282575" marR="19050" indent="-270510" algn="just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multiple </a:t>
            </a:r>
            <a:r>
              <a:rPr sz="2800" dirty="0">
                <a:latin typeface="Constantia"/>
                <a:cs typeface="Constantia"/>
              </a:rPr>
              <a:t>use </a:t>
            </a:r>
            <a:r>
              <a:rPr sz="2800" spc="-20" dirty="0">
                <a:latin typeface="Constantia"/>
                <a:cs typeface="Constantia"/>
              </a:rPr>
              <a:t>of </a:t>
            </a:r>
            <a:r>
              <a:rPr sz="2800" dirty="0">
                <a:latin typeface="Constantia"/>
                <a:cs typeface="Constantia"/>
              </a:rPr>
              <a:t>&lt;&lt; in </a:t>
            </a:r>
            <a:r>
              <a:rPr sz="2800" spc="-20" dirty="0">
                <a:latin typeface="Constantia"/>
                <a:cs typeface="Constantia"/>
              </a:rPr>
              <a:t>one </a:t>
            </a:r>
            <a:r>
              <a:rPr sz="2800" spc="-10" dirty="0">
                <a:latin typeface="Constantia"/>
                <a:cs typeface="Constantia"/>
              </a:rPr>
              <a:t>statement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5" dirty="0">
                <a:latin typeface="Constantia"/>
                <a:cs typeface="Constantia"/>
              </a:rPr>
              <a:t>called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casading.</a:t>
            </a:r>
            <a:endParaRPr sz="2800">
              <a:latin typeface="Constantia"/>
              <a:cs typeface="Constantia"/>
            </a:endParaRPr>
          </a:p>
          <a:p>
            <a:pPr marL="282575" indent="-270510" algn="just">
              <a:lnSpc>
                <a:spcPct val="100000"/>
              </a:lnSpc>
              <a:spcBef>
                <a:spcPts val="66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Cin&gt;&gt;num1&gt;&gt;num2;</a:t>
            </a:r>
            <a:endParaRPr sz="2800">
              <a:latin typeface="Constantia"/>
              <a:cs typeface="Constantia"/>
            </a:endParaRPr>
          </a:p>
          <a:p>
            <a:pPr marL="282575" marR="19050" indent="-270510" algn="just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vlaues </a:t>
            </a:r>
            <a:r>
              <a:rPr sz="2800" spc="-15" dirty="0">
                <a:latin typeface="Constantia"/>
                <a:cs typeface="Constantia"/>
              </a:rPr>
              <a:t>are </a:t>
            </a:r>
            <a:r>
              <a:rPr sz="2800" spc="-5" dirty="0">
                <a:latin typeface="Constantia"/>
                <a:cs typeface="Constantia"/>
              </a:rPr>
              <a:t>assigned </a:t>
            </a:r>
            <a:r>
              <a:rPr sz="2800" spc="-30" dirty="0">
                <a:latin typeface="Constantia"/>
                <a:cs typeface="Constantia"/>
              </a:rPr>
              <a:t>from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left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to right</a:t>
            </a:r>
            <a:r>
              <a:rPr sz="2800" spc="-10" dirty="0">
                <a:latin typeface="Constantia"/>
                <a:cs typeface="Constantia"/>
              </a:rPr>
              <a:t>. 10 </a:t>
            </a:r>
            <a:r>
              <a:rPr sz="2800" spc="5" dirty="0">
                <a:latin typeface="Constantia"/>
                <a:cs typeface="Constantia"/>
              </a:rPr>
              <a:t>&amp; </a:t>
            </a:r>
            <a:r>
              <a:rPr sz="2800" spc="10" dirty="0">
                <a:latin typeface="Constantia"/>
                <a:cs typeface="Constantia"/>
              </a:rPr>
              <a:t>20  </a:t>
            </a:r>
            <a:r>
              <a:rPr sz="2800" spc="-15" dirty="0">
                <a:latin typeface="Constantia"/>
                <a:cs typeface="Constantia"/>
              </a:rPr>
              <a:t>entered </a:t>
            </a:r>
            <a:r>
              <a:rPr sz="2800" dirty="0">
                <a:latin typeface="Constantia"/>
                <a:cs typeface="Constantia"/>
              </a:rPr>
              <a:t>then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num1=10 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&amp;</a:t>
            </a:r>
            <a:r>
              <a:rPr sz="2800" spc="-114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num2=20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992581"/>
            <a:ext cx="533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Structure </a:t>
            </a:r>
            <a:r>
              <a:rPr spc="-5" dirty="0"/>
              <a:t>of </a:t>
            </a:r>
            <a:r>
              <a:rPr spc="5" dirty="0"/>
              <a:t>C++</a:t>
            </a:r>
            <a:r>
              <a:rPr spc="25" dirty="0"/>
              <a:t> </a:t>
            </a:r>
            <a:r>
              <a:rPr spc="-20" dirty="0"/>
              <a:t>Program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062226" y="2097087"/>
            <a:ext cx="5727700" cy="4660900"/>
            <a:chOff x="2062226" y="2097087"/>
            <a:chExt cx="5727700" cy="4660900"/>
          </a:xfrm>
        </p:grpSpPr>
        <p:sp>
          <p:nvSpPr>
            <p:cNvPr id="10" name="object 10"/>
            <p:cNvSpPr/>
            <p:nvPr/>
          </p:nvSpPr>
          <p:spPr>
            <a:xfrm>
              <a:off x="2068576" y="2103437"/>
              <a:ext cx="5715000" cy="4648200"/>
            </a:xfrm>
            <a:custGeom>
              <a:avLst/>
              <a:gdLst/>
              <a:ahLst/>
              <a:cxnLst/>
              <a:rect l="l" t="t" r="r" b="b"/>
              <a:pathLst>
                <a:path w="5715000" h="4648200">
                  <a:moveTo>
                    <a:pt x="5715000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5715000" y="4648200"/>
                  </a:lnTo>
                  <a:lnTo>
                    <a:pt x="571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8576" y="2103437"/>
              <a:ext cx="5715000" cy="4648200"/>
            </a:xfrm>
            <a:custGeom>
              <a:avLst/>
              <a:gdLst/>
              <a:ahLst/>
              <a:cxnLst/>
              <a:rect l="l" t="t" r="r" b="b"/>
              <a:pathLst>
                <a:path w="5715000" h="4648200">
                  <a:moveTo>
                    <a:pt x="0" y="4648200"/>
                  </a:moveTo>
                  <a:lnTo>
                    <a:pt x="5715000" y="4648200"/>
                  </a:lnTo>
                  <a:lnTo>
                    <a:pt x="5715000" y="0"/>
                  </a:lnTo>
                  <a:lnTo>
                    <a:pt x="0" y="0"/>
                  </a:lnTo>
                  <a:lnTo>
                    <a:pt x="0" y="4648200"/>
                  </a:lnTo>
                  <a:close/>
                </a:path>
                <a:path w="5715000" h="4648200">
                  <a:moveTo>
                    <a:pt x="304800" y="4343400"/>
                  </a:moveTo>
                  <a:lnTo>
                    <a:pt x="5410200" y="4343400"/>
                  </a:lnTo>
                  <a:lnTo>
                    <a:pt x="5410200" y="304800"/>
                  </a:lnTo>
                  <a:lnTo>
                    <a:pt x="304800" y="304800"/>
                  </a:lnTo>
                  <a:lnTo>
                    <a:pt x="304800" y="4343400"/>
                  </a:lnTo>
                  <a:close/>
                </a:path>
                <a:path w="5715000" h="4648200">
                  <a:moveTo>
                    <a:pt x="304800" y="990663"/>
                  </a:moveTo>
                  <a:lnTo>
                    <a:pt x="5410200" y="992187"/>
                  </a:lnTo>
                </a:path>
                <a:path w="5715000" h="4648200">
                  <a:moveTo>
                    <a:pt x="304800" y="1979612"/>
                  </a:moveTo>
                  <a:lnTo>
                    <a:pt x="5410200" y="1981263"/>
                  </a:lnTo>
                </a:path>
                <a:path w="5715000" h="4648200">
                  <a:moveTo>
                    <a:pt x="304800" y="3122612"/>
                  </a:moveTo>
                  <a:lnTo>
                    <a:pt x="5410200" y="31242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68576" y="2103437"/>
            <a:ext cx="5715000" cy="46482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Include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Files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 marR="101600" algn="ctr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Class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declaration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Arial"/>
              <a:cs typeface="Arial"/>
            </a:endParaRPr>
          </a:p>
          <a:p>
            <a:pPr marL="1692910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Class functions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definitions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631314">
              <a:lnSpc>
                <a:spcPct val="100000"/>
              </a:lnSpc>
              <a:spcBef>
                <a:spcPts val="1750"/>
              </a:spcBef>
            </a:pPr>
            <a:r>
              <a:rPr sz="1800" dirty="0">
                <a:latin typeface="Arial"/>
                <a:cs typeface="Arial"/>
              </a:rPr>
              <a:t>Main </a:t>
            </a:r>
            <a:r>
              <a:rPr sz="1800" spc="5" dirty="0">
                <a:latin typeface="Arial"/>
                <a:cs typeface="Arial"/>
              </a:rPr>
              <a:t>function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7" y="200025"/>
            <a:ext cx="9172244" cy="635000"/>
          </a:xfrm>
        </p:spPr>
        <p:txBody>
          <a:bodyPr/>
          <a:lstStyle/>
          <a:p>
            <a:r>
              <a:rPr lang="en-US" dirty="0" smtClean="0"/>
              <a:t>Process of executing a C++ file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209675"/>
            <a:ext cx="969486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77" y="123825"/>
            <a:ext cx="9172244" cy="635000"/>
          </a:xfrm>
        </p:spPr>
        <p:txBody>
          <a:bodyPr/>
          <a:lstStyle/>
          <a:p>
            <a:r>
              <a:rPr lang="en-US" dirty="0" smtClean="0"/>
              <a:t>Flow chart of C++ execution process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906462"/>
            <a:ext cx="816133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3237" y="1992312"/>
            <a:ext cx="4457700" cy="3936334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95"/>
              </a:spcBef>
            </a:pPr>
            <a:r>
              <a:rPr sz="3200" spc="-5" dirty="0">
                <a:latin typeface="Constantia"/>
                <a:cs typeface="Constantia"/>
              </a:rPr>
              <a:t>#</a:t>
            </a:r>
            <a:r>
              <a:rPr sz="3200" spc="-5">
                <a:latin typeface="Constantia"/>
                <a:cs typeface="Constantia"/>
              </a:rPr>
              <a:t>include&lt;iostream.h</a:t>
            </a:r>
            <a:r>
              <a:rPr sz="3200" spc="-5" smtClean="0">
                <a:latin typeface="Constantia"/>
                <a:cs typeface="Constantia"/>
              </a:rPr>
              <a:t>&gt;</a:t>
            </a:r>
            <a:endParaRPr lang="en-US" sz="3200" spc="-5" dirty="0" smtClean="0">
              <a:latin typeface="Constantia"/>
              <a:cs typeface="Constantia"/>
            </a:endParaRPr>
          </a:p>
          <a:p>
            <a:pPr marL="100965">
              <a:lnSpc>
                <a:spcPct val="100000"/>
              </a:lnSpc>
              <a:spcBef>
                <a:spcPts val="195"/>
              </a:spcBef>
            </a:pPr>
            <a:r>
              <a:rPr lang="en-US" sz="3200" spc="-5" dirty="0" smtClean="0">
                <a:latin typeface="Constantia"/>
                <a:cs typeface="Constantia"/>
              </a:rPr>
              <a:t>using namespace std;</a:t>
            </a:r>
            <a:endParaRPr sz="3200">
              <a:latin typeface="Constantia"/>
              <a:cs typeface="Constantia"/>
            </a:endParaRPr>
          </a:p>
          <a:p>
            <a:pPr marL="10096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onstantia"/>
                <a:cs typeface="Constantia"/>
              </a:rPr>
              <a:t>#include&lt;conio.h&gt;</a:t>
            </a:r>
            <a:endParaRPr sz="3200">
              <a:latin typeface="Constantia"/>
              <a:cs typeface="Constantia"/>
            </a:endParaRPr>
          </a:p>
          <a:p>
            <a:pPr marL="100965">
              <a:lnSpc>
                <a:spcPct val="100000"/>
              </a:lnSpc>
            </a:pPr>
            <a:r>
              <a:rPr sz="3200" spc="-5" smtClean="0">
                <a:latin typeface="Constantia"/>
                <a:cs typeface="Constantia"/>
              </a:rPr>
              <a:t>class</a:t>
            </a:r>
            <a:r>
              <a:rPr sz="3200" spc="-160" smtClean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person</a:t>
            </a:r>
            <a:endParaRPr sz="3200">
              <a:latin typeface="Constantia"/>
              <a:cs typeface="Constantia"/>
            </a:endParaRPr>
          </a:p>
          <a:p>
            <a:pPr marL="100965">
              <a:lnSpc>
                <a:spcPct val="100000"/>
              </a:lnSpc>
              <a:spcBef>
                <a:spcPts val="775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402590" marR="2278380">
              <a:lnSpc>
                <a:spcPts val="4610"/>
              </a:lnSpc>
              <a:spcBef>
                <a:spcPts val="280"/>
              </a:spcBef>
            </a:pPr>
            <a:r>
              <a:rPr sz="3200" spc="-5" dirty="0">
                <a:latin typeface="Constantia"/>
                <a:cs typeface="Constantia"/>
              </a:rPr>
              <a:t>int </a:t>
            </a:r>
            <a:r>
              <a:rPr sz="3200" spc="-10" dirty="0">
                <a:latin typeface="Constantia"/>
                <a:cs typeface="Constantia"/>
              </a:rPr>
              <a:t>roll;  </a:t>
            </a: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marks;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3401" y="1992312"/>
            <a:ext cx="4459605" cy="498792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95"/>
              </a:spcBef>
            </a:pPr>
            <a:r>
              <a:rPr sz="3200" spc="5" dirty="0">
                <a:solidFill>
                  <a:srgbClr val="C00000"/>
                </a:solidFill>
                <a:latin typeface="Constantia"/>
                <a:cs typeface="Constantia"/>
              </a:rPr>
              <a:t>public</a:t>
            </a:r>
            <a:r>
              <a:rPr sz="3200" spc="-1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endParaRPr sz="3200">
              <a:latin typeface="Constantia"/>
              <a:cs typeface="Constantia"/>
            </a:endParaRPr>
          </a:p>
          <a:p>
            <a:pPr marL="404495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onstantia"/>
                <a:cs typeface="Constantia"/>
              </a:rPr>
              <a:t>void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getdata(void)</a:t>
            </a:r>
            <a:endParaRPr sz="3200">
              <a:latin typeface="Constantia"/>
              <a:cs typeface="Constantia"/>
            </a:endParaRPr>
          </a:p>
          <a:p>
            <a:pPr marL="40449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1017269" marR="770890">
              <a:lnSpc>
                <a:spcPct val="120100"/>
              </a:lnSpc>
              <a:spcBef>
                <a:spcPts val="30"/>
              </a:spcBef>
            </a:pPr>
            <a:r>
              <a:rPr sz="2800" spc="-10" dirty="0">
                <a:latin typeface="Constantia"/>
                <a:cs typeface="Constantia"/>
              </a:rPr>
              <a:t>cout&lt;&lt;“Roll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No:";  </a:t>
            </a:r>
            <a:r>
              <a:rPr sz="2800" spc="-5" dirty="0">
                <a:latin typeface="Constantia"/>
                <a:cs typeface="Constantia"/>
              </a:rPr>
              <a:t>cin&gt;&gt;roll;</a:t>
            </a:r>
            <a:endParaRPr sz="2800">
              <a:latin typeface="Constantia"/>
              <a:cs typeface="Constantia"/>
            </a:endParaRPr>
          </a:p>
          <a:p>
            <a:pPr marL="1017269" marR="1052830">
              <a:lnSpc>
                <a:spcPct val="120100"/>
              </a:lnSpc>
            </a:pP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5" dirty="0">
                <a:latin typeface="Constantia"/>
                <a:cs typeface="Constantia"/>
              </a:rPr>
              <a:t>o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spc="15" dirty="0">
                <a:latin typeface="Constantia"/>
                <a:cs typeface="Constantia"/>
              </a:rPr>
              <a:t>t</a:t>
            </a:r>
            <a:r>
              <a:rPr sz="2800" spc="5" dirty="0">
                <a:latin typeface="Constantia"/>
                <a:cs typeface="Constantia"/>
              </a:rPr>
              <a:t>&lt;&lt;</a:t>
            </a:r>
            <a:r>
              <a:rPr sz="2800" spc="-15" dirty="0">
                <a:latin typeface="Constantia"/>
                <a:cs typeface="Constantia"/>
              </a:rPr>
              <a:t>“</a:t>
            </a:r>
            <a:r>
              <a:rPr sz="2800" spc="-20" dirty="0">
                <a:latin typeface="Constantia"/>
                <a:cs typeface="Constantia"/>
              </a:rPr>
              <a:t>M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10" dirty="0">
                <a:latin typeface="Constantia"/>
                <a:cs typeface="Constantia"/>
              </a:rPr>
              <a:t>ks</a:t>
            </a:r>
            <a:r>
              <a:rPr sz="2800" spc="-5" dirty="0">
                <a:latin typeface="Constantia"/>
                <a:cs typeface="Constantia"/>
              </a:rPr>
              <a:t>";  cin&gt;&gt;marks;</a:t>
            </a:r>
            <a:endParaRPr sz="2800">
              <a:latin typeface="Constantia"/>
              <a:cs typeface="Constantia"/>
            </a:endParaRPr>
          </a:p>
          <a:p>
            <a:pPr marL="404495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latin typeface="Constantia"/>
                <a:cs typeface="Constantia"/>
              </a:rPr>
              <a:t>}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3237" y="1992312"/>
            <a:ext cx="4457700" cy="498792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95"/>
              </a:spcBef>
            </a:pPr>
            <a:r>
              <a:rPr sz="3200" spc="-20" dirty="0">
                <a:latin typeface="Constantia"/>
                <a:cs typeface="Constantia"/>
              </a:rPr>
              <a:t>void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display(void)</a:t>
            </a:r>
            <a:endParaRPr sz="3200">
              <a:latin typeface="Constantia"/>
              <a:cs typeface="Constantia"/>
            </a:endParaRPr>
          </a:p>
          <a:p>
            <a:pPr marL="40259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805180" marR="1621155" indent="210185">
              <a:lnSpc>
                <a:spcPts val="3350"/>
              </a:lnSpc>
              <a:spcBef>
                <a:spcPts val="825"/>
              </a:spcBef>
            </a:pP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5" dirty="0">
                <a:latin typeface="Constantia"/>
                <a:cs typeface="Constantia"/>
              </a:rPr>
              <a:t>o</a:t>
            </a:r>
            <a:r>
              <a:rPr sz="2800" spc="-20" dirty="0">
                <a:latin typeface="Constantia"/>
                <a:cs typeface="Constantia"/>
              </a:rPr>
              <a:t>u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5" dirty="0">
                <a:latin typeface="Constantia"/>
                <a:cs typeface="Constantia"/>
              </a:rPr>
              <a:t>&lt;&lt;"</a:t>
            </a:r>
            <a:r>
              <a:rPr sz="2800" spc="-50" dirty="0">
                <a:latin typeface="Constantia"/>
                <a:cs typeface="Constantia"/>
              </a:rPr>
              <a:t>R</a:t>
            </a:r>
            <a:r>
              <a:rPr sz="2800" dirty="0">
                <a:latin typeface="Constantia"/>
                <a:cs typeface="Constantia"/>
              </a:rPr>
              <a:t>oll  </a:t>
            </a:r>
            <a:r>
              <a:rPr sz="2800" spc="-10" dirty="0">
                <a:latin typeface="Constantia"/>
                <a:cs typeface="Constantia"/>
              </a:rPr>
              <a:t>No"&lt;&lt;roll;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Constantia"/>
              <a:cs typeface="Constantia"/>
            </a:endParaRPr>
          </a:p>
          <a:p>
            <a:pPr marL="805180" marR="1277620" indent="210185">
              <a:lnSpc>
                <a:spcPct val="100800"/>
              </a:lnSpc>
            </a:pPr>
            <a:r>
              <a:rPr sz="2800" spc="-75" dirty="0">
                <a:latin typeface="Constantia"/>
                <a:cs typeface="Constantia"/>
              </a:rPr>
              <a:t>c</a:t>
            </a:r>
            <a:r>
              <a:rPr sz="2800" spc="5" dirty="0">
                <a:latin typeface="Constantia"/>
                <a:cs typeface="Constantia"/>
              </a:rPr>
              <a:t>o</a:t>
            </a:r>
            <a:r>
              <a:rPr sz="2800" spc="-20" dirty="0">
                <a:latin typeface="Constantia"/>
                <a:cs typeface="Constantia"/>
              </a:rPr>
              <a:t>u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5" dirty="0">
                <a:latin typeface="Constantia"/>
                <a:cs typeface="Constantia"/>
              </a:rPr>
              <a:t>&lt;&lt;"</a:t>
            </a:r>
            <a:r>
              <a:rPr sz="2800" spc="-30" dirty="0">
                <a:latin typeface="Constantia"/>
                <a:cs typeface="Constantia"/>
              </a:rPr>
              <a:t>M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10" dirty="0">
                <a:latin typeface="Constantia"/>
                <a:cs typeface="Constantia"/>
              </a:rPr>
              <a:t>k</a:t>
            </a:r>
            <a:r>
              <a:rPr sz="2800" dirty="0">
                <a:latin typeface="Constantia"/>
                <a:cs typeface="Constantia"/>
              </a:rPr>
              <a:t>s  </a:t>
            </a:r>
            <a:r>
              <a:rPr sz="2800" spc="-5" dirty="0">
                <a:latin typeface="Constantia"/>
                <a:cs typeface="Constantia"/>
              </a:rPr>
              <a:t>"&lt;&lt;marks;</a:t>
            </a:r>
            <a:endParaRPr sz="2800">
              <a:latin typeface="Constantia"/>
              <a:cs typeface="Constantia"/>
            </a:endParaRPr>
          </a:p>
          <a:p>
            <a:pPr marL="402590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latin typeface="Constantia"/>
                <a:cs typeface="Constantia"/>
              </a:rPr>
              <a:t>}</a:t>
            </a:r>
            <a:endParaRPr sz="3200">
              <a:latin typeface="Constantia"/>
              <a:cs typeface="Constantia"/>
            </a:endParaRPr>
          </a:p>
          <a:p>
            <a:pPr marL="100965">
              <a:lnSpc>
                <a:spcPct val="100000"/>
              </a:lnSpc>
              <a:spcBef>
                <a:spcPts val="770"/>
              </a:spcBef>
            </a:pPr>
            <a:r>
              <a:rPr sz="3200" spc="-15" dirty="0">
                <a:solidFill>
                  <a:srgbClr val="C00000"/>
                </a:solidFill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3401" y="1992312"/>
            <a:ext cx="4459605" cy="498792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95"/>
              </a:spcBef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main()</a:t>
            </a:r>
            <a:endParaRPr sz="32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807085" marR="1442720">
              <a:lnSpc>
                <a:spcPct val="120100"/>
              </a:lnSpc>
              <a:spcBef>
                <a:spcPts val="30"/>
              </a:spcBef>
            </a:pPr>
            <a:r>
              <a:rPr sz="2800" spc="5" dirty="0">
                <a:latin typeface="Constantia"/>
                <a:cs typeface="Constantia"/>
              </a:rPr>
              <a:t>person </a:t>
            </a:r>
            <a:r>
              <a:rPr sz="2800" spc="-5" dirty="0">
                <a:latin typeface="Constantia"/>
                <a:cs typeface="Constantia"/>
              </a:rPr>
              <a:t>per1;  </a:t>
            </a:r>
            <a:r>
              <a:rPr sz="2800" spc="10" dirty="0">
                <a:latin typeface="Constantia"/>
                <a:cs typeface="Constantia"/>
              </a:rPr>
              <a:t>p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r</a:t>
            </a:r>
            <a:r>
              <a:rPr sz="2800" spc="-20" dirty="0">
                <a:latin typeface="Constantia"/>
                <a:cs typeface="Constantia"/>
              </a:rPr>
              <a:t>1</a:t>
            </a:r>
            <a:r>
              <a:rPr sz="2800" dirty="0">
                <a:latin typeface="Constantia"/>
                <a:cs typeface="Constantia"/>
              </a:rPr>
              <a:t>.</a:t>
            </a:r>
            <a:r>
              <a:rPr sz="2800" spc="-50" dirty="0">
                <a:latin typeface="Constantia"/>
                <a:cs typeface="Constantia"/>
              </a:rPr>
              <a:t>g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20" dirty="0">
                <a:latin typeface="Constantia"/>
                <a:cs typeface="Constantia"/>
              </a:rPr>
              <a:t>t</a:t>
            </a:r>
            <a:r>
              <a:rPr sz="2800" dirty="0">
                <a:latin typeface="Constantia"/>
                <a:cs typeface="Constantia"/>
              </a:rPr>
              <a:t>d</a:t>
            </a: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spc="15" dirty="0">
                <a:latin typeface="Constantia"/>
                <a:cs typeface="Constantia"/>
              </a:rPr>
              <a:t>t</a:t>
            </a:r>
            <a:r>
              <a:rPr sz="2800" spc="-10" dirty="0">
                <a:latin typeface="Constantia"/>
                <a:cs typeface="Constantia"/>
              </a:rPr>
              <a:t>a</a:t>
            </a:r>
            <a:r>
              <a:rPr sz="2800" spc="5" dirty="0">
                <a:latin typeface="Constantia"/>
                <a:cs typeface="Constantia"/>
              </a:rPr>
              <a:t>()</a:t>
            </a:r>
            <a:r>
              <a:rPr sz="2800" dirty="0">
                <a:latin typeface="Constantia"/>
                <a:cs typeface="Constantia"/>
              </a:rPr>
              <a:t>;  </a:t>
            </a:r>
            <a:r>
              <a:rPr sz="2800" spc="-5" dirty="0">
                <a:latin typeface="Constantia"/>
                <a:cs typeface="Constantia"/>
              </a:rPr>
              <a:t>per1.display();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750">
              <a:latin typeface="Constantia"/>
              <a:cs typeface="Constantia"/>
            </a:endParaRPr>
          </a:p>
          <a:p>
            <a:pPr marL="404495" marR="2519680">
              <a:lnSpc>
                <a:spcPct val="120100"/>
              </a:lnSpc>
            </a:pPr>
            <a:r>
              <a:rPr sz="3200" spc="-15" dirty="0">
                <a:latin typeface="Constantia"/>
                <a:cs typeface="Constantia"/>
              </a:rPr>
              <a:t>getch();  </a:t>
            </a:r>
            <a:r>
              <a:rPr sz="3200" spc="-5" dirty="0">
                <a:solidFill>
                  <a:srgbClr val="C00000"/>
                </a:solidFill>
                <a:latin typeface="Constantia"/>
                <a:cs typeface="Constantia"/>
              </a:rPr>
              <a:t>return</a:t>
            </a:r>
            <a:r>
              <a:rPr sz="3200" spc="-2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0;</a:t>
            </a:r>
            <a:endParaRPr sz="32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775"/>
              </a:spcBef>
            </a:pPr>
            <a:r>
              <a:rPr sz="3200" dirty="0">
                <a:latin typeface="Constantia"/>
                <a:cs typeface="Constantia"/>
              </a:rPr>
              <a:t>}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777" y="428625"/>
            <a:ext cx="9172244" cy="635000"/>
          </a:xfrm>
        </p:spPr>
        <p:txBody>
          <a:bodyPr/>
          <a:lstStyle/>
          <a:p>
            <a:r>
              <a:rPr lang="en-US" dirty="0" smtClean="0"/>
              <a:t>Difference between C and C++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190625"/>
            <a:ext cx="94660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992581"/>
            <a:ext cx="80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</a:t>
            </a:r>
            <a:r>
              <a:rPr spc="25" dirty="0"/>
              <a:t>+</a:t>
            </a:r>
            <a:r>
              <a:rPr spc="-5" dirty="0"/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718" y="2078558"/>
            <a:ext cx="8913495" cy="4713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4325" marR="11430" indent="-302260" algn="just">
              <a:lnSpc>
                <a:spcPct val="100400"/>
              </a:lnSpc>
              <a:spcBef>
                <a:spcPts val="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45" dirty="0">
                <a:latin typeface="Constantia"/>
                <a:cs typeface="Constantia"/>
              </a:rPr>
              <a:t>However </a:t>
            </a:r>
            <a:r>
              <a:rPr sz="3200" spc="-10" dirty="0">
                <a:latin typeface="Constantia"/>
                <a:cs typeface="Constantia"/>
              </a:rPr>
              <a:t>later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25" dirty="0">
                <a:latin typeface="Constantia"/>
                <a:cs typeface="Constantia"/>
              </a:rPr>
              <a:t>1983 </a:t>
            </a:r>
            <a:r>
              <a:rPr sz="3200" spc="-1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name </a:t>
            </a:r>
            <a:r>
              <a:rPr sz="3200" spc="-15" dirty="0">
                <a:latin typeface="Constantia"/>
                <a:cs typeface="Constantia"/>
              </a:rPr>
              <a:t>was </a:t>
            </a:r>
            <a:r>
              <a:rPr sz="3200" spc="-20" dirty="0">
                <a:latin typeface="Constantia"/>
                <a:cs typeface="Constantia"/>
              </a:rPr>
              <a:t>changed </a:t>
            </a:r>
            <a:r>
              <a:rPr sz="3200" spc="-55" dirty="0">
                <a:latin typeface="Constantia"/>
                <a:cs typeface="Constantia"/>
              </a:rPr>
              <a:t>to  </a:t>
            </a:r>
            <a:r>
              <a:rPr sz="3200" spc="-5" dirty="0">
                <a:latin typeface="Constantia"/>
                <a:cs typeface="Constantia"/>
              </a:rPr>
              <a:t>C++.</a:t>
            </a:r>
            <a:endParaRPr sz="3200">
              <a:latin typeface="Constantia"/>
              <a:cs typeface="Constantia"/>
            </a:endParaRPr>
          </a:p>
          <a:p>
            <a:pPr marL="314325" marR="5080" indent="-302260" algn="just">
              <a:lnSpc>
                <a:spcPct val="99900"/>
              </a:lnSpc>
              <a:spcBef>
                <a:spcPts val="7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5" dirty="0">
                <a:latin typeface="Constantia"/>
                <a:cs typeface="Constantia"/>
              </a:rPr>
              <a:t>The idea of </a:t>
            </a:r>
            <a:r>
              <a:rPr sz="3200" dirty="0">
                <a:latin typeface="Constantia"/>
                <a:cs typeface="Constantia"/>
              </a:rPr>
              <a:t>C++ </a:t>
            </a:r>
            <a:r>
              <a:rPr sz="3200" spc="-15" dirty="0">
                <a:latin typeface="Constantia"/>
                <a:cs typeface="Constantia"/>
              </a:rPr>
              <a:t>comes from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C </a:t>
            </a:r>
            <a:r>
              <a:rPr sz="3200" spc="-10" dirty="0">
                <a:latin typeface="Constantia"/>
                <a:cs typeface="Constantia"/>
              </a:rPr>
              <a:t>increment  </a:t>
            </a:r>
            <a:r>
              <a:rPr sz="3200" spc="-15" dirty="0">
                <a:latin typeface="Constantia"/>
                <a:cs typeface="Constantia"/>
              </a:rPr>
              <a:t>operator </a:t>
            </a:r>
            <a:r>
              <a:rPr sz="3200" spc="-5" dirty="0">
                <a:latin typeface="Constantia"/>
                <a:cs typeface="Constantia"/>
              </a:rPr>
              <a:t>++ </a:t>
            </a:r>
            <a:r>
              <a:rPr sz="3200" spc="-10" dirty="0">
                <a:latin typeface="Constantia"/>
                <a:cs typeface="Constantia"/>
              </a:rPr>
              <a:t>thereby </a:t>
            </a:r>
            <a:r>
              <a:rPr sz="3200" spc="-15" dirty="0">
                <a:latin typeface="Constantia"/>
                <a:cs typeface="Constantia"/>
              </a:rPr>
              <a:t>suggesting </a:t>
            </a:r>
            <a:r>
              <a:rPr sz="3200" dirty="0">
                <a:latin typeface="Constantia"/>
                <a:cs typeface="Constantia"/>
              </a:rPr>
              <a:t>that C++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5" dirty="0">
                <a:latin typeface="Constantia"/>
                <a:cs typeface="Constantia"/>
              </a:rPr>
              <a:t>an  </a:t>
            </a:r>
            <a:r>
              <a:rPr sz="3200" spc="-10" dirty="0">
                <a:latin typeface="Constantia"/>
                <a:cs typeface="Constantia"/>
              </a:rPr>
              <a:t>incremented </a:t>
            </a:r>
            <a:r>
              <a:rPr sz="3200" spc="-15" dirty="0">
                <a:latin typeface="Constantia"/>
                <a:cs typeface="Constantia"/>
              </a:rPr>
              <a:t>version </a:t>
            </a:r>
            <a:r>
              <a:rPr sz="3200" spc="-5" dirty="0">
                <a:latin typeface="Constantia"/>
                <a:cs typeface="Constantia"/>
              </a:rPr>
              <a:t>of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C</a:t>
            </a:r>
            <a:endParaRPr sz="3200">
              <a:latin typeface="Constantia"/>
              <a:cs typeface="Constantia"/>
            </a:endParaRPr>
          </a:p>
          <a:p>
            <a:pPr marL="314325" indent="-302260" algn="just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dirty="0">
                <a:latin typeface="Constantia"/>
                <a:cs typeface="Constantia"/>
              </a:rPr>
              <a:t>C++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a superset </a:t>
            </a:r>
            <a:r>
              <a:rPr sz="3200" spc="-5" dirty="0">
                <a:latin typeface="Constantia"/>
                <a:cs typeface="Constantia"/>
              </a:rPr>
              <a:t>of</a:t>
            </a:r>
            <a:r>
              <a:rPr sz="3200" spc="-4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C.</a:t>
            </a:r>
            <a:endParaRPr sz="3200">
              <a:latin typeface="Constantia"/>
              <a:cs typeface="Constantia"/>
            </a:endParaRPr>
          </a:p>
          <a:p>
            <a:pPr marL="314325" marR="17780" indent="-302260" algn="just">
              <a:lnSpc>
                <a:spcPct val="100400"/>
              </a:lnSpc>
              <a:spcBef>
                <a:spcPts val="75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5" dirty="0">
                <a:latin typeface="Constantia"/>
                <a:cs typeface="Constantia"/>
              </a:rPr>
              <a:t>three</a:t>
            </a:r>
            <a:r>
              <a:rPr sz="3200" spc="7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most important facilities </a:t>
            </a:r>
            <a:r>
              <a:rPr sz="3200" dirty="0">
                <a:latin typeface="Constantia"/>
                <a:cs typeface="Constantia"/>
              </a:rPr>
              <a:t>that </a:t>
            </a:r>
            <a:r>
              <a:rPr sz="3200" spc="-5" dirty="0">
                <a:latin typeface="Constantia"/>
                <a:cs typeface="Constantia"/>
              </a:rPr>
              <a:t>C++  </a:t>
            </a:r>
            <a:r>
              <a:rPr sz="3200" dirty="0">
                <a:latin typeface="Constantia"/>
                <a:cs typeface="Constantia"/>
              </a:rPr>
              <a:t>adds </a:t>
            </a:r>
            <a:r>
              <a:rPr sz="3200" spc="-5" dirty="0">
                <a:latin typeface="Constantia"/>
                <a:cs typeface="Constantia"/>
              </a:rPr>
              <a:t>on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dirty="0">
                <a:latin typeface="Constantia"/>
                <a:cs typeface="Constantia"/>
              </a:rPr>
              <a:t>C </a:t>
            </a:r>
            <a:r>
              <a:rPr sz="3200" spc="-10" dirty="0">
                <a:latin typeface="Constantia"/>
                <a:cs typeface="Constantia"/>
              </a:rPr>
              <a:t>are </a:t>
            </a:r>
            <a:r>
              <a:rPr sz="3200" spc="-10" dirty="0">
                <a:solidFill>
                  <a:srgbClr val="C00000"/>
                </a:solidFill>
                <a:latin typeface="Constantia"/>
                <a:cs typeface="Constantia"/>
              </a:rPr>
              <a:t>classes, </a:t>
            </a:r>
            <a:r>
              <a:rPr sz="3200" spc="-5" dirty="0">
                <a:solidFill>
                  <a:srgbClr val="C00000"/>
                </a:solidFill>
                <a:latin typeface="Constantia"/>
                <a:cs typeface="Constantia"/>
              </a:rPr>
              <a:t>function </a:t>
            </a:r>
            <a:r>
              <a:rPr sz="3200" spc="-20" dirty="0">
                <a:solidFill>
                  <a:srgbClr val="C00000"/>
                </a:solidFill>
                <a:latin typeface="Constantia"/>
                <a:cs typeface="Constantia"/>
              </a:rPr>
              <a:t>overloading, 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sz="3200" spc="-15" dirty="0">
                <a:solidFill>
                  <a:srgbClr val="C00000"/>
                </a:solidFill>
                <a:latin typeface="Constantia"/>
                <a:cs typeface="Constantia"/>
              </a:rPr>
              <a:t>operator</a:t>
            </a:r>
            <a:r>
              <a:rPr sz="3200" spc="-36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onstantia"/>
                <a:cs typeface="Constantia"/>
              </a:rPr>
              <a:t>overloading</a:t>
            </a:r>
            <a:r>
              <a:rPr sz="3200" spc="-2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3175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35507"/>
            <a:ext cx="4256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Simple </a:t>
            </a:r>
            <a:r>
              <a:rPr dirty="0"/>
              <a:t>C++</a:t>
            </a:r>
            <a:r>
              <a:rPr spc="-35" dirty="0"/>
              <a:t> </a:t>
            </a:r>
            <a:r>
              <a:rPr spc="-20" dirty="0"/>
              <a:t>Program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1718" y="1961042"/>
            <a:ext cx="5446395" cy="3479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711325">
              <a:lnSpc>
                <a:spcPct val="120500"/>
              </a:lnSpc>
              <a:spcBef>
                <a:spcPts val="80"/>
              </a:spcBef>
            </a:pPr>
            <a:r>
              <a:rPr sz="3200" spc="-5" dirty="0">
                <a:latin typeface="Constantia"/>
                <a:cs typeface="Constantia"/>
              </a:rPr>
              <a:t>#include&lt;</a:t>
            </a:r>
            <a:r>
              <a:rPr sz="3200" spc="-5" dirty="0">
                <a:solidFill>
                  <a:srgbClr val="C00000"/>
                </a:solidFill>
                <a:latin typeface="Constantia"/>
                <a:cs typeface="Constantia"/>
              </a:rPr>
              <a:t>iostream</a:t>
            </a:r>
            <a:r>
              <a:rPr sz="3200" spc="-5" dirty="0">
                <a:latin typeface="Constantia"/>
                <a:cs typeface="Constantia"/>
              </a:rPr>
              <a:t>&gt;  </a:t>
            </a:r>
            <a:r>
              <a:rPr sz="3200" dirty="0">
                <a:latin typeface="Constantia"/>
                <a:cs typeface="Constantia"/>
              </a:rPr>
              <a:t>using </a:t>
            </a:r>
            <a:r>
              <a:rPr sz="3200" spc="-10" dirty="0">
                <a:latin typeface="Constantia"/>
                <a:cs typeface="Constantia"/>
              </a:rPr>
              <a:t>namespace</a:t>
            </a:r>
            <a:r>
              <a:rPr sz="3200" spc="-2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std</a:t>
            </a:r>
            <a:r>
              <a:rPr sz="3200" spc="-10">
                <a:latin typeface="Constantia"/>
                <a:cs typeface="Constantia"/>
              </a:rPr>
              <a:t>;  </a:t>
            </a:r>
            <a:r>
              <a:rPr sz="3200" spc="-5" smtClean="0">
                <a:latin typeface="Constantia"/>
                <a:cs typeface="Constantia"/>
              </a:rPr>
              <a:t>main</a:t>
            </a:r>
            <a:r>
              <a:rPr sz="3200" spc="-5" dirty="0">
                <a:latin typeface="Constantia"/>
                <a:cs typeface="Constantia"/>
              </a:rPr>
              <a:t>()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447040" marR="5080">
              <a:lnSpc>
                <a:spcPct val="120100"/>
              </a:lnSpc>
              <a:spcBef>
                <a:spcPts val="30"/>
              </a:spcBef>
            </a:pP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cout&lt;&lt;"Hello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C++</a:t>
            </a:r>
            <a:r>
              <a:rPr sz="2800" spc="-19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Programmer</a:t>
            </a:r>
            <a:r>
              <a:rPr sz="2800" spc="-5">
                <a:solidFill>
                  <a:srgbClr val="C00000"/>
                </a:solidFill>
                <a:latin typeface="Constantia"/>
                <a:cs typeface="Constantia"/>
              </a:rPr>
              <a:t>";  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latin typeface="Constantia"/>
                <a:cs typeface="Constantia"/>
              </a:rPr>
              <a:t>}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80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</a:t>
            </a:r>
            <a:r>
              <a:rPr spc="25" dirty="0"/>
              <a:t>+</a:t>
            </a:r>
            <a:r>
              <a:rPr spc="-5" dirty="0"/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64220" y="2078558"/>
            <a:ext cx="1627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fucntion,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718" y="2078558"/>
            <a:ext cx="7247255" cy="2174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4325" marR="252095" indent="-302260">
              <a:lnSpc>
                <a:spcPct val="100400"/>
              </a:lnSpc>
              <a:spcBef>
                <a:spcPts val="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  <a:tab pos="1713864" algn="l"/>
                <a:tab pos="3484245" algn="l"/>
                <a:tab pos="5272405" algn="l"/>
                <a:tab pos="6333490" algn="l"/>
              </a:tabLst>
            </a:pPr>
            <a:r>
              <a:rPr sz="3200" spc="-5" dirty="0">
                <a:latin typeface="Constantia"/>
                <a:cs typeface="Constantia"/>
              </a:rPr>
              <a:t>A</a:t>
            </a:r>
            <a:r>
              <a:rPr sz="3200" spc="5" dirty="0">
                <a:latin typeface="Constantia"/>
                <a:cs typeface="Constantia"/>
              </a:rPr>
              <a:t>b</a:t>
            </a:r>
            <a:r>
              <a:rPr sz="3200" spc="-45" dirty="0">
                <a:latin typeface="Constantia"/>
                <a:cs typeface="Constantia"/>
              </a:rPr>
              <a:t>o</a:t>
            </a:r>
            <a:r>
              <a:rPr sz="3200" spc="-75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e	</a:t>
            </a:r>
            <a:r>
              <a:rPr sz="3200" spc="5" dirty="0">
                <a:latin typeface="Constantia"/>
                <a:cs typeface="Constantia"/>
              </a:rPr>
              <a:t>e</a:t>
            </a:r>
            <a:r>
              <a:rPr sz="3200" spc="-30" dirty="0">
                <a:latin typeface="Constantia"/>
                <a:cs typeface="Constantia"/>
              </a:rPr>
              <a:t>x</a:t>
            </a:r>
            <a:r>
              <a:rPr sz="3200" dirty="0">
                <a:latin typeface="Constantia"/>
                <a:cs typeface="Constantia"/>
              </a:rPr>
              <a:t>amp</a:t>
            </a:r>
            <a:r>
              <a:rPr sz="3200" spc="-30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e	</a:t>
            </a:r>
            <a:r>
              <a:rPr sz="3200" spc="-80" dirty="0">
                <a:latin typeface="Constantia"/>
                <a:cs typeface="Constantia"/>
              </a:rPr>
              <a:t>c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1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ains	on</a:t>
            </a:r>
            <a:r>
              <a:rPr sz="3200" spc="-40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y	one  main().</a:t>
            </a:r>
            <a:endParaRPr sz="3200">
              <a:latin typeface="Constantia"/>
              <a:cs typeface="Constantia"/>
            </a:endParaRPr>
          </a:p>
          <a:p>
            <a:pPr marL="314325" indent="-30226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10" dirty="0">
                <a:latin typeface="Constantia"/>
                <a:cs typeface="Constantia"/>
              </a:rPr>
              <a:t>Execution </a:t>
            </a:r>
            <a:r>
              <a:rPr sz="3200" dirty="0">
                <a:latin typeface="Constantia"/>
                <a:cs typeface="Constantia"/>
              </a:rPr>
              <a:t>begins </a:t>
            </a:r>
            <a:r>
              <a:rPr sz="3200" spc="5" dirty="0">
                <a:latin typeface="Constantia"/>
                <a:cs typeface="Constantia"/>
              </a:rPr>
              <a:t>at</a:t>
            </a:r>
            <a:r>
              <a:rPr sz="3200" spc="-355" dirty="0"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C00000"/>
                </a:solidFill>
                <a:latin typeface="Constantia"/>
                <a:cs typeface="Constantia"/>
              </a:rPr>
              <a:t>main().</a:t>
            </a:r>
            <a:endParaRPr sz="3200">
              <a:latin typeface="Constantia"/>
              <a:cs typeface="Constantia"/>
            </a:endParaRPr>
          </a:p>
          <a:p>
            <a:pPr marL="314325" indent="-30226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z="3200" spc="-20" dirty="0">
                <a:latin typeface="Constantia"/>
                <a:cs typeface="Constantia"/>
              </a:rPr>
              <a:t>Every </a:t>
            </a:r>
            <a:r>
              <a:rPr sz="3200" dirty="0">
                <a:latin typeface="Constantia"/>
                <a:cs typeface="Constantia"/>
              </a:rPr>
              <a:t>C++ </a:t>
            </a:r>
            <a:r>
              <a:rPr sz="3200" spc="-20" dirty="0">
                <a:latin typeface="Constantia"/>
                <a:cs typeface="Constantia"/>
              </a:rPr>
              <a:t>program </a:t>
            </a:r>
            <a:r>
              <a:rPr sz="3200" spc="-5" dirty="0">
                <a:latin typeface="Constantia"/>
                <a:cs typeface="Constantia"/>
              </a:rPr>
              <a:t>must </a:t>
            </a:r>
            <a:r>
              <a:rPr sz="3200" spc="-30">
                <a:latin typeface="Constantia"/>
                <a:cs typeface="Constantia"/>
              </a:rPr>
              <a:t>have </a:t>
            </a:r>
            <a:r>
              <a:rPr sz="3200" smtClean="0">
                <a:latin typeface="Constantia"/>
                <a:cs typeface="Constantia"/>
              </a:rPr>
              <a:t>a</a:t>
            </a:r>
            <a:r>
              <a:rPr lang="en-US" sz="3200" dirty="0" smtClean="0">
                <a:latin typeface="Constantia"/>
                <a:cs typeface="Constantia"/>
              </a:rPr>
              <a:t> </a:t>
            </a:r>
            <a:r>
              <a:rPr sz="3200" spc="-565" smtClean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main().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992581"/>
            <a:ext cx="2295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</a:t>
            </a:r>
            <a:r>
              <a:rPr spc="10" dirty="0"/>
              <a:t>o</a:t>
            </a:r>
            <a:r>
              <a:rPr spc="-10" dirty="0"/>
              <a:t>m</a:t>
            </a:r>
            <a:r>
              <a:rPr spc="-25" dirty="0"/>
              <a:t>m</a:t>
            </a:r>
            <a:r>
              <a:rPr spc="-10" dirty="0"/>
              <a:t>e</a:t>
            </a:r>
            <a:r>
              <a:rPr spc="-25" dirty="0"/>
              <a:t>nt</a:t>
            </a:r>
            <a:r>
              <a:rPr spc="-5"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1933778"/>
            <a:ext cx="7879080" cy="45529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11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10" dirty="0">
                <a:latin typeface="Constantia"/>
                <a:cs typeface="Constantia"/>
              </a:rPr>
              <a:t>// </a:t>
            </a:r>
            <a:r>
              <a:rPr sz="2800" dirty="0">
                <a:latin typeface="Constantia"/>
                <a:cs typeface="Constantia"/>
              </a:rPr>
              <a:t>- </a:t>
            </a:r>
            <a:r>
              <a:rPr sz="2800" spc="-5" dirty="0">
                <a:latin typeface="Constantia"/>
                <a:cs typeface="Constantia"/>
              </a:rPr>
              <a:t>(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Single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Line</a:t>
            </a:r>
            <a:r>
              <a:rPr sz="2800" spc="-229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comment</a:t>
            </a:r>
            <a:r>
              <a:rPr sz="2800" spc="-10" dirty="0"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Wingdings 2"/>
              <a:buChar char=""/>
            </a:pPr>
            <a:endParaRPr sz="3850">
              <a:latin typeface="Constantia"/>
              <a:cs typeface="Constantia"/>
            </a:endParaRPr>
          </a:p>
          <a:p>
            <a:pPr marL="282575" indent="-27051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0" dirty="0">
                <a:latin typeface="Constantia"/>
                <a:cs typeface="Constantia"/>
              </a:rPr>
              <a:t>/*</a:t>
            </a:r>
            <a:endParaRPr sz="2800">
              <a:latin typeface="Constantia"/>
              <a:cs typeface="Constantia"/>
            </a:endParaRPr>
          </a:p>
          <a:p>
            <a:pPr marL="28257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latin typeface="Constantia"/>
                <a:cs typeface="Constantia"/>
              </a:rPr>
              <a:t>*/ -(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Multiline</a:t>
            </a:r>
            <a:r>
              <a:rPr sz="2800" spc="-15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comment</a:t>
            </a:r>
            <a:r>
              <a:rPr sz="2800" spc="-15" dirty="0"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5" dirty="0">
                <a:latin typeface="Constantia"/>
                <a:cs typeface="Constantia"/>
              </a:rPr>
              <a:t>for(j=0;j&lt;10;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/*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hello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*/ </a:t>
            </a:r>
            <a:r>
              <a:rPr sz="2800" spc="5" dirty="0">
                <a:latin typeface="Constantia"/>
                <a:cs typeface="Constantia"/>
              </a:rPr>
              <a:t>j++)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//Multiline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only</a:t>
            </a:r>
            <a:r>
              <a:rPr sz="2800" spc="-49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Constantia"/>
                <a:cs typeface="Constantia"/>
              </a:rPr>
              <a:t>allowed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Constantia"/>
                <a:cs typeface="Constantia"/>
              </a:rPr>
              <a:t>{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onstantia"/>
                <a:cs typeface="Constantia"/>
              </a:rPr>
              <a:t>}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4455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C++ </a:t>
            </a:r>
            <a:r>
              <a:rPr dirty="0"/>
              <a:t>Output</a:t>
            </a:r>
            <a:r>
              <a:rPr spc="-130" dirty="0"/>
              <a:t> </a:t>
            </a:r>
            <a:r>
              <a:rPr spc="-25" dirty="0"/>
              <a:t>Operator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960" algn="l"/>
              </a:tabLst>
            </a:pPr>
            <a:r>
              <a:rPr spc="10" dirty="0"/>
              <a:t>The</a:t>
            </a:r>
            <a:r>
              <a:rPr spc="-145" dirty="0"/>
              <a:t> </a:t>
            </a:r>
            <a:r>
              <a:rPr spc="-10" dirty="0"/>
              <a:t>Statement:</a:t>
            </a:r>
          </a:p>
          <a:p>
            <a:pPr marL="716915" lvl="1" indent="-270510">
              <a:lnSpc>
                <a:spcPct val="100000"/>
              </a:lnSpc>
              <a:spcBef>
                <a:spcPts val="70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717550" algn="l"/>
              </a:tabLst>
            </a:pP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cout&lt;&lt;”C++ 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is </a:t>
            </a:r>
            <a:r>
              <a:rPr sz="2800" spc="-15" dirty="0">
                <a:solidFill>
                  <a:srgbClr val="DC2200"/>
                </a:solidFill>
                <a:latin typeface="Constantia"/>
                <a:cs typeface="Constantia"/>
              </a:rPr>
              <a:t>better 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than</a:t>
            </a:r>
            <a:r>
              <a:rPr sz="2800" spc="-250" dirty="0">
                <a:solidFill>
                  <a:srgbClr val="DC2200"/>
                </a:solidFill>
                <a:latin typeface="Constantia"/>
                <a:cs typeface="Constantia"/>
              </a:rPr>
              <a:t> </a:t>
            </a:r>
            <a:r>
              <a:rPr sz="2800" spc="-60" dirty="0">
                <a:solidFill>
                  <a:srgbClr val="DC2200"/>
                </a:solidFill>
                <a:latin typeface="Constantia"/>
                <a:cs typeface="Constantia"/>
              </a:rPr>
              <a:t>C”;</a:t>
            </a:r>
            <a:endParaRPr sz="2800">
              <a:latin typeface="Constantia"/>
              <a:cs typeface="Constantia"/>
            </a:endParaRPr>
          </a:p>
          <a:p>
            <a:pPr marL="716915" marR="11430" lvl="1" indent="-270510">
              <a:lnSpc>
                <a:spcPts val="3350"/>
              </a:lnSpc>
              <a:spcBef>
                <a:spcPts val="79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717550" algn="l"/>
                <a:tab pos="1595120" algn="l"/>
                <a:tab pos="2797810" algn="l"/>
                <a:tab pos="3507104" algn="l"/>
                <a:tab pos="4618355" algn="l"/>
                <a:tab pos="5135245" algn="l"/>
                <a:tab pos="6854825" algn="l"/>
                <a:tab pos="8007350" algn="l"/>
                <a:tab pos="8529320" algn="l"/>
              </a:tabLst>
            </a:pP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This	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c</a:t>
            </a:r>
            <a:r>
              <a:rPr sz="2800" spc="-15" dirty="0">
                <a:solidFill>
                  <a:srgbClr val="DC2200"/>
                </a:solidFill>
                <a:latin typeface="Constantia"/>
                <a:cs typeface="Constantia"/>
              </a:rPr>
              <a:t>a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u</a:t>
            </a:r>
            <a:r>
              <a:rPr sz="2800" spc="10" dirty="0">
                <a:solidFill>
                  <a:srgbClr val="DC2200"/>
                </a:solidFill>
                <a:latin typeface="Constantia"/>
                <a:cs typeface="Constantia"/>
              </a:rPr>
              <a:t>s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e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s	</a:t>
            </a:r>
            <a:r>
              <a:rPr sz="2800" spc="10" dirty="0">
                <a:solidFill>
                  <a:srgbClr val="DC2200"/>
                </a:solidFill>
                <a:latin typeface="Constantia"/>
                <a:cs typeface="Constantia"/>
              </a:rPr>
              <a:t>t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h</a:t>
            </a:r>
            <a:r>
              <a:rPr sz="2800" spc="5" dirty="0">
                <a:solidFill>
                  <a:srgbClr val="DC2200"/>
                </a:solidFill>
                <a:latin typeface="Constantia"/>
                <a:cs typeface="Constantia"/>
              </a:rPr>
              <a:t>e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	</a:t>
            </a:r>
            <a:r>
              <a:rPr sz="2800" spc="10" dirty="0">
                <a:solidFill>
                  <a:srgbClr val="DC2200"/>
                </a:solidFill>
                <a:latin typeface="Constantia"/>
                <a:cs typeface="Constantia"/>
              </a:rPr>
              <a:t>st</a:t>
            </a:r>
            <a:r>
              <a:rPr sz="2800" spc="-35" dirty="0">
                <a:solidFill>
                  <a:srgbClr val="DC2200"/>
                </a:solidFill>
                <a:latin typeface="Constantia"/>
                <a:cs typeface="Constantia"/>
              </a:rPr>
              <a:t>r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i</a:t>
            </a:r>
            <a:r>
              <a:rPr sz="2800" spc="-20" dirty="0">
                <a:solidFill>
                  <a:srgbClr val="DC2200"/>
                </a:solidFill>
                <a:latin typeface="Constantia"/>
                <a:cs typeface="Constantia"/>
              </a:rPr>
              <a:t>n</a:t>
            </a:r>
            <a:r>
              <a:rPr sz="2800" spc="5" dirty="0">
                <a:solidFill>
                  <a:srgbClr val="DC2200"/>
                </a:solidFill>
                <a:latin typeface="Constantia"/>
                <a:cs typeface="Constantia"/>
              </a:rPr>
              <a:t>g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	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i</a:t>
            </a:r>
            <a:r>
              <a:rPr sz="2800" spc="5" dirty="0">
                <a:solidFill>
                  <a:srgbClr val="DC2200"/>
                </a:solidFill>
                <a:latin typeface="Constantia"/>
                <a:cs typeface="Constantia"/>
              </a:rPr>
              <a:t>n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	</a:t>
            </a:r>
            <a:r>
              <a:rPr sz="2800" spc="-40" dirty="0">
                <a:solidFill>
                  <a:srgbClr val="DC2200"/>
                </a:solidFill>
                <a:latin typeface="Constantia"/>
                <a:cs typeface="Constantia"/>
              </a:rPr>
              <a:t>q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u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ot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a</a:t>
            </a:r>
            <a:r>
              <a:rPr sz="2800" spc="10" dirty="0">
                <a:solidFill>
                  <a:srgbClr val="DC2200"/>
                </a:solidFill>
                <a:latin typeface="Constantia"/>
                <a:cs typeface="Constantia"/>
              </a:rPr>
              <a:t>t</a:t>
            </a:r>
            <a:r>
              <a:rPr sz="2800" spc="-5" dirty="0">
                <a:solidFill>
                  <a:srgbClr val="DC2200"/>
                </a:solidFill>
                <a:latin typeface="Constantia"/>
                <a:cs typeface="Constantia"/>
              </a:rPr>
              <a:t>i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o</a:t>
            </a:r>
            <a:r>
              <a:rPr sz="2800" spc="5" dirty="0">
                <a:solidFill>
                  <a:srgbClr val="DC2200"/>
                </a:solidFill>
                <a:latin typeface="Constantia"/>
                <a:cs typeface="Constantia"/>
              </a:rPr>
              <a:t>n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	</a:t>
            </a:r>
            <a:r>
              <a:rPr sz="2800" spc="15" dirty="0">
                <a:solidFill>
                  <a:srgbClr val="DC2200"/>
                </a:solidFill>
                <a:latin typeface="Constantia"/>
                <a:cs typeface="Constantia"/>
              </a:rPr>
              <a:t>m</a:t>
            </a:r>
            <a:r>
              <a:rPr sz="2800" spc="-15" dirty="0">
                <a:solidFill>
                  <a:srgbClr val="DC2200"/>
                </a:solidFill>
                <a:latin typeface="Constantia"/>
                <a:cs typeface="Constantia"/>
              </a:rPr>
              <a:t>a</a:t>
            </a:r>
            <a:r>
              <a:rPr sz="2800" spc="-35" dirty="0">
                <a:solidFill>
                  <a:srgbClr val="DC2200"/>
                </a:solidFill>
                <a:latin typeface="Constantia"/>
                <a:cs typeface="Constantia"/>
              </a:rPr>
              <a:t>r</a:t>
            </a:r>
            <a:r>
              <a:rPr sz="2800" spc="10" dirty="0">
                <a:solidFill>
                  <a:srgbClr val="DC2200"/>
                </a:solidFill>
                <a:latin typeface="Constantia"/>
                <a:cs typeface="Constantia"/>
              </a:rPr>
              <a:t>k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s	</a:t>
            </a:r>
            <a:r>
              <a:rPr sz="2800" spc="-25" dirty="0">
                <a:solidFill>
                  <a:srgbClr val="DC2200"/>
                </a:solidFill>
                <a:latin typeface="Constantia"/>
                <a:cs typeface="Constantia"/>
              </a:rPr>
              <a:t>t</a:t>
            </a:r>
            <a:r>
              <a:rPr sz="2800" spc="5" dirty="0">
                <a:solidFill>
                  <a:srgbClr val="DC2200"/>
                </a:solidFill>
                <a:latin typeface="Constantia"/>
                <a:cs typeface="Constantia"/>
              </a:rPr>
              <a:t>o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	</a:t>
            </a:r>
            <a:r>
              <a:rPr sz="2800" spc="-20" dirty="0">
                <a:solidFill>
                  <a:srgbClr val="DC2200"/>
                </a:solidFill>
                <a:latin typeface="Constantia"/>
                <a:cs typeface="Constantia"/>
              </a:rPr>
              <a:t>be  </a:t>
            </a:r>
            <a:r>
              <a:rPr sz="2800" spc="-15" dirty="0">
                <a:solidFill>
                  <a:srgbClr val="DC2200"/>
                </a:solidFill>
                <a:latin typeface="Constantia"/>
                <a:cs typeface="Constantia"/>
              </a:rPr>
              <a:t>displayed </a:t>
            </a:r>
            <a:r>
              <a:rPr sz="2800" dirty="0">
                <a:solidFill>
                  <a:srgbClr val="DC2200"/>
                </a:solidFill>
                <a:latin typeface="Constantia"/>
                <a:cs typeface="Constantia"/>
              </a:rPr>
              <a:t>on the</a:t>
            </a:r>
            <a:r>
              <a:rPr sz="2800" spc="-330" dirty="0">
                <a:solidFill>
                  <a:srgbClr val="DC22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DC2200"/>
                </a:solidFill>
                <a:latin typeface="Constantia"/>
                <a:cs typeface="Constantia"/>
              </a:rPr>
              <a:t>screen.</a:t>
            </a:r>
            <a:endParaRPr sz="2800">
              <a:latin typeface="Constantia"/>
              <a:cs typeface="Constantia"/>
            </a:endParaRPr>
          </a:p>
          <a:p>
            <a:pPr marL="447040" marR="730250" lvl="1">
              <a:lnSpc>
                <a:spcPts val="4040"/>
              </a:lnSpc>
              <a:spcBef>
                <a:spcPts val="13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717550" algn="l"/>
              </a:tabLst>
            </a:pPr>
            <a:r>
              <a:rPr sz="2800" dirty="0">
                <a:latin typeface="Constantia"/>
                <a:cs typeface="Constantia"/>
              </a:rPr>
              <a:t>This </a:t>
            </a:r>
            <a:r>
              <a:rPr sz="2800" spc="-5" dirty="0">
                <a:latin typeface="Constantia"/>
                <a:cs typeface="Constantia"/>
              </a:rPr>
              <a:t>statement </a:t>
            </a:r>
            <a:r>
              <a:rPr sz="2800" spc="-15" dirty="0">
                <a:latin typeface="Constantia"/>
                <a:cs typeface="Constantia"/>
              </a:rPr>
              <a:t>introduces </a:t>
            </a:r>
            <a:r>
              <a:rPr sz="2800" spc="-20" dirty="0">
                <a:latin typeface="Constantia"/>
                <a:cs typeface="Constantia"/>
              </a:rPr>
              <a:t>two </a:t>
            </a:r>
            <a:r>
              <a:rPr sz="2800" spc="-10" dirty="0">
                <a:latin typeface="Constantia"/>
                <a:cs typeface="Constantia"/>
              </a:rPr>
              <a:t>new </a:t>
            </a:r>
            <a:r>
              <a:rPr sz="2800" dirty="0">
                <a:latin typeface="Constantia"/>
                <a:cs typeface="Constantia"/>
              </a:rPr>
              <a:t>C++</a:t>
            </a:r>
            <a:r>
              <a:rPr sz="2800" spc="-5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features,  </a:t>
            </a:r>
            <a:r>
              <a:rPr sz="2800" spc="-20" dirty="0">
                <a:latin typeface="Constantia"/>
                <a:cs typeface="Constantia"/>
              </a:rPr>
              <a:t>cout </a:t>
            </a:r>
            <a:r>
              <a:rPr sz="2800" spc="-10" dirty="0">
                <a:latin typeface="Constantia"/>
                <a:cs typeface="Constantia"/>
              </a:rPr>
              <a:t>and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&lt;&lt;.</a:t>
            </a:r>
            <a:endParaRPr sz="2800">
              <a:latin typeface="Constantia"/>
              <a:cs typeface="Constantia"/>
            </a:endParaRPr>
          </a:p>
          <a:p>
            <a:pPr marL="716915" lvl="1" indent="-270510">
              <a:lnSpc>
                <a:spcPct val="100000"/>
              </a:lnSpc>
              <a:spcBef>
                <a:spcPts val="42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717550" algn="l"/>
                <a:tab pos="1727200" algn="l"/>
                <a:tab pos="2226310" algn="l"/>
                <a:tab pos="2623820" algn="l"/>
                <a:tab pos="4535805" algn="l"/>
                <a:tab pos="5706745" algn="l"/>
                <a:tab pos="6571615" algn="l"/>
                <a:tab pos="8396605" algn="l"/>
              </a:tabLst>
            </a:pPr>
            <a:r>
              <a:rPr sz="2800" spc="-7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800" spc="-20" dirty="0">
                <a:solidFill>
                  <a:srgbClr val="C00000"/>
                </a:solidFill>
                <a:latin typeface="Constantia"/>
                <a:cs typeface="Constantia"/>
              </a:rPr>
              <a:t>u</a:t>
            </a:r>
            <a:r>
              <a:rPr sz="2800" spc="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:	</a:t>
            </a:r>
            <a:r>
              <a:rPr sz="2800" spc="-20" dirty="0">
                <a:latin typeface="Constantia"/>
                <a:cs typeface="Constantia"/>
              </a:rPr>
              <a:t>I</a:t>
            </a:r>
            <a:r>
              <a:rPr sz="2800" dirty="0">
                <a:latin typeface="Constantia"/>
                <a:cs typeface="Constantia"/>
              </a:rPr>
              <a:t>s	</a:t>
            </a:r>
            <a:r>
              <a:rPr sz="2800" spc="5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10" dirty="0">
                <a:latin typeface="Constantia"/>
                <a:cs typeface="Constantia"/>
              </a:rPr>
              <a:t>p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5" dirty="0">
                <a:latin typeface="Constantia"/>
                <a:cs typeface="Constantia"/>
              </a:rPr>
              <a:t>d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60" dirty="0">
                <a:latin typeface="Constantia"/>
                <a:cs typeface="Constantia"/>
              </a:rPr>
              <a:t>f</a:t>
            </a:r>
            <a:r>
              <a:rPr sz="2800" spc="-5" dirty="0">
                <a:latin typeface="Constantia"/>
                <a:cs typeface="Constantia"/>
              </a:rPr>
              <a:t>i</a:t>
            </a:r>
            <a:r>
              <a:rPr sz="2800" spc="-20" dirty="0">
                <a:latin typeface="Constantia"/>
                <a:cs typeface="Constantia"/>
              </a:rPr>
              <a:t>n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5" dirty="0">
                <a:latin typeface="Constantia"/>
                <a:cs typeface="Constantia"/>
              </a:rPr>
              <a:t>d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5" dirty="0">
                <a:latin typeface="Constantia"/>
                <a:cs typeface="Constantia"/>
              </a:rPr>
              <a:t>o</a:t>
            </a:r>
            <a:r>
              <a:rPr sz="2800" spc="-20" dirty="0">
                <a:latin typeface="Constantia"/>
                <a:cs typeface="Constantia"/>
              </a:rPr>
              <a:t>b</a:t>
            </a:r>
            <a:r>
              <a:rPr sz="2800" spc="5" dirty="0">
                <a:latin typeface="Constantia"/>
                <a:cs typeface="Constantia"/>
              </a:rPr>
              <a:t>j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40" dirty="0">
                <a:latin typeface="Constantia"/>
                <a:cs typeface="Constantia"/>
              </a:rPr>
              <a:t>c</a:t>
            </a:r>
            <a:r>
              <a:rPr sz="2800" dirty="0">
                <a:latin typeface="Constantia"/>
                <a:cs typeface="Constantia"/>
              </a:rPr>
              <a:t>t	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-10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t	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50" dirty="0">
                <a:latin typeface="Constantia"/>
                <a:cs typeface="Constantia"/>
              </a:rPr>
              <a:t>e</a:t>
            </a:r>
            <a:r>
              <a:rPr sz="2800" spc="10" dirty="0">
                <a:latin typeface="Constantia"/>
                <a:cs typeface="Constantia"/>
              </a:rPr>
              <a:t>p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10" dirty="0">
                <a:latin typeface="Constantia"/>
                <a:cs typeface="Constantia"/>
              </a:rPr>
              <a:t>s</a:t>
            </a:r>
            <a:r>
              <a:rPr sz="2800" spc="-10" dirty="0">
                <a:latin typeface="Constantia"/>
                <a:cs typeface="Constantia"/>
              </a:rPr>
              <a:t>e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dirty="0">
                <a:latin typeface="Constantia"/>
                <a:cs typeface="Constantia"/>
              </a:rPr>
              <a:t>s	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-10" dirty="0">
                <a:latin typeface="Constantia"/>
                <a:cs typeface="Constantia"/>
              </a:rPr>
              <a:t>h</a:t>
            </a:r>
            <a:r>
              <a:rPr sz="2800" spc="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0734" y="5996432"/>
            <a:ext cx="2350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2610" algn="l"/>
              </a:tabLst>
            </a:pP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25" dirty="0">
                <a:latin typeface="Constantia"/>
                <a:cs typeface="Constantia"/>
              </a:rPr>
              <a:t>p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10" dirty="0">
                <a:latin typeface="Constantia"/>
                <a:cs typeface="Constantia"/>
              </a:rPr>
              <a:t>s</a:t>
            </a:r>
            <a:r>
              <a:rPr sz="2800" spc="-15" dirty="0">
                <a:latin typeface="Constantia"/>
                <a:cs typeface="Constantia"/>
              </a:rPr>
              <a:t>en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dirty="0">
                <a:latin typeface="Constantia"/>
                <a:cs typeface="Constantia"/>
              </a:rPr>
              <a:t>s	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-10" dirty="0">
                <a:latin typeface="Constantia"/>
                <a:cs typeface="Constantia"/>
              </a:rPr>
              <a:t>h</a:t>
            </a:r>
            <a:r>
              <a:rPr sz="2800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058" y="5399419"/>
            <a:ext cx="5918200" cy="14757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onstantia"/>
                <a:cs typeface="Constantia"/>
              </a:rPr>
              <a:t>standard </a:t>
            </a:r>
            <a:r>
              <a:rPr sz="2800" dirty="0">
                <a:latin typeface="Constantia"/>
                <a:cs typeface="Constantia"/>
              </a:rPr>
              <a:t>output </a:t>
            </a:r>
            <a:r>
              <a:rPr sz="2800" spc="-5" dirty="0">
                <a:latin typeface="Constantia"/>
                <a:cs typeface="Constantia"/>
              </a:rPr>
              <a:t>stream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3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C++.</a:t>
            </a:r>
            <a:endParaRPr sz="2800">
              <a:latin typeface="Constantia"/>
              <a:cs typeface="Constantia"/>
            </a:endParaRPr>
          </a:p>
          <a:p>
            <a:pPr marL="282575" marR="5080" indent="-270510">
              <a:lnSpc>
                <a:spcPts val="3350"/>
              </a:lnSpc>
              <a:spcBef>
                <a:spcPts val="79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  <a:tab pos="1256665" algn="l"/>
                <a:tab pos="1988185" algn="l"/>
                <a:tab pos="3575685" algn="l"/>
                <a:tab pos="4851400" algn="l"/>
              </a:tabLst>
            </a:pPr>
            <a:r>
              <a:rPr sz="2800" spc="-60" dirty="0">
                <a:latin typeface="Constantia"/>
                <a:cs typeface="Constantia"/>
              </a:rPr>
              <a:t>H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dirty="0">
                <a:latin typeface="Constantia"/>
                <a:cs typeface="Constantia"/>
              </a:rPr>
              <a:t>e	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-10" dirty="0">
                <a:latin typeface="Constantia"/>
                <a:cs typeface="Constantia"/>
              </a:rPr>
              <a:t>h</a:t>
            </a:r>
            <a:r>
              <a:rPr sz="2800" dirty="0">
                <a:latin typeface="Constantia"/>
                <a:cs typeface="Constantia"/>
              </a:rPr>
              <a:t>e	</a:t>
            </a:r>
            <a:r>
              <a:rPr sz="2800" spc="-25" dirty="0">
                <a:latin typeface="Constantia"/>
                <a:cs typeface="Constantia"/>
              </a:rPr>
              <a:t>s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spc="-15" dirty="0">
                <a:latin typeface="Constantia"/>
                <a:cs typeface="Constantia"/>
              </a:rPr>
              <a:t>n</a:t>
            </a:r>
            <a:r>
              <a:rPr sz="2800" spc="-5" dirty="0">
                <a:latin typeface="Constantia"/>
                <a:cs typeface="Constantia"/>
              </a:rPr>
              <a:t>d</a:t>
            </a:r>
            <a:r>
              <a:rPr sz="2800" spc="-30" dirty="0">
                <a:latin typeface="Constantia"/>
                <a:cs typeface="Constantia"/>
              </a:rPr>
              <a:t>a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dirty="0">
                <a:latin typeface="Constantia"/>
                <a:cs typeface="Constantia"/>
              </a:rPr>
              <a:t>d	o</a:t>
            </a:r>
            <a:r>
              <a:rPr sz="2800" spc="-20" dirty="0">
                <a:latin typeface="Constantia"/>
                <a:cs typeface="Constantia"/>
              </a:rPr>
              <a:t>u</a:t>
            </a:r>
            <a:r>
              <a:rPr sz="2800" spc="10" dirty="0">
                <a:latin typeface="Constantia"/>
                <a:cs typeface="Constantia"/>
              </a:rPr>
              <a:t>t</a:t>
            </a:r>
            <a:r>
              <a:rPr sz="2800" spc="5" dirty="0">
                <a:latin typeface="Constantia"/>
                <a:cs typeface="Constantia"/>
              </a:rPr>
              <a:t>p</a:t>
            </a:r>
            <a:r>
              <a:rPr sz="2800" spc="-15" dirty="0">
                <a:latin typeface="Constantia"/>
                <a:cs typeface="Constantia"/>
              </a:rPr>
              <a:t>u</a:t>
            </a:r>
            <a:r>
              <a:rPr sz="2800" dirty="0">
                <a:latin typeface="Constantia"/>
                <a:cs typeface="Constantia"/>
              </a:rPr>
              <a:t>t	</a:t>
            </a:r>
            <a:r>
              <a:rPr sz="2800" spc="10" dirty="0">
                <a:latin typeface="Constantia"/>
                <a:cs typeface="Constantia"/>
              </a:rPr>
              <a:t>st</a:t>
            </a:r>
            <a:r>
              <a:rPr sz="2800" spc="-35" dirty="0">
                <a:latin typeface="Constantia"/>
                <a:cs typeface="Constantia"/>
              </a:rPr>
              <a:t>r</a:t>
            </a:r>
            <a:r>
              <a:rPr sz="2800" spc="-15" dirty="0">
                <a:latin typeface="Constantia"/>
                <a:cs typeface="Constantia"/>
              </a:rPr>
              <a:t>e</a:t>
            </a:r>
            <a:r>
              <a:rPr sz="2800" spc="-20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m  </a:t>
            </a:r>
            <a:r>
              <a:rPr sz="2800" spc="-10" dirty="0">
                <a:latin typeface="Constantia"/>
                <a:cs typeface="Constantia"/>
              </a:rPr>
              <a:t>screen.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4455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C++ </a:t>
            </a:r>
            <a:r>
              <a:rPr dirty="0"/>
              <a:t>Output</a:t>
            </a:r>
            <a:r>
              <a:rPr spc="-130" dirty="0"/>
              <a:t> </a:t>
            </a:r>
            <a:r>
              <a:rPr spc="-25" dirty="0"/>
              <a:t>Operator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2006854"/>
            <a:ext cx="8481695" cy="463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 marR="5080" indent="-270510" algn="just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5" dirty="0">
                <a:latin typeface="Constantia"/>
                <a:cs typeface="Constantia"/>
              </a:rPr>
              <a:t>It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also </a:t>
            </a:r>
            <a:r>
              <a:rPr sz="2800" spc="-5" dirty="0">
                <a:latin typeface="Constantia"/>
                <a:cs typeface="Constantia"/>
              </a:rPr>
              <a:t>possible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redirect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output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other  </a:t>
            </a:r>
            <a:r>
              <a:rPr sz="2800" dirty="0">
                <a:latin typeface="Constantia"/>
                <a:cs typeface="Constantia"/>
              </a:rPr>
              <a:t>output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devices.</a:t>
            </a:r>
            <a:endParaRPr sz="2800">
              <a:latin typeface="Constantia"/>
              <a:cs typeface="Constantia"/>
            </a:endParaRPr>
          </a:p>
          <a:p>
            <a:pPr marL="282575" indent="-270510" algn="just">
              <a:lnSpc>
                <a:spcPct val="100000"/>
              </a:lnSpc>
              <a:spcBef>
                <a:spcPts val="66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&lt;&lt;</a:t>
            </a:r>
            <a:r>
              <a:rPr sz="28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:</a:t>
            </a:r>
            <a:r>
              <a:rPr sz="28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800" spc="-1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called</a:t>
            </a:r>
            <a:r>
              <a:rPr sz="28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8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insertion</a:t>
            </a:r>
            <a:r>
              <a:rPr sz="28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800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put</a:t>
            </a:r>
            <a:r>
              <a:rPr sz="28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800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spc="-35" dirty="0">
                <a:solidFill>
                  <a:srgbClr val="FF0000"/>
                </a:solidFill>
                <a:latin typeface="Constantia"/>
                <a:cs typeface="Constantia"/>
              </a:rPr>
              <a:t>operator.</a:t>
            </a:r>
            <a:endParaRPr sz="2800">
              <a:latin typeface="Constantia"/>
              <a:cs typeface="Constantia"/>
            </a:endParaRPr>
          </a:p>
          <a:p>
            <a:pPr marL="282575" marR="14604" indent="-270510" algn="just">
              <a:lnSpc>
                <a:spcPts val="3350"/>
              </a:lnSpc>
              <a:spcBef>
                <a:spcPts val="79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5" dirty="0">
                <a:solidFill>
                  <a:srgbClr val="FF0000"/>
                </a:solidFill>
                <a:latin typeface="Constantia"/>
                <a:cs typeface="Constantia"/>
              </a:rPr>
              <a:t>It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inserts the </a:t>
            </a:r>
            <a:r>
              <a:rPr sz="2800" spc="-20" dirty="0">
                <a:solidFill>
                  <a:srgbClr val="FF0000"/>
                </a:solidFill>
                <a:latin typeface="Constantia"/>
                <a:cs typeface="Constantia"/>
              </a:rPr>
              <a:t>contents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to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the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variable 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on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its </a:t>
            </a:r>
            <a:r>
              <a:rPr sz="2800" spc="-15" dirty="0">
                <a:solidFill>
                  <a:srgbClr val="FF0000"/>
                </a:solidFill>
                <a:latin typeface="Constantia"/>
                <a:cs typeface="Constantia"/>
              </a:rPr>
              <a:t>right </a:t>
            </a:r>
            <a:r>
              <a:rPr sz="2800" spc="-20" dirty="0">
                <a:solidFill>
                  <a:srgbClr val="FF0000"/>
                </a:solidFill>
                <a:latin typeface="Constantia"/>
                <a:cs typeface="Constantia"/>
              </a:rPr>
              <a:t>to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Constantia"/>
                <a:cs typeface="Constantia"/>
              </a:rPr>
              <a:t>object on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its</a:t>
            </a:r>
            <a:r>
              <a:rPr sz="2800" spc="-4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left.</a:t>
            </a:r>
            <a:endParaRPr sz="2800">
              <a:latin typeface="Constantia"/>
              <a:cs typeface="Constantia"/>
            </a:endParaRPr>
          </a:p>
          <a:p>
            <a:pPr marL="282575" marR="6985" indent="-270510" algn="just">
              <a:lnSpc>
                <a:spcPct val="100800"/>
              </a:lnSpc>
              <a:spcBef>
                <a:spcPts val="540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5" dirty="0">
                <a:latin typeface="Constantia"/>
                <a:cs typeface="Constantia"/>
              </a:rPr>
              <a:t>It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important to note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spc="-40" dirty="0">
                <a:latin typeface="Constantia"/>
                <a:cs typeface="Constantia"/>
              </a:rPr>
              <a:t>we </a:t>
            </a:r>
            <a:r>
              <a:rPr sz="2800" spc="-5" dirty="0">
                <a:latin typeface="Constantia"/>
                <a:cs typeface="Constantia"/>
              </a:rPr>
              <a:t>can still </a:t>
            </a:r>
            <a:r>
              <a:rPr sz="2800" dirty="0">
                <a:latin typeface="Constantia"/>
                <a:cs typeface="Constantia"/>
              </a:rPr>
              <a:t>use the  printf()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10" dirty="0">
                <a:latin typeface="Constantia"/>
                <a:cs typeface="Constantia"/>
              </a:rPr>
              <a:t>displaying an</a:t>
            </a:r>
            <a:r>
              <a:rPr sz="2800" spc="-4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output.</a:t>
            </a:r>
            <a:endParaRPr sz="2800">
              <a:latin typeface="Constantia"/>
              <a:cs typeface="Constantia"/>
            </a:endParaRPr>
          </a:p>
          <a:p>
            <a:pPr marL="282575" marR="6350" indent="-270510" algn="just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75" dirty="0">
                <a:latin typeface="Constantia"/>
                <a:cs typeface="Constantia"/>
              </a:rPr>
              <a:t>You </a:t>
            </a:r>
            <a:r>
              <a:rPr sz="2800" spc="-25" dirty="0">
                <a:latin typeface="Constantia"/>
                <a:cs typeface="Constantia"/>
              </a:rPr>
              <a:t>may </a:t>
            </a:r>
            <a:r>
              <a:rPr sz="2800" spc="-10" dirty="0">
                <a:latin typeface="Constantia"/>
                <a:cs typeface="Constantia"/>
              </a:rPr>
              <a:t>recall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operator </a:t>
            </a:r>
            <a:r>
              <a:rPr sz="2800" dirty="0">
                <a:latin typeface="Constantia"/>
                <a:cs typeface="Constantia"/>
              </a:rPr>
              <a:t>&lt;&lt; is the bit-wise  left-shift </a:t>
            </a:r>
            <a:r>
              <a:rPr sz="2800" spc="-15" dirty="0">
                <a:latin typeface="Constantia"/>
                <a:cs typeface="Constantia"/>
              </a:rPr>
              <a:t>operator </a:t>
            </a:r>
            <a:r>
              <a:rPr sz="2800" spc="-10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it </a:t>
            </a:r>
            <a:r>
              <a:rPr sz="2800" spc="-5" dirty="0">
                <a:latin typeface="Constantia"/>
                <a:cs typeface="Constantia"/>
              </a:rPr>
              <a:t>can still be </a:t>
            </a:r>
            <a:r>
              <a:rPr sz="2800" dirty="0">
                <a:latin typeface="Constantia"/>
                <a:cs typeface="Constantia"/>
              </a:rPr>
              <a:t>used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dirty="0">
                <a:latin typeface="Constantia"/>
                <a:cs typeface="Constantia"/>
              </a:rPr>
              <a:t>this  purpose. </a:t>
            </a:r>
            <a:r>
              <a:rPr sz="2800" spc="-5" dirty="0">
                <a:latin typeface="Constantia"/>
                <a:cs typeface="Constantia"/>
              </a:rPr>
              <a:t>(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Operator</a:t>
            </a:r>
            <a:r>
              <a:rPr sz="2800" spc="-254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Overloading</a:t>
            </a:r>
            <a:r>
              <a:rPr sz="2800" spc="-5" dirty="0"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363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C++ </a:t>
            </a:r>
            <a:r>
              <a:rPr spc="-20" dirty="0"/>
              <a:t>iostream</a:t>
            </a:r>
            <a:r>
              <a:rPr spc="-60" dirty="0"/>
              <a:t> </a:t>
            </a:r>
            <a:r>
              <a:rPr spc="-10" dirty="0"/>
              <a:t>File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1922348"/>
            <a:ext cx="8479790" cy="47872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60045" indent="-347980" algn="just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78571"/>
              <a:buFont typeface="Wingdings 2"/>
              <a:buChar char=""/>
              <a:tabLst>
                <a:tab pos="360680" algn="l"/>
              </a:tabLst>
            </a:pP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#include</a:t>
            </a:r>
            <a:r>
              <a:rPr sz="2800" spc="-8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&lt;iostream&gt;</a:t>
            </a:r>
            <a:endParaRPr sz="2800">
              <a:latin typeface="Constantia"/>
              <a:cs typeface="Constantia"/>
            </a:endParaRPr>
          </a:p>
          <a:p>
            <a:pPr marL="282575" marR="9525" indent="-270510" algn="just">
              <a:lnSpc>
                <a:spcPts val="3350"/>
              </a:lnSpc>
              <a:spcBef>
                <a:spcPts val="79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latin typeface="Constantia"/>
                <a:cs typeface="Constantia"/>
              </a:rPr>
              <a:t>This </a:t>
            </a:r>
            <a:r>
              <a:rPr sz="2800" spc="-20" dirty="0">
                <a:latin typeface="Constantia"/>
                <a:cs typeface="Constantia"/>
              </a:rPr>
              <a:t>directive </a:t>
            </a:r>
            <a:r>
              <a:rPr sz="2800" spc="-5" dirty="0">
                <a:latin typeface="Constantia"/>
                <a:cs typeface="Constantia"/>
              </a:rPr>
              <a:t>causes </a:t>
            </a: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preprocessor </a:t>
            </a:r>
            <a:r>
              <a:rPr sz="2800" spc="-10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add </a:t>
            </a:r>
            <a:r>
              <a:rPr sz="2800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contents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iostream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15" dirty="0">
                <a:latin typeface="Constantia"/>
                <a:cs typeface="Constantia"/>
              </a:rPr>
              <a:t>file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to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program.</a:t>
            </a:r>
            <a:endParaRPr sz="2800">
              <a:latin typeface="Constantia"/>
              <a:cs typeface="Constantia"/>
            </a:endParaRPr>
          </a:p>
          <a:p>
            <a:pPr marL="282575" marR="5080" indent="-270510" algn="just">
              <a:lnSpc>
                <a:spcPts val="3350"/>
              </a:lnSpc>
              <a:spcBef>
                <a:spcPts val="68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5" dirty="0">
                <a:latin typeface="Constantia"/>
                <a:cs typeface="Constantia"/>
              </a:rPr>
              <a:t>It </a:t>
            </a:r>
            <a:r>
              <a:rPr sz="2800" spc="-15" dirty="0">
                <a:latin typeface="Constantia"/>
                <a:cs typeface="Constantia"/>
              </a:rPr>
              <a:t>contains </a:t>
            </a:r>
            <a:r>
              <a:rPr sz="2800" spc="-10" dirty="0">
                <a:latin typeface="Constantia"/>
                <a:cs typeface="Constantia"/>
              </a:rPr>
              <a:t>declarations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dirty="0">
                <a:latin typeface="Constantia"/>
                <a:cs typeface="Constantia"/>
              </a:rPr>
              <a:t>the identifier </a:t>
            </a:r>
            <a:r>
              <a:rPr sz="2800" spc="-20" dirty="0">
                <a:solidFill>
                  <a:srgbClr val="C00000"/>
                </a:solidFill>
                <a:latin typeface="Constantia"/>
                <a:cs typeface="Constantia"/>
              </a:rPr>
              <a:t>cout </a:t>
            </a:r>
            <a:r>
              <a:rPr sz="2800" spc="-10" dirty="0">
                <a:latin typeface="Constantia"/>
                <a:cs typeface="Constantia"/>
              </a:rPr>
              <a:t>and</a:t>
            </a:r>
            <a:r>
              <a:rPr sz="2800" spc="-4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  </a:t>
            </a:r>
            <a:r>
              <a:rPr sz="2800" spc="-10" dirty="0">
                <a:latin typeface="Constantia"/>
                <a:cs typeface="Constantia"/>
              </a:rPr>
              <a:t>operator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&lt;&lt;.</a:t>
            </a:r>
            <a:endParaRPr sz="2800">
              <a:latin typeface="Constantia"/>
              <a:cs typeface="Constantia"/>
            </a:endParaRPr>
          </a:p>
          <a:p>
            <a:pPr marL="282575" marR="5080" indent="-270510" algn="just">
              <a:lnSpc>
                <a:spcPct val="100299"/>
              </a:lnSpc>
              <a:spcBef>
                <a:spcPts val="55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header </a:t>
            </a:r>
            <a:r>
              <a:rPr sz="2800" spc="15" dirty="0">
                <a:latin typeface="Constantia"/>
                <a:cs typeface="Constantia"/>
              </a:rPr>
              <a:t>file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iostream </a:t>
            </a:r>
            <a:r>
              <a:rPr sz="2800" spc="-10" dirty="0">
                <a:latin typeface="Constantia"/>
                <a:cs typeface="Constantia"/>
              </a:rPr>
              <a:t>should be included at </a:t>
            </a:r>
            <a:r>
              <a:rPr sz="2800" dirty="0">
                <a:latin typeface="Constantia"/>
                <a:cs typeface="Constantia"/>
              </a:rPr>
              <a:t>the  </a:t>
            </a:r>
            <a:r>
              <a:rPr sz="2800" spc="-10" dirty="0">
                <a:latin typeface="Constantia"/>
                <a:cs typeface="Constantia"/>
              </a:rPr>
              <a:t>beginning </a:t>
            </a:r>
            <a:r>
              <a:rPr sz="2800" spc="-5" dirty="0">
                <a:latin typeface="Constantia"/>
                <a:cs typeface="Constantia"/>
              </a:rPr>
              <a:t>of all </a:t>
            </a:r>
            <a:r>
              <a:rPr sz="2800" spc="-10" dirty="0">
                <a:latin typeface="Constantia"/>
                <a:cs typeface="Constantia"/>
              </a:rPr>
              <a:t>programs </a:t>
            </a:r>
            <a:r>
              <a:rPr sz="2800" spc="-5" dirty="0">
                <a:latin typeface="Constantia"/>
                <a:cs typeface="Constantia"/>
              </a:rPr>
              <a:t>that </a:t>
            </a:r>
            <a:r>
              <a:rPr sz="2800" dirty="0">
                <a:latin typeface="Constantia"/>
                <a:cs typeface="Constantia"/>
              </a:rPr>
              <a:t>use </a:t>
            </a:r>
            <a:r>
              <a:rPr sz="2800" spc="-5" dirty="0">
                <a:latin typeface="Constantia"/>
                <a:cs typeface="Constantia"/>
              </a:rPr>
              <a:t>input/output  statements.</a:t>
            </a:r>
            <a:endParaRPr sz="2800">
              <a:latin typeface="Constantia"/>
              <a:cs typeface="Constantia"/>
            </a:endParaRPr>
          </a:p>
          <a:p>
            <a:pPr marL="282575" marR="13335" indent="-270510" algn="just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The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header </a:t>
            </a:r>
            <a:r>
              <a:rPr sz="2800" spc="10" dirty="0">
                <a:solidFill>
                  <a:srgbClr val="C00000"/>
                </a:solidFill>
                <a:latin typeface="Constantia"/>
                <a:cs typeface="Constantia"/>
              </a:rPr>
              <a:t>files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with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.h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extension are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”old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style”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files 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which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should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be </a:t>
            </a:r>
            <a:r>
              <a:rPr sz="2800">
                <a:solidFill>
                  <a:srgbClr val="C00000"/>
                </a:solidFill>
                <a:latin typeface="Constantia"/>
                <a:cs typeface="Constantia"/>
              </a:rPr>
              <a:t>used </a:t>
            </a:r>
            <a:r>
              <a:rPr sz="2800" spc="5" smtClean="0">
                <a:solidFill>
                  <a:srgbClr val="C00000"/>
                </a:solidFill>
                <a:latin typeface="Constantia"/>
                <a:cs typeface="Constantia"/>
              </a:rPr>
              <a:t>with</a:t>
            </a:r>
            <a:r>
              <a:rPr lang="en-US" sz="2800" spc="5" dirty="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30" smtClean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old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compilers.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0" y="0"/>
            <a:ext cx="10082530" cy="7559675"/>
            <a:chOff x="-540" y="0"/>
            <a:chExt cx="1008253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80625" cy="75596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"/>
              <a:ext cx="10081259" cy="113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1656" y="0"/>
              <a:ext cx="5228968" cy="661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0023527" cy="11249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540" y="57277"/>
              <a:ext cx="10082181" cy="99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777" y="1068781"/>
            <a:ext cx="4612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Return </a:t>
            </a:r>
            <a:r>
              <a:rPr spc="-25" dirty="0"/>
              <a:t>Type </a:t>
            </a:r>
            <a:r>
              <a:rPr spc="-5" dirty="0"/>
              <a:t>of</a:t>
            </a:r>
            <a:r>
              <a:rPr spc="-40" dirty="0"/>
              <a:t> </a:t>
            </a:r>
            <a:r>
              <a:rPr spc="-5" dirty="0"/>
              <a:t>main()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6058" y="2006854"/>
            <a:ext cx="8475980" cy="4123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 marR="5715" indent="-270510" algn="just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10" dirty="0">
                <a:latin typeface="Constantia"/>
                <a:cs typeface="Constantia"/>
              </a:rPr>
              <a:t>In </a:t>
            </a:r>
            <a:r>
              <a:rPr sz="2800" dirty="0">
                <a:latin typeface="Constantia"/>
                <a:cs typeface="Constantia"/>
              </a:rPr>
              <a:t>C++ </a:t>
            </a:r>
            <a:r>
              <a:rPr sz="2800" spc="-5" dirty="0">
                <a:latin typeface="Constantia"/>
                <a:cs typeface="Constantia"/>
              </a:rPr>
              <a:t>main() </a:t>
            </a:r>
            <a:r>
              <a:rPr sz="2800" spc="-10" dirty="0">
                <a:latin typeface="Constantia"/>
                <a:cs typeface="Constantia"/>
              </a:rPr>
              <a:t>returns an </a:t>
            </a:r>
            <a:r>
              <a:rPr sz="2800" spc="-30" dirty="0">
                <a:latin typeface="Constantia"/>
                <a:cs typeface="Constantia"/>
              </a:rPr>
              <a:t>integer </a:t>
            </a:r>
            <a:r>
              <a:rPr sz="2800" dirty="0">
                <a:latin typeface="Constantia"/>
                <a:cs typeface="Constantia"/>
              </a:rPr>
              <a:t>type </a:t>
            </a:r>
            <a:r>
              <a:rPr sz="2800" spc="-10" dirty="0">
                <a:latin typeface="Constantia"/>
                <a:cs typeface="Constantia"/>
              </a:rPr>
              <a:t>value to </a:t>
            </a:r>
            <a:r>
              <a:rPr sz="2800" dirty="0">
                <a:latin typeface="Constantia"/>
                <a:cs typeface="Constantia"/>
              </a:rPr>
              <a:t>the  </a:t>
            </a:r>
            <a:r>
              <a:rPr sz="2800" spc="-10" dirty="0">
                <a:latin typeface="Constantia"/>
                <a:cs typeface="Constantia"/>
              </a:rPr>
              <a:t>operating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system.</a:t>
            </a:r>
            <a:endParaRPr sz="2800">
              <a:latin typeface="Constantia"/>
              <a:cs typeface="Constantia"/>
            </a:endParaRPr>
          </a:p>
          <a:p>
            <a:pPr marL="282575" marR="5080" indent="-270510" algn="just">
              <a:lnSpc>
                <a:spcPct val="100299"/>
              </a:lnSpc>
              <a:spcBef>
                <a:spcPts val="65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15" dirty="0">
                <a:latin typeface="Constantia"/>
                <a:cs typeface="Constantia"/>
              </a:rPr>
              <a:t>Therefore </a:t>
            </a:r>
            <a:r>
              <a:rPr sz="2800" spc="-10" dirty="0">
                <a:latin typeface="Constantia"/>
                <a:cs typeface="Constantia"/>
              </a:rPr>
              <a:t>every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main()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in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C++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should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end 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with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a 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return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0; </a:t>
            </a:r>
            <a:r>
              <a:rPr sz="2800" spc="-15" dirty="0">
                <a:latin typeface="Constantia"/>
                <a:cs typeface="Constantia"/>
              </a:rPr>
              <a:t>statement </a:t>
            </a:r>
            <a:r>
              <a:rPr sz="2800" spc="-5" dirty="0">
                <a:latin typeface="Constantia"/>
                <a:cs typeface="Constantia"/>
              </a:rPr>
              <a:t>otherwise </a:t>
            </a:r>
            <a:r>
              <a:rPr sz="2800" dirty="0">
                <a:latin typeface="Constantia"/>
                <a:cs typeface="Constantia"/>
              </a:rPr>
              <a:t>a </a:t>
            </a:r>
            <a:r>
              <a:rPr sz="2800" spc="-15" dirty="0">
                <a:latin typeface="Constantia"/>
                <a:cs typeface="Constantia"/>
              </a:rPr>
              <a:t>warning </a:t>
            </a:r>
            <a:r>
              <a:rPr sz="2800" spc="-5" dirty="0">
                <a:latin typeface="Constantia"/>
                <a:cs typeface="Constantia"/>
              </a:rPr>
              <a:t>or </a:t>
            </a:r>
            <a:r>
              <a:rPr sz="2800" spc="-10" dirty="0">
                <a:latin typeface="Constantia"/>
                <a:cs typeface="Constantia"/>
              </a:rPr>
              <a:t>an error  </a:t>
            </a:r>
            <a:r>
              <a:rPr sz="2800" spc="-5" dirty="0">
                <a:latin typeface="Constantia"/>
                <a:cs typeface="Constantia"/>
              </a:rPr>
              <a:t>might</a:t>
            </a:r>
            <a:r>
              <a:rPr sz="2800" spc="-220" dirty="0">
                <a:latin typeface="Constantia"/>
                <a:cs typeface="Constantia"/>
              </a:rPr>
              <a:t> </a:t>
            </a:r>
            <a:r>
              <a:rPr sz="2800" spc="-60" dirty="0">
                <a:latin typeface="Constantia"/>
                <a:cs typeface="Constantia"/>
              </a:rPr>
              <a:t>occur.</a:t>
            </a:r>
            <a:endParaRPr sz="2800">
              <a:latin typeface="Constantia"/>
              <a:cs typeface="Constantia"/>
            </a:endParaRPr>
          </a:p>
          <a:p>
            <a:pPr marL="282575" marR="10795" indent="-270510" algn="just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15" dirty="0">
                <a:latin typeface="Constantia"/>
                <a:cs typeface="Constantia"/>
              </a:rPr>
              <a:t>Since </a:t>
            </a:r>
            <a:r>
              <a:rPr sz="2800" spc="-5" dirty="0">
                <a:latin typeface="Constantia"/>
                <a:cs typeface="Constantia"/>
              </a:rPr>
              <a:t>main() </a:t>
            </a:r>
            <a:r>
              <a:rPr sz="2800" spc="-15" dirty="0">
                <a:latin typeface="Constantia"/>
                <a:cs typeface="Constantia"/>
              </a:rPr>
              <a:t>returns </a:t>
            </a:r>
            <a:r>
              <a:rPr sz="2800" spc="-5" dirty="0">
                <a:latin typeface="Constantia"/>
                <a:cs typeface="Constantia"/>
              </a:rPr>
              <a:t>an </a:t>
            </a:r>
            <a:r>
              <a:rPr sz="2800" spc="-25" dirty="0">
                <a:latin typeface="Constantia"/>
                <a:cs typeface="Constantia"/>
              </a:rPr>
              <a:t>integer </a:t>
            </a:r>
            <a:r>
              <a:rPr sz="2800" dirty="0">
                <a:latin typeface="Constantia"/>
                <a:cs typeface="Constantia"/>
              </a:rPr>
              <a:t>type </a:t>
            </a:r>
            <a:r>
              <a:rPr sz="2800" spc="-10" dirty="0">
                <a:latin typeface="Constantia"/>
                <a:cs typeface="Constantia"/>
              </a:rPr>
              <a:t>value,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return  </a:t>
            </a:r>
            <a:r>
              <a:rPr sz="2800" spc="10" dirty="0">
                <a:solidFill>
                  <a:srgbClr val="C00000"/>
                </a:solidFill>
                <a:latin typeface="Constantia"/>
                <a:cs typeface="Constantia"/>
              </a:rPr>
              <a:t>type</a:t>
            </a:r>
            <a:r>
              <a:rPr sz="2800" spc="-17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for</a:t>
            </a:r>
            <a:r>
              <a:rPr sz="2800" spc="-10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main()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is</a:t>
            </a:r>
            <a:r>
              <a:rPr sz="2800" spc="-15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explicitly</a:t>
            </a:r>
            <a:r>
              <a:rPr sz="2800" spc="-1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5" dirty="0">
                <a:solidFill>
                  <a:srgbClr val="C00000"/>
                </a:solidFill>
                <a:latin typeface="Constantia"/>
                <a:cs typeface="Constantia"/>
              </a:rPr>
              <a:t>specified</a:t>
            </a:r>
            <a:r>
              <a:rPr sz="2800" spc="-12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as</a:t>
            </a:r>
            <a:r>
              <a:rPr sz="2800" spc="-4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int.</a:t>
            </a:r>
            <a:endParaRPr sz="2800">
              <a:latin typeface="Constantia"/>
              <a:cs typeface="Constantia"/>
            </a:endParaRPr>
          </a:p>
          <a:p>
            <a:pPr marL="282575" marR="5080" indent="-270510" algn="just">
              <a:lnSpc>
                <a:spcPct val="100000"/>
              </a:lnSpc>
              <a:spcBef>
                <a:spcPts val="665"/>
              </a:spcBef>
              <a:buClr>
                <a:srgbClr val="0E6EC5"/>
              </a:buClr>
              <a:buSzPct val="83928"/>
              <a:buFont typeface="Wingdings 2"/>
              <a:buChar char=""/>
              <a:tabLst>
                <a:tab pos="283210" algn="l"/>
              </a:tabLst>
            </a:pPr>
            <a:r>
              <a:rPr sz="2800" spc="-20" dirty="0">
                <a:solidFill>
                  <a:srgbClr val="C00000"/>
                </a:solidFill>
                <a:latin typeface="Constantia"/>
                <a:cs typeface="Constantia"/>
              </a:rPr>
              <a:t>Note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that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the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default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return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type </a:t>
            </a:r>
            <a:r>
              <a:rPr sz="2800" spc="-15" dirty="0">
                <a:solidFill>
                  <a:srgbClr val="C00000"/>
                </a:solidFill>
                <a:latin typeface="Constantia"/>
                <a:cs typeface="Constantia"/>
              </a:rPr>
              <a:t>for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all </a:t>
            </a:r>
            <a:r>
              <a:rPr sz="2800" spc="-10" dirty="0">
                <a:solidFill>
                  <a:srgbClr val="C00000"/>
                </a:solidFill>
                <a:latin typeface="Constantia"/>
                <a:cs typeface="Constantia"/>
              </a:rPr>
              <a:t>functions </a:t>
            </a:r>
            <a:r>
              <a:rPr sz="2800" spc="-5" dirty="0">
                <a:solidFill>
                  <a:srgbClr val="C00000"/>
                </a:solidFill>
                <a:latin typeface="Constantia"/>
                <a:cs typeface="Constantia"/>
              </a:rPr>
              <a:t>in 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C++ is</a:t>
            </a:r>
            <a:r>
              <a:rPr sz="2800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solidFill>
                  <a:srgbClr val="C00000"/>
                </a:solidFill>
                <a:latin typeface="Constantia"/>
                <a:cs typeface="Constantia"/>
              </a:rPr>
              <a:t>int.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700</Words>
  <Application>Microsoft Office PowerPoint</Application>
  <PresentationFormat>Custom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C++</vt:lpstr>
      <vt:lpstr>C++</vt:lpstr>
      <vt:lpstr>Simple C++ Program</vt:lpstr>
      <vt:lpstr>C++</vt:lpstr>
      <vt:lpstr>Comments</vt:lpstr>
      <vt:lpstr>C++ Output Operator</vt:lpstr>
      <vt:lpstr>C++ Output Operator</vt:lpstr>
      <vt:lpstr>C++ iostream File</vt:lpstr>
      <vt:lpstr>Return Type of main()</vt:lpstr>
      <vt:lpstr>Average of Two numbers</vt:lpstr>
      <vt:lpstr>Average of Two numbers</vt:lpstr>
      <vt:lpstr>C++ Input Operator</vt:lpstr>
      <vt:lpstr>C++ Input Operator</vt:lpstr>
      <vt:lpstr>Structure of C++ Program</vt:lpstr>
      <vt:lpstr>Process of executing a C++ file</vt:lpstr>
      <vt:lpstr>Flow chart of C++ execution process</vt:lpstr>
      <vt:lpstr>Slide 17</vt:lpstr>
      <vt:lpstr>Slide 18</vt:lpstr>
      <vt:lpstr>Difference between C and C++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with C++</dc:title>
  <dc:creator>Vinod</dc:creator>
  <cp:lastModifiedBy>user</cp:lastModifiedBy>
  <cp:revision>30</cp:revision>
  <dcterms:created xsi:type="dcterms:W3CDTF">2020-07-13T08:30:45Z</dcterms:created>
  <dcterms:modified xsi:type="dcterms:W3CDTF">2023-02-16T06:28:20Z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2020-07-13T00:00:00Z</vt:filetime>
  </property>
</Properties>
</file>