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62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80" r:id="rId21"/>
    <p:sldId id="281" r:id="rId22"/>
    <p:sldId id="282" r:id="rId23"/>
    <p:sldId id="283" r:id="rId24"/>
    <p:sldId id="284" r:id="rId25"/>
    <p:sldId id="285" r:id="rId26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1" d="100"/>
          <a:sy n="121" d="100"/>
        </p:scale>
        <p:origin x="-1344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2/16/2023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375F92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2/16/2023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2/16/2023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2/16/2023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2/16/2023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55573" y="191007"/>
            <a:ext cx="7832852" cy="12452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454911" y="2442493"/>
            <a:ext cx="6234176" cy="20015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rgbClr val="375F92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2/16/2023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3902" y="3053080"/>
            <a:ext cx="6849745" cy="1366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301875" marR="5080" indent="-2289810">
              <a:lnSpc>
                <a:spcPct val="100000"/>
              </a:lnSpc>
              <a:spcBef>
                <a:spcPts val="95"/>
              </a:spcBef>
            </a:pPr>
            <a:r>
              <a:rPr sz="4400" spc="-10" dirty="0"/>
              <a:t>Object </a:t>
            </a:r>
            <a:r>
              <a:rPr sz="4400" spc="-15" dirty="0"/>
              <a:t>Oriented </a:t>
            </a:r>
            <a:r>
              <a:rPr sz="4400" spc="-20" dirty="0"/>
              <a:t>Programming  </a:t>
            </a:r>
            <a:r>
              <a:rPr sz="4400" spc="-5" dirty="0"/>
              <a:t>Using</a:t>
            </a:r>
            <a:r>
              <a:rPr sz="4400" spc="5" dirty="0"/>
              <a:t> C++</a:t>
            </a:r>
            <a:endParaRPr sz="44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380615" marR="5080" indent="-683260">
              <a:lnSpc>
                <a:spcPct val="100000"/>
              </a:lnSpc>
              <a:spcBef>
                <a:spcPts val="95"/>
              </a:spcBef>
            </a:pPr>
            <a:r>
              <a:rPr spc="-20" dirty="0"/>
              <a:t>Features </a:t>
            </a:r>
            <a:r>
              <a:rPr spc="-5" dirty="0"/>
              <a:t>of </a:t>
            </a:r>
            <a:r>
              <a:rPr spc="-10" dirty="0"/>
              <a:t>Object </a:t>
            </a:r>
            <a:r>
              <a:rPr spc="-15" dirty="0"/>
              <a:t>Oriented  </a:t>
            </a:r>
            <a:r>
              <a:rPr spc="-10" dirty="0"/>
              <a:t>Programming(OOP)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217116"/>
            <a:ext cx="6004560" cy="4122420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155575" indent="-143510">
              <a:lnSpc>
                <a:spcPct val="100000"/>
              </a:lnSpc>
              <a:spcBef>
                <a:spcPts val="865"/>
              </a:spcBef>
              <a:buSzPct val="96875"/>
              <a:buFont typeface="Arial"/>
              <a:buChar char="•"/>
              <a:tabLst>
                <a:tab pos="156210" algn="l"/>
              </a:tabLst>
            </a:pPr>
            <a:r>
              <a:rPr sz="3200" spc="-5" dirty="0">
                <a:latin typeface="Times New Roman"/>
                <a:cs typeface="Times New Roman"/>
              </a:rPr>
              <a:t>Objects</a:t>
            </a:r>
            <a:endParaRPr sz="3200">
              <a:latin typeface="Times New Roman"/>
              <a:cs typeface="Times New Roman"/>
            </a:endParaRPr>
          </a:p>
          <a:p>
            <a:pPr marL="155575" indent="-143510">
              <a:lnSpc>
                <a:spcPct val="100000"/>
              </a:lnSpc>
              <a:spcBef>
                <a:spcPts val="770"/>
              </a:spcBef>
              <a:buSzPct val="96875"/>
              <a:buFont typeface="Arial"/>
              <a:buChar char="•"/>
              <a:tabLst>
                <a:tab pos="156210" algn="l"/>
              </a:tabLst>
            </a:pPr>
            <a:r>
              <a:rPr sz="3200" spc="-5" dirty="0">
                <a:latin typeface="Times New Roman"/>
                <a:cs typeface="Times New Roman"/>
              </a:rPr>
              <a:t>Classes</a:t>
            </a:r>
            <a:endParaRPr sz="3200">
              <a:latin typeface="Times New Roman"/>
              <a:cs typeface="Times New Roman"/>
            </a:endParaRPr>
          </a:p>
          <a:p>
            <a:pPr marL="155575" indent="-143510">
              <a:lnSpc>
                <a:spcPct val="100000"/>
              </a:lnSpc>
              <a:spcBef>
                <a:spcPts val="770"/>
              </a:spcBef>
              <a:buSzPct val="96875"/>
              <a:buFont typeface="Arial"/>
              <a:buChar char="•"/>
              <a:tabLst>
                <a:tab pos="156210" algn="l"/>
              </a:tabLst>
            </a:pPr>
            <a:r>
              <a:rPr sz="3200" spc="-5" dirty="0">
                <a:latin typeface="Times New Roman"/>
                <a:cs typeface="Times New Roman"/>
              </a:rPr>
              <a:t>Data Abstraction and</a:t>
            </a:r>
            <a:r>
              <a:rPr sz="3200" spc="-12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Encapsulation</a:t>
            </a:r>
            <a:endParaRPr sz="3200">
              <a:latin typeface="Times New Roman"/>
              <a:cs typeface="Times New Roman"/>
            </a:endParaRPr>
          </a:p>
          <a:p>
            <a:pPr marL="155575" indent="-143510">
              <a:lnSpc>
                <a:spcPct val="100000"/>
              </a:lnSpc>
              <a:spcBef>
                <a:spcPts val="765"/>
              </a:spcBef>
              <a:buSzPct val="96875"/>
              <a:buFont typeface="Arial"/>
              <a:buChar char="•"/>
              <a:tabLst>
                <a:tab pos="156210" algn="l"/>
              </a:tabLst>
            </a:pPr>
            <a:r>
              <a:rPr sz="3200" spc="-5" dirty="0">
                <a:latin typeface="Times New Roman"/>
                <a:cs typeface="Times New Roman"/>
              </a:rPr>
              <a:t>Inheritance</a:t>
            </a:r>
            <a:endParaRPr sz="3200">
              <a:latin typeface="Times New Roman"/>
              <a:cs typeface="Times New Roman"/>
            </a:endParaRPr>
          </a:p>
          <a:p>
            <a:pPr marL="155575" indent="-143510">
              <a:lnSpc>
                <a:spcPct val="100000"/>
              </a:lnSpc>
              <a:spcBef>
                <a:spcPts val="770"/>
              </a:spcBef>
              <a:buSzPct val="96875"/>
              <a:buFont typeface="Arial"/>
              <a:buChar char="•"/>
              <a:tabLst>
                <a:tab pos="156210" algn="l"/>
              </a:tabLst>
            </a:pPr>
            <a:r>
              <a:rPr sz="3200" spc="-5" dirty="0">
                <a:latin typeface="Times New Roman"/>
                <a:cs typeface="Times New Roman"/>
              </a:rPr>
              <a:t>Polymorphism</a:t>
            </a:r>
            <a:endParaRPr sz="3200">
              <a:latin typeface="Times New Roman"/>
              <a:cs typeface="Times New Roman"/>
            </a:endParaRPr>
          </a:p>
          <a:p>
            <a:pPr marL="155575" indent="-143510">
              <a:lnSpc>
                <a:spcPct val="100000"/>
              </a:lnSpc>
              <a:spcBef>
                <a:spcPts val="770"/>
              </a:spcBef>
              <a:buSzPct val="96875"/>
              <a:buFont typeface="Arial"/>
              <a:buChar char="•"/>
              <a:tabLst>
                <a:tab pos="156210" algn="l"/>
              </a:tabLst>
            </a:pPr>
            <a:r>
              <a:rPr sz="3200" spc="-5" dirty="0">
                <a:latin typeface="Times New Roman"/>
                <a:cs typeface="Times New Roman"/>
              </a:rPr>
              <a:t>Dynamic Binding</a:t>
            </a:r>
            <a:endParaRPr sz="3200">
              <a:latin typeface="Times New Roman"/>
              <a:cs typeface="Times New Roman"/>
            </a:endParaRPr>
          </a:p>
          <a:p>
            <a:pPr marL="155575" indent="-143510">
              <a:lnSpc>
                <a:spcPct val="100000"/>
              </a:lnSpc>
              <a:spcBef>
                <a:spcPts val="765"/>
              </a:spcBef>
              <a:buSzPct val="96875"/>
              <a:buFont typeface="Arial"/>
              <a:buChar char="•"/>
              <a:tabLst>
                <a:tab pos="156210" algn="l"/>
              </a:tabLst>
            </a:pPr>
            <a:r>
              <a:rPr sz="3200" spc="-5" dirty="0">
                <a:latin typeface="Times New Roman"/>
                <a:cs typeface="Times New Roman"/>
              </a:rPr>
              <a:t>Message</a:t>
            </a:r>
            <a:r>
              <a:rPr sz="3200" spc="2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Passing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7874"/>
            <a:ext cx="1719580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dirty="0">
                <a:latin typeface="Times New Roman"/>
                <a:cs typeface="Times New Roman"/>
              </a:rPr>
              <a:t>Objects:</a:t>
            </a:r>
            <a:endParaRPr sz="4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07340" y="794014"/>
            <a:ext cx="8744585" cy="2403475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marL="101600" indent="-89535">
              <a:lnSpc>
                <a:spcPct val="100000"/>
              </a:lnSpc>
              <a:spcBef>
                <a:spcPts val="580"/>
              </a:spcBef>
              <a:buSzPct val="95000"/>
              <a:buFont typeface="Arial"/>
              <a:buChar char="•"/>
              <a:tabLst>
                <a:tab pos="102235" algn="l"/>
              </a:tabLst>
            </a:pPr>
            <a:r>
              <a:rPr sz="2000" spc="-5" dirty="0">
                <a:latin typeface="Calibri"/>
                <a:cs typeface="Calibri"/>
              </a:rPr>
              <a:t>This is the basic </a:t>
            </a:r>
            <a:r>
              <a:rPr sz="2000" dirty="0">
                <a:latin typeface="Calibri"/>
                <a:cs typeface="Calibri"/>
              </a:rPr>
              <a:t>run-time </a:t>
            </a:r>
            <a:r>
              <a:rPr sz="2000" spc="-5" dirty="0">
                <a:latin typeface="Calibri"/>
                <a:cs typeface="Calibri"/>
              </a:rPr>
              <a:t>entities in an object </a:t>
            </a:r>
            <a:r>
              <a:rPr sz="2000" spc="-10" dirty="0">
                <a:latin typeface="Calibri"/>
                <a:cs typeface="Calibri"/>
              </a:rPr>
              <a:t>oriented</a:t>
            </a:r>
            <a:r>
              <a:rPr sz="2000" spc="11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programming.</a:t>
            </a:r>
            <a:endParaRPr sz="2000">
              <a:latin typeface="Calibri"/>
              <a:cs typeface="Calibri"/>
            </a:endParaRPr>
          </a:p>
          <a:p>
            <a:pPr marL="102235" indent="-90170">
              <a:lnSpc>
                <a:spcPct val="100000"/>
              </a:lnSpc>
              <a:spcBef>
                <a:spcPts val="480"/>
              </a:spcBef>
              <a:buSzPct val="95000"/>
              <a:buFont typeface="Arial"/>
              <a:buChar char="•"/>
              <a:tabLst>
                <a:tab pos="102870" algn="l"/>
              </a:tabLst>
            </a:pPr>
            <a:r>
              <a:rPr sz="2000" spc="-10" dirty="0">
                <a:latin typeface="Calibri"/>
                <a:cs typeface="Calibri"/>
              </a:rPr>
              <a:t>That </a:t>
            </a:r>
            <a:r>
              <a:rPr sz="2000" dirty="0">
                <a:latin typeface="Calibri"/>
                <a:cs typeface="Calibri"/>
              </a:rPr>
              <a:t>is </a:t>
            </a:r>
            <a:r>
              <a:rPr sz="2000" spc="-5" dirty="0">
                <a:latin typeface="Calibri"/>
                <a:cs typeface="Calibri"/>
              </a:rPr>
              <a:t>both </a:t>
            </a:r>
            <a:r>
              <a:rPr sz="2000" spc="-15" dirty="0">
                <a:solidFill>
                  <a:srgbClr val="E36C09"/>
                </a:solidFill>
                <a:latin typeface="Calibri"/>
                <a:cs typeface="Calibri"/>
              </a:rPr>
              <a:t>data </a:t>
            </a:r>
            <a:r>
              <a:rPr sz="2000" dirty="0">
                <a:solidFill>
                  <a:srgbClr val="E36C09"/>
                </a:solidFill>
                <a:latin typeface="Calibri"/>
                <a:cs typeface="Calibri"/>
              </a:rPr>
              <a:t>and </a:t>
            </a:r>
            <a:r>
              <a:rPr sz="2000" spc="-5" dirty="0">
                <a:solidFill>
                  <a:srgbClr val="E36C09"/>
                </a:solidFill>
                <a:latin typeface="Calibri"/>
                <a:cs typeface="Calibri"/>
              </a:rPr>
              <a:t>function </a:t>
            </a:r>
            <a:r>
              <a:rPr sz="2000" spc="-5" dirty="0">
                <a:latin typeface="Calibri"/>
                <a:cs typeface="Calibri"/>
              </a:rPr>
              <a:t>that </a:t>
            </a:r>
            <a:r>
              <a:rPr sz="2000" spc="-15" dirty="0">
                <a:latin typeface="Calibri"/>
                <a:cs typeface="Calibri"/>
              </a:rPr>
              <a:t>operate </a:t>
            </a:r>
            <a:r>
              <a:rPr sz="2000" spc="-5" dirty="0">
                <a:latin typeface="Calibri"/>
                <a:cs typeface="Calibri"/>
              </a:rPr>
              <a:t>on </a:t>
            </a:r>
            <a:r>
              <a:rPr sz="2000" spc="-15" dirty="0">
                <a:latin typeface="Calibri"/>
                <a:cs typeface="Calibri"/>
              </a:rPr>
              <a:t>data </a:t>
            </a:r>
            <a:r>
              <a:rPr sz="2000" spc="-10" dirty="0">
                <a:latin typeface="Calibri"/>
                <a:cs typeface="Calibri"/>
              </a:rPr>
              <a:t>are </a:t>
            </a:r>
            <a:r>
              <a:rPr sz="2000" spc="-5" dirty="0">
                <a:latin typeface="Calibri"/>
                <a:cs typeface="Calibri"/>
              </a:rPr>
              <a:t>bundled </a:t>
            </a:r>
            <a:r>
              <a:rPr sz="2000" dirty="0">
                <a:latin typeface="Calibri"/>
                <a:cs typeface="Calibri"/>
              </a:rPr>
              <a:t>as a </a:t>
            </a:r>
            <a:r>
              <a:rPr sz="2000" spc="-5" dirty="0">
                <a:latin typeface="Calibri"/>
                <a:cs typeface="Calibri"/>
              </a:rPr>
              <a:t>unit called</a:t>
            </a:r>
            <a:r>
              <a:rPr sz="2000" spc="10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as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000" spc="-5" dirty="0">
                <a:solidFill>
                  <a:srgbClr val="E36C09"/>
                </a:solidFill>
                <a:latin typeface="Calibri"/>
                <a:cs typeface="Calibri"/>
              </a:rPr>
              <a:t>object</a:t>
            </a:r>
            <a:r>
              <a:rPr sz="2000" spc="-5" dirty="0">
                <a:latin typeface="Calibri"/>
                <a:cs typeface="Calibri"/>
              </a:rPr>
              <a:t>.</a:t>
            </a:r>
            <a:endParaRPr sz="200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  <a:spcBef>
                <a:spcPts val="480"/>
              </a:spcBef>
              <a:buSzPct val="95000"/>
              <a:buFont typeface="Arial"/>
              <a:buChar char="•"/>
              <a:tabLst>
                <a:tab pos="102235" algn="l"/>
              </a:tabLst>
            </a:pPr>
            <a:r>
              <a:rPr sz="2000" spc="-15" dirty="0">
                <a:latin typeface="Calibri"/>
                <a:cs typeface="Calibri"/>
              </a:rPr>
              <a:t>Program </a:t>
            </a:r>
            <a:r>
              <a:rPr sz="2000" spc="-5" dirty="0">
                <a:latin typeface="Calibri"/>
                <a:cs typeface="Calibri"/>
              </a:rPr>
              <a:t>objects </a:t>
            </a:r>
            <a:r>
              <a:rPr sz="2000" spc="-10" dirty="0">
                <a:latin typeface="Calibri"/>
                <a:cs typeface="Calibri"/>
              </a:rPr>
              <a:t>should </a:t>
            </a:r>
            <a:r>
              <a:rPr sz="2000" spc="-5" dirty="0">
                <a:latin typeface="Calibri"/>
                <a:cs typeface="Calibri"/>
              </a:rPr>
              <a:t>be chosen such that they </a:t>
            </a:r>
            <a:r>
              <a:rPr sz="2000" spc="-10" dirty="0">
                <a:latin typeface="Calibri"/>
                <a:cs typeface="Calibri"/>
              </a:rPr>
              <a:t>match </a:t>
            </a:r>
            <a:r>
              <a:rPr sz="2000" spc="-5" dirty="0">
                <a:latin typeface="Calibri"/>
                <a:cs typeface="Calibri"/>
              </a:rPr>
              <a:t>closely with the real- </a:t>
            </a:r>
            <a:r>
              <a:rPr sz="2000" spc="-10" dirty="0">
                <a:latin typeface="Calibri"/>
                <a:cs typeface="Calibri"/>
              </a:rPr>
              <a:t>world  </a:t>
            </a:r>
            <a:r>
              <a:rPr sz="2000" spc="-5" dirty="0">
                <a:latin typeface="Calibri"/>
                <a:cs typeface="Calibri"/>
              </a:rPr>
              <a:t>objects.</a:t>
            </a:r>
            <a:endParaRPr sz="2000">
              <a:latin typeface="Calibri"/>
              <a:cs typeface="Calibri"/>
            </a:endParaRPr>
          </a:p>
          <a:p>
            <a:pPr marL="12700" marR="87630">
              <a:lnSpc>
                <a:spcPct val="100000"/>
              </a:lnSpc>
              <a:spcBef>
                <a:spcPts val="480"/>
              </a:spcBef>
              <a:buSzPct val="95000"/>
              <a:buFont typeface="Arial"/>
              <a:buChar char="•"/>
              <a:tabLst>
                <a:tab pos="102235" algn="l"/>
              </a:tabLst>
            </a:pPr>
            <a:r>
              <a:rPr sz="2000" spc="-10" dirty="0">
                <a:latin typeface="Calibri"/>
                <a:cs typeface="Calibri"/>
              </a:rPr>
              <a:t>Objects </a:t>
            </a:r>
            <a:r>
              <a:rPr sz="2000" spc="-25" dirty="0">
                <a:latin typeface="Calibri"/>
                <a:cs typeface="Calibri"/>
              </a:rPr>
              <a:t>take </a:t>
            </a:r>
            <a:r>
              <a:rPr sz="2000" spc="-5" dirty="0">
                <a:latin typeface="Calibri"/>
                <a:cs typeface="Calibri"/>
              </a:rPr>
              <a:t>up </a:t>
            </a:r>
            <a:r>
              <a:rPr sz="2000" spc="-5" dirty="0">
                <a:solidFill>
                  <a:srgbClr val="E36C09"/>
                </a:solidFill>
                <a:latin typeface="Calibri"/>
                <a:cs typeface="Calibri"/>
              </a:rPr>
              <a:t>space in the </a:t>
            </a:r>
            <a:r>
              <a:rPr sz="2000" dirty="0">
                <a:solidFill>
                  <a:srgbClr val="E36C09"/>
                </a:solidFill>
                <a:latin typeface="Calibri"/>
                <a:cs typeface="Calibri"/>
              </a:rPr>
              <a:t>memory </a:t>
            </a:r>
            <a:r>
              <a:rPr sz="2000" spc="-5" dirty="0">
                <a:latin typeface="Calibri"/>
                <a:cs typeface="Calibri"/>
              </a:rPr>
              <a:t>and </a:t>
            </a:r>
            <a:r>
              <a:rPr sz="2000" spc="-20" dirty="0">
                <a:latin typeface="Calibri"/>
                <a:cs typeface="Calibri"/>
              </a:rPr>
              <a:t>have </a:t>
            </a:r>
            <a:r>
              <a:rPr sz="2000" dirty="0">
                <a:latin typeface="Calibri"/>
                <a:cs typeface="Calibri"/>
              </a:rPr>
              <a:t>an </a:t>
            </a:r>
            <a:r>
              <a:rPr sz="2000" spc="-10" dirty="0">
                <a:latin typeface="Calibri"/>
                <a:cs typeface="Calibri"/>
              </a:rPr>
              <a:t>associated </a:t>
            </a:r>
            <a:r>
              <a:rPr sz="2000" spc="-5" dirty="0">
                <a:solidFill>
                  <a:srgbClr val="E36C09"/>
                </a:solidFill>
                <a:latin typeface="Calibri"/>
                <a:cs typeface="Calibri"/>
              </a:rPr>
              <a:t>address </a:t>
            </a:r>
            <a:r>
              <a:rPr sz="2000" spc="-25" dirty="0">
                <a:solidFill>
                  <a:srgbClr val="E36C09"/>
                </a:solidFill>
                <a:latin typeface="Calibri"/>
                <a:cs typeface="Calibri"/>
              </a:rPr>
              <a:t>like </a:t>
            </a:r>
            <a:r>
              <a:rPr sz="2000" spc="-10" dirty="0">
                <a:solidFill>
                  <a:srgbClr val="E36C09"/>
                </a:solidFill>
                <a:latin typeface="Calibri"/>
                <a:cs typeface="Calibri"/>
              </a:rPr>
              <a:t>structure  </a:t>
            </a:r>
            <a:r>
              <a:rPr sz="2000" spc="-5" dirty="0">
                <a:solidFill>
                  <a:srgbClr val="E36C09"/>
                </a:solidFill>
                <a:latin typeface="Calibri"/>
                <a:cs typeface="Calibri"/>
              </a:rPr>
              <a:t>in </a:t>
            </a:r>
            <a:r>
              <a:rPr sz="2000" spc="-10" dirty="0">
                <a:solidFill>
                  <a:srgbClr val="E36C09"/>
                </a:solidFill>
                <a:latin typeface="Calibri"/>
                <a:cs typeface="Calibri"/>
              </a:rPr>
              <a:t>C.</a:t>
            </a:r>
            <a:endParaRPr sz="2000">
              <a:latin typeface="Calibri"/>
              <a:cs typeface="Calibri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511300" y="3340100"/>
          <a:ext cx="2209800" cy="3048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09800"/>
              </a:tblGrid>
              <a:tr h="685800">
                <a:tc>
                  <a:txBody>
                    <a:bodyPr/>
                    <a:lstStyle/>
                    <a:p>
                      <a:pPr marL="167005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sz="1600" spc="-5" dirty="0">
                          <a:latin typeface="Calibri"/>
                          <a:cs typeface="Calibri"/>
                        </a:rPr>
                        <a:t>Object:</a:t>
                      </a:r>
                      <a:r>
                        <a:rPr sz="16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STUDENT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109220" marB="0">
                    <a:lnL w="28575">
                      <a:solidFill>
                        <a:srgbClr val="385D89"/>
                      </a:solidFill>
                      <a:prstDash val="solid"/>
                    </a:lnL>
                    <a:lnR w="28575">
                      <a:solidFill>
                        <a:srgbClr val="385D89"/>
                      </a:solidFill>
                      <a:prstDash val="solid"/>
                    </a:lnR>
                    <a:lnT w="28575">
                      <a:solidFill>
                        <a:srgbClr val="385D89"/>
                      </a:solidFill>
                      <a:prstDash val="solid"/>
                    </a:lnT>
                    <a:lnB w="9525">
                      <a:solidFill>
                        <a:srgbClr val="497DBA"/>
                      </a:solidFill>
                      <a:prstDash val="solid"/>
                    </a:lnB>
                  </a:tcPr>
                </a:tc>
              </a:tr>
              <a:tr h="1219200">
                <a:tc>
                  <a:txBody>
                    <a:bodyPr/>
                    <a:lstStyle/>
                    <a:p>
                      <a:pPr marL="167005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sz="1600" spc="-75" dirty="0">
                          <a:latin typeface="Calibri"/>
                          <a:cs typeface="Calibri"/>
                        </a:rPr>
                        <a:t>DATA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marL="351155" marR="1357630">
                        <a:lnSpc>
                          <a:spcPct val="100000"/>
                        </a:lnSpc>
                      </a:pPr>
                      <a:r>
                        <a:rPr sz="1600" dirty="0">
                          <a:latin typeface="Calibri"/>
                          <a:cs typeface="Calibri"/>
                        </a:rPr>
                        <a:t>Name 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DOB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marL="35115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600" spc="-5" dirty="0">
                          <a:latin typeface="Calibri"/>
                          <a:cs typeface="Calibri"/>
                        </a:rPr>
                        <a:t>Marks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109220" marB="0">
                    <a:lnL w="28575">
                      <a:solidFill>
                        <a:srgbClr val="385D89"/>
                      </a:solidFill>
                      <a:prstDash val="solid"/>
                    </a:lnL>
                    <a:lnR w="28575">
                      <a:solidFill>
                        <a:srgbClr val="385D89"/>
                      </a:solidFill>
                      <a:prstDash val="solid"/>
                    </a:lnR>
                    <a:lnT w="9525">
                      <a:solidFill>
                        <a:srgbClr val="497DBA"/>
                      </a:solidFill>
                      <a:prstDash val="solid"/>
                    </a:lnT>
                    <a:lnB w="9525">
                      <a:solidFill>
                        <a:srgbClr val="497DBA"/>
                      </a:solidFill>
                      <a:prstDash val="solid"/>
                    </a:lnB>
                  </a:tcPr>
                </a:tc>
              </a:tr>
              <a:tr h="1143000">
                <a:tc>
                  <a:txBody>
                    <a:bodyPr/>
                    <a:lstStyle/>
                    <a:p>
                      <a:pPr marL="167005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1600" spc="-5" dirty="0">
                          <a:latin typeface="Calibri"/>
                          <a:cs typeface="Calibri"/>
                        </a:rPr>
                        <a:t>FUNCTIONS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marL="534670" marR="1002030">
                        <a:lnSpc>
                          <a:spcPct val="100000"/>
                        </a:lnSpc>
                      </a:pPr>
                      <a:r>
                        <a:rPr sz="1600" spc="-35" dirty="0">
                          <a:latin typeface="Calibri"/>
                          <a:cs typeface="Calibri"/>
                        </a:rPr>
                        <a:t>Total  A</a:t>
                      </a:r>
                      <a:r>
                        <a:rPr sz="1600" spc="-20" dirty="0">
                          <a:latin typeface="Calibri"/>
                          <a:cs typeface="Calibri"/>
                        </a:rPr>
                        <a:t>v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600" spc="-4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g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e 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Display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33020" marB="0">
                    <a:lnL w="28575">
                      <a:solidFill>
                        <a:srgbClr val="385D89"/>
                      </a:solidFill>
                      <a:prstDash val="solid"/>
                    </a:lnL>
                    <a:lnR w="28575">
                      <a:solidFill>
                        <a:srgbClr val="385D89"/>
                      </a:solidFill>
                      <a:prstDash val="solid"/>
                    </a:lnR>
                    <a:lnT w="9525">
                      <a:solidFill>
                        <a:srgbClr val="497DBA"/>
                      </a:solidFill>
                      <a:prstDash val="solid"/>
                    </a:lnT>
                    <a:lnB w="28575">
                      <a:solidFill>
                        <a:srgbClr val="385D89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4940300" y="3340100"/>
          <a:ext cx="2776855" cy="3048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67055"/>
                <a:gridCol w="762000"/>
                <a:gridCol w="1447800"/>
              </a:tblGrid>
              <a:tr h="457200">
                <a:tc>
                  <a:txBody>
                    <a:bodyPr/>
                    <a:lstStyle/>
                    <a:p>
                      <a:pPr marR="103505"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28575">
                      <a:solidFill>
                        <a:srgbClr val="385D89"/>
                      </a:solidFill>
                      <a:prstDash val="solid"/>
                    </a:lnR>
                    <a:lnB w="28575">
                      <a:solidFill>
                        <a:srgbClr val="385D89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158240">
                        <a:lnSpc>
                          <a:spcPct val="100000"/>
                        </a:lnSpc>
                        <a:spcBef>
                          <a:spcPts val="844"/>
                        </a:spcBef>
                      </a:pPr>
                      <a:r>
                        <a:rPr sz="1800" spc="-10" dirty="0">
                          <a:latin typeface="Calibri"/>
                          <a:cs typeface="Calibri"/>
                        </a:rPr>
                        <a:t>STUDENT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107314" marB="0">
                    <a:lnL w="28575">
                      <a:solidFill>
                        <a:srgbClr val="385D89"/>
                      </a:solidFill>
                      <a:prstDash val="solid"/>
                    </a:lnL>
                    <a:lnR w="28575">
                      <a:solidFill>
                        <a:srgbClr val="385D89"/>
                      </a:solidFill>
                      <a:prstDash val="solid"/>
                    </a:lnR>
                    <a:lnT w="28575">
                      <a:solidFill>
                        <a:srgbClr val="385D89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457200">
                <a:tc>
                  <a:txBody>
                    <a:bodyPr/>
                    <a:lstStyle/>
                    <a:p>
                      <a:pPr marR="75565" algn="r">
                        <a:lnSpc>
                          <a:spcPct val="100000"/>
                        </a:lnSpc>
                        <a:spcBef>
                          <a:spcPts val="605"/>
                        </a:spcBef>
                      </a:pPr>
                      <a:r>
                        <a:rPr sz="1800" spc="-16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76835" marB="0">
                    <a:lnL w="28575">
                      <a:solidFill>
                        <a:srgbClr val="385D89"/>
                      </a:solidFill>
                      <a:prstDash val="solid"/>
                    </a:lnL>
                    <a:lnR w="28575">
                      <a:solidFill>
                        <a:srgbClr val="385D89"/>
                      </a:solidFill>
                      <a:prstDash val="solid"/>
                    </a:lnR>
                    <a:lnT w="28575">
                      <a:solidFill>
                        <a:srgbClr val="385D89"/>
                      </a:solidFill>
                      <a:prstDash val="solid"/>
                    </a:lnT>
                    <a:lnB w="28575">
                      <a:solidFill>
                        <a:srgbClr val="385D89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19685">
                        <a:lnSpc>
                          <a:spcPct val="100000"/>
                        </a:lnSpc>
                        <a:spcBef>
                          <a:spcPts val="605"/>
                        </a:spcBef>
                      </a:pPr>
                      <a:r>
                        <a:rPr sz="1800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otal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76835" marB="0">
                    <a:lnL w="28575">
                      <a:solidFill>
                        <a:srgbClr val="385D89"/>
                      </a:solidFill>
                      <a:prstDash val="solid"/>
                    </a:lnL>
                    <a:lnR w="28575">
                      <a:solidFill>
                        <a:srgbClr val="385D89"/>
                      </a:solidFill>
                      <a:prstDash val="solid"/>
                    </a:lnR>
                    <a:lnB w="28575">
                      <a:solidFill>
                        <a:srgbClr val="385D89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385D89"/>
                      </a:solidFill>
                      <a:prstDash val="solid"/>
                    </a:lnL>
                    <a:lnR w="28575">
                      <a:solidFill>
                        <a:srgbClr val="385D89"/>
                      </a:solidFill>
                      <a:prstDash val="solid"/>
                    </a:lnR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R="103505"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28575">
                      <a:solidFill>
                        <a:srgbClr val="385D89"/>
                      </a:solidFill>
                      <a:prstDash val="solid"/>
                    </a:lnR>
                    <a:lnT w="28575">
                      <a:solidFill>
                        <a:srgbClr val="385D89"/>
                      </a:solidFill>
                      <a:prstDash val="solid"/>
                    </a:lnT>
                    <a:lnB w="28575">
                      <a:solidFill>
                        <a:srgbClr val="385D89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385D89"/>
                      </a:solidFill>
                      <a:prstDash val="solid"/>
                    </a:lnL>
                    <a:lnR w="28575">
                      <a:solidFill>
                        <a:srgbClr val="385D89"/>
                      </a:solidFill>
                      <a:prstDash val="solid"/>
                    </a:lnR>
                    <a:lnT w="28575" cap="flat" cmpd="sng" algn="ctr">
                      <a:solidFill>
                        <a:srgbClr val="385D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457200">
                <a:tc>
                  <a:txBody>
                    <a:bodyPr/>
                    <a:lstStyle/>
                    <a:p>
                      <a:pPr marL="236220" marR="85090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1800" spc="-3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80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v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77470" marB="0">
                    <a:lnL w="28575">
                      <a:solidFill>
                        <a:srgbClr val="385D89"/>
                      </a:solidFill>
                      <a:prstDash val="solid"/>
                    </a:lnL>
                    <a:lnR w="28575">
                      <a:solidFill>
                        <a:srgbClr val="385D89"/>
                      </a:solidFill>
                      <a:prstDash val="solid"/>
                    </a:lnR>
                    <a:lnT w="28575">
                      <a:solidFill>
                        <a:srgbClr val="385D89"/>
                      </a:solidFill>
                      <a:prstDash val="solid"/>
                    </a:lnT>
                    <a:lnB w="28575">
                      <a:solidFill>
                        <a:srgbClr val="385D89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8255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1800" spc="-1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erage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77470" marB="0">
                    <a:lnL w="28575">
                      <a:solidFill>
                        <a:srgbClr val="385D89"/>
                      </a:solidFill>
                      <a:prstDash val="solid"/>
                    </a:lnL>
                    <a:lnR w="28575">
                      <a:solidFill>
                        <a:srgbClr val="385D89"/>
                      </a:solidFill>
                      <a:prstDash val="solid"/>
                    </a:lnR>
                    <a:lnB w="28575">
                      <a:solidFill>
                        <a:srgbClr val="385D89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385D89"/>
                      </a:solidFill>
                      <a:prstDash val="solid"/>
                    </a:lnL>
                    <a:lnR w="28575">
                      <a:solidFill>
                        <a:srgbClr val="385D89"/>
                      </a:solidFill>
                      <a:prstDash val="solid"/>
                    </a:lnR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R="103505"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28575">
                      <a:solidFill>
                        <a:srgbClr val="385D89"/>
                      </a:solidFill>
                      <a:prstDash val="solid"/>
                    </a:lnR>
                    <a:lnT w="28575">
                      <a:solidFill>
                        <a:srgbClr val="385D89"/>
                      </a:solidFill>
                      <a:prstDash val="solid"/>
                    </a:lnT>
                    <a:lnB w="28575">
                      <a:solidFill>
                        <a:srgbClr val="385D89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385D89"/>
                      </a:solidFill>
                      <a:prstDash val="solid"/>
                    </a:lnL>
                    <a:lnR w="28575">
                      <a:solidFill>
                        <a:srgbClr val="385D89"/>
                      </a:solidFill>
                      <a:prstDash val="solid"/>
                    </a:lnR>
                    <a:lnT w="28575" cap="flat" cmpd="sng" algn="ctr">
                      <a:solidFill>
                        <a:srgbClr val="385D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457200">
                <a:tc>
                  <a:txBody>
                    <a:bodyPr/>
                    <a:lstStyle/>
                    <a:p>
                      <a:pPr marL="277495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1800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Dis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77470" marB="0">
                    <a:lnL w="28575">
                      <a:solidFill>
                        <a:srgbClr val="385D89"/>
                      </a:solidFill>
                      <a:prstDash val="solid"/>
                    </a:lnL>
                    <a:lnR w="28575">
                      <a:solidFill>
                        <a:srgbClr val="385D89"/>
                      </a:solidFill>
                      <a:prstDash val="solid"/>
                    </a:lnR>
                    <a:lnT w="28575">
                      <a:solidFill>
                        <a:srgbClr val="385D89"/>
                      </a:solidFill>
                      <a:prstDash val="solid"/>
                    </a:lnT>
                    <a:lnB w="28575">
                      <a:solidFill>
                        <a:srgbClr val="385D89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102235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1800" spc="-1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play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77470" marB="0">
                    <a:lnL w="28575">
                      <a:solidFill>
                        <a:srgbClr val="385D89"/>
                      </a:solidFill>
                      <a:prstDash val="solid"/>
                    </a:lnL>
                    <a:lnR w="28575">
                      <a:solidFill>
                        <a:srgbClr val="385D89"/>
                      </a:solidFill>
                      <a:prstDash val="solid"/>
                    </a:lnR>
                    <a:lnB w="28575">
                      <a:solidFill>
                        <a:srgbClr val="385D89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385D89"/>
                      </a:solidFill>
                      <a:prstDash val="solid"/>
                    </a:lnL>
                    <a:lnR w="28575">
                      <a:solidFill>
                        <a:srgbClr val="385D89"/>
                      </a:solidFill>
                      <a:prstDash val="solid"/>
                    </a:lnR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R="103505"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28575">
                      <a:solidFill>
                        <a:srgbClr val="385D89"/>
                      </a:solidFill>
                      <a:prstDash val="solid"/>
                    </a:lnR>
                    <a:lnT w="28575">
                      <a:solidFill>
                        <a:srgbClr val="385D89"/>
                      </a:solidFill>
                      <a:prstDash val="solid"/>
                    </a:lnT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385D89"/>
                      </a:solidFill>
                      <a:prstDash val="solid"/>
                    </a:lnL>
                    <a:lnR w="28575">
                      <a:solidFill>
                        <a:srgbClr val="385D89"/>
                      </a:solidFill>
                      <a:prstDash val="solid"/>
                    </a:lnR>
                    <a:lnT w="28575" cap="flat" cmpd="sng" algn="ctr">
                      <a:solidFill>
                        <a:srgbClr val="385D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>
                      <a:solidFill>
                        <a:srgbClr val="385D8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6" name="object 6"/>
          <p:cNvSpPr txBox="1"/>
          <p:nvPr/>
        </p:nvSpPr>
        <p:spPr>
          <a:xfrm>
            <a:off x="3203194" y="6419850"/>
            <a:ext cx="330962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35" dirty="0">
                <a:latin typeface="Calibri"/>
                <a:cs typeface="Calibri"/>
              </a:rPr>
              <a:t>Two </a:t>
            </a:r>
            <a:r>
              <a:rPr sz="1800" spc="-20" dirty="0">
                <a:latin typeface="Calibri"/>
                <a:cs typeface="Calibri"/>
              </a:rPr>
              <a:t>ways </a:t>
            </a:r>
            <a:r>
              <a:rPr sz="1800" spc="-5" dirty="0">
                <a:latin typeface="Calibri"/>
                <a:cs typeface="Calibri"/>
              </a:rPr>
              <a:t>of </a:t>
            </a:r>
            <a:r>
              <a:rPr sz="1800" spc="-10" dirty="0">
                <a:latin typeface="Calibri"/>
                <a:cs typeface="Calibri"/>
              </a:rPr>
              <a:t>representing </a:t>
            </a:r>
            <a:r>
              <a:rPr sz="1800" dirty="0">
                <a:latin typeface="Calibri"/>
                <a:cs typeface="Calibri"/>
              </a:rPr>
              <a:t>an</a:t>
            </a:r>
            <a:r>
              <a:rPr sz="1800" spc="4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object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7340" y="183134"/>
            <a:ext cx="1505585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spc="-5" dirty="0"/>
              <a:t>Classes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231140" y="784352"/>
            <a:ext cx="8514080" cy="48450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650875">
              <a:lnSpc>
                <a:spcPct val="100000"/>
              </a:lnSpc>
              <a:spcBef>
                <a:spcPts val="100"/>
              </a:spcBef>
              <a:buSzPct val="95833"/>
              <a:buFont typeface="Arial"/>
              <a:buChar char="•"/>
              <a:tabLst>
                <a:tab pos="120650" algn="l"/>
              </a:tabLst>
            </a:pPr>
            <a:r>
              <a:rPr sz="2400" dirty="0">
                <a:latin typeface="Times New Roman"/>
                <a:cs typeface="Times New Roman"/>
              </a:rPr>
              <a:t>The entire </a:t>
            </a:r>
            <a:r>
              <a:rPr sz="2400" spc="-5" dirty="0">
                <a:latin typeface="Times New Roman"/>
                <a:cs typeface="Times New Roman"/>
              </a:rPr>
              <a:t>set </a:t>
            </a:r>
            <a:r>
              <a:rPr sz="2400" dirty="0">
                <a:latin typeface="Times New Roman"/>
                <a:cs typeface="Times New Roman"/>
              </a:rPr>
              <a:t>of data and code of an object can be made </a:t>
            </a:r>
            <a:r>
              <a:rPr sz="2400" dirty="0">
                <a:solidFill>
                  <a:srgbClr val="E36C09"/>
                </a:solidFill>
                <a:latin typeface="Times New Roman"/>
                <a:cs typeface="Times New Roman"/>
              </a:rPr>
              <a:t>a</a:t>
            </a:r>
            <a:r>
              <a:rPr sz="2400" spc="-160" dirty="0">
                <a:solidFill>
                  <a:srgbClr val="E36C09"/>
                </a:solidFill>
                <a:latin typeface="Times New Roman"/>
                <a:cs typeface="Times New Roman"/>
              </a:rPr>
              <a:t> </a:t>
            </a:r>
            <a:r>
              <a:rPr sz="2400" spc="-15" dirty="0">
                <a:solidFill>
                  <a:srgbClr val="E36C09"/>
                </a:solidFill>
                <a:latin typeface="Times New Roman"/>
                <a:cs typeface="Times New Roman"/>
              </a:rPr>
              <a:t>user-  </a:t>
            </a:r>
            <a:r>
              <a:rPr sz="2400" dirty="0">
                <a:solidFill>
                  <a:srgbClr val="E36C09"/>
                </a:solidFill>
                <a:latin typeface="Times New Roman"/>
                <a:cs typeface="Times New Roman"/>
              </a:rPr>
              <a:t>defined data type </a:t>
            </a:r>
            <a:r>
              <a:rPr sz="2400" dirty="0">
                <a:latin typeface="Times New Roman"/>
                <a:cs typeface="Times New Roman"/>
              </a:rPr>
              <a:t>with the help of a</a:t>
            </a:r>
            <a:r>
              <a:rPr sz="2400" spc="-114" dirty="0"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E36C09"/>
                </a:solidFill>
                <a:latin typeface="Times New Roman"/>
                <a:cs typeface="Times New Roman"/>
              </a:rPr>
              <a:t>class</a:t>
            </a:r>
            <a:r>
              <a:rPr sz="2400" dirty="0">
                <a:latin typeface="Times New Roman"/>
                <a:cs typeface="Times New Roman"/>
              </a:rPr>
              <a:t>.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Arial"/>
              <a:buChar char="•"/>
            </a:pPr>
            <a:endParaRPr sz="2500">
              <a:latin typeface="Times New Roman"/>
              <a:cs typeface="Times New Roman"/>
            </a:endParaRPr>
          </a:p>
          <a:p>
            <a:pPr marL="120014" indent="-107950">
              <a:lnSpc>
                <a:spcPct val="100000"/>
              </a:lnSpc>
              <a:buSzPct val="95833"/>
              <a:buFont typeface="Arial"/>
              <a:buChar char="•"/>
              <a:tabLst>
                <a:tab pos="120650" algn="l"/>
              </a:tabLst>
            </a:pPr>
            <a:r>
              <a:rPr sz="2400" spc="-5" dirty="0">
                <a:latin typeface="Times New Roman"/>
                <a:cs typeface="Times New Roman"/>
              </a:rPr>
              <a:t>Objects </a:t>
            </a:r>
            <a:r>
              <a:rPr sz="2400" dirty="0">
                <a:latin typeface="Times New Roman"/>
                <a:cs typeface="Times New Roman"/>
              </a:rPr>
              <a:t>are </a:t>
            </a:r>
            <a:r>
              <a:rPr sz="2400" dirty="0">
                <a:solidFill>
                  <a:srgbClr val="E36C09"/>
                </a:solidFill>
                <a:latin typeface="Times New Roman"/>
                <a:cs typeface="Times New Roman"/>
              </a:rPr>
              <a:t>variable of type</a:t>
            </a:r>
            <a:r>
              <a:rPr sz="2400" spc="-40" dirty="0">
                <a:solidFill>
                  <a:srgbClr val="E36C09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E36C09"/>
                </a:solidFill>
                <a:latin typeface="Times New Roman"/>
                <a:cs typeface="Times New Roman"/>
              </a:rPr>
              <a:t>class</a:t>
            </a:r>
            <a:r>
              <a:rPr sz="2400" dirty="0">
                <a:latin typeface="Times New Roman"/>
                <a:cs typeface="Times New Roman"/>
              </a:rPr>
              <a:t>.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Arial"/>
              <a:buChar char="•"/>
            </a:pPr>
            <a:endParaRPr sz="2500">
              <a:latin typeface="Times New Roman"/>
              <a:cs typeface="Times New Roman"/>
            </a:endParaRPr>
          </a:p>
          <a:p>
            <a:pPr marL="12700" marR="217170">
              <a:lnSpc>
                <a:spcPct val="100000"/>
              </a:lnSpc>
              <a:buSzPct val="95833"/>
              <a:buFont typeface="Arial"/>
              <a:buChar char="•"/>
              <a:tabLst>
                <a:tab pos="120650" algn="l"/>
              </a:tabLst>
            </a:pPr>
            <a:r>
              <a:rPr sz="2400" dirty="0">
                <a:latin typeface="Times New Roman"/>
                <a:cs typeface="Times New Roman"/>
              </a:rPr>
              <a:t>Once a </a:t>
            </a:r>
            <a:r>
              <a:rPr sz="2400" spc="-5" dirty="0">
                <a:latin typeface="Times New Roman"/>
                <a:cs typeface="Times New Roman"/>
              </a:rPr>
              <a:t>class has </a:t>
            </a:r>
            <a:r>
              <a:rPr sz="2400" dirty="0">
                <a:latin typeface="Times New Roman"/>
                <a:cs typeface="Times New Roman"/>
              </a:rPr>
              <a:t>been defined </a:t>
            </a:r>
            <a:r>
              <a:rPr sz="2400" spc="-5" dirty="0">
                <a:latin typeface="Times New Roman"/>
                <a:cs typeface="Times New Roman"/>
              </a:rPr>
              <a:t>we </a:t>
            </a:r>
            <a:r>
              <a:rPr sz="2400" dirty="0">
                <a:latin typeface="Times New Roman"/>
                <a:cs typeface="Times New Roman"/>
              </a:rPr>
              <a:t>can create any number of</a:t>
            </a:r>
            <a:r>
              <a:rPr sz="2400" spc="-100" dirty="0"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E36C09"/>
                </a:solidFill>
                <a:latin typeface="Times New Roman"/>
                <a:cs typeface="Times New Roman"/>
              </a:rPr>
              <a:t>objects  belonging to </a:t>
            </a:r>
            <a:r>
              <a:rPr sz="2400" spc="-5" dirty="0">
                <a:solidFill>
                  <a:srgbClr val="E36C09"/>
                </a:solidFill>
                <a:latin typeface="Times New Roman"/>
                <a:cs typeface="Times New Roman"/>
              </a:rPr>
              <a:t>that</a:t>
            </a:r>
            <a:r>
              <a:rPr sz="2400" spc="-40" dirty="0">
                <a:solidFill>
                  <a:srgbClr val="E36C09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E36C09"/>
                </a:solidFill>
                <a:latin typeface="Times New Roman"/>
                <a:cs typeface="Times New Roman"/>
              </a:rPr>
              <a:t>class</a:t>
            </a:r>
            <a:r>
              <a:rPr sz="2400" dirty="0">
                <a:latin typeface="Times New Roman"/>
                <a:cs typeface="Times New Roman"/>
              </a:rPr>
              <a:t>.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Arial"/>
              <a:buChar char="•"/>
            </a:pPr>
            <a:endParaRPr sz="2500">
              <a:latin typeface="Times New Roman"/>
              <a:cs typeface="Times New Roman"/>
            </a:endParaRPr>
          </a:p>
          <a:p>
            <a:pPr marL="120014" indent="-107950">
              <a:lnSpc>
                <a:spcPct val="100000"/>
              </a:lnSpc>
              <a:buSzPct val="95833"/>
              <a:buFont typeface="Arial"/>
              <a:buChar char="•"/>
              <a:tabLst>
                <a:tab pos="120650" algn="l"/>
              </a:tabLst>
            </a:pPr>
            <a:r>
              <a:rPr sz="2400" spc="-5" dirty="0">
                <a:latin typeface="Times New Roman"/>
                <a:cs typeface="Times New Roman"/>
              </a:rPr>
              <a:t>A class is </a:t>
            </a:r>
            <a:r>
              <a:rPr sz="2400" dirty="0">
                <a:latin typeface="Times New Roman"/>
                <a:cs typeface="Times New Roman"/>
              </a:rPr>
              <a:t>thus a collection of </a:t>
            </a:r>
            <a:r>
              <a:rPr sz="2400" dirty="0">
                <a:solidFill>
                  <a:srgbClr val="E36C09"/>
                </a:solidFill>
                <a:latin typeface="Times New Roman"/>
                <a:cs typeface="Times New Roman"/>
              </a:rPr>
              <a:t>objects of similar</a:t>
            </a:r>
            <a:r>
              <a:rPr sz="2400" spc="-220" dirty="0">
                <a:solidFill>
                  <a:srgbClr val="E36C09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E36C09"/>
                </a:solidFill>
                <a:latin typeface="Times New Roman"/>
                <a:cs typeface="Times New Roman"/>
              </a:rPr>
              <a:t>type</a:t>
            </a:r>
            <a:r>
              <a:rPr sz="2400" dirty="0">
                <a:latin typeface="Times New Roman"/>
                <a:cs typeface="Times New Roman"/>
              </a:rPr>
              <a:t>.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Font typeface="Arial"/>
              <a:buChar char="•"/>
            </a:pPr>
            <a:endParaRPr sz="25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  <a:buSzPct val="95833"/>
              <a:buFont typeface="Arial"/>
              <a:buChar char="•"/>
              <a:tabLst>
                <a:tab pos="120650" algn="l"/>
              </a:tabLst>
            </a:pPr>
            <a:r>
              <a:rPr sz="2400" spc="-5" dirty="0">
                <a:latin typeface="Times New Roman"/>
                <a:cs typeface="Times New Roman"/>
              </a:rPr>
              <a:t>Classes </a:t>
            </a:r>
            <a:r>
              <a:rPr sz="2400" dirty="0">
                <a:solidFill>
                  <a:srgbClr val="E36C09"/>
                </a:solidFill>
                <a:latin typeface="Times New Roman"/>
                <a:cs typeface="Times New Roman"/>
              </a:rPr>
              <a:t>are </a:t>
            </a:r>
            <a:r>
              <a:rPr sz="2400" spc="-5" dirty="0">
                <a:solidFill>
                  <a:srgbClr val="E36C09"/>
                </a:solidFill>
                <a:latin typeface="Times New Roman"/>
                <a:cs typeface="Times New Roman"/>
              </a:rPr>
              <a:t>user-defined </a:t>
            </a:r>
            <a:r>
              <a:rPr sz="2400" dirty="0">
                <a:solidFill>
                  <a:srgbClr val="E36C09"/>
                </a:solidFill>
                <a:latin typeface="Times New Roman"/>
                <a:cs typeface="Times New Roman"/>
              </a:rPr>
              <a:t>data types </a:t>
            </a:r>
            <a:r>
              <a:rPr sz="2400" dirty="0">
                <a:latin typeface="Times New Roman"/>
                <a:cs typeface="Times New Roman"/>
              </a:rPr>
              <a:t>and behave like the </a:t>
            </a:r>
            <a:r>
              <a:rPr sz="2400" spc="-5" dirty="0">
                <a:latin typeface="Times New Roman"/>
                <a:cs typeface="Times New Roman"/>
              </a:rPr>
              <a:t>built-in</a:t>
            </a:r>
            <a:r>
              <a:rPr sz="2400" spc="-114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types  of a programming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language.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sz="2400" spc="5" dirty="0">
                <a:latin typeface="Calibri"/>
                <a:cs typeface="Calibri"/>
              </a:rPr>
              <a:t>e.g: </a:t>
            </a:r>
            <a:r>
              <a:rPr sz="2400" spc="-5" dirty="0">
                <a:latin typeface="Calibri"/>
                <a:cs typeface="Calibri"/>
              </a:rPr>
              <a:t>Fruits mango </a:t>
            </a:r>
            <a:r>
              <a:rPr sz="2400" dirty="0">
                <a:latin typeface="Calibri"/>
                <a:cs typeface="Calibri"/>
              </a:rPr>
              <a:t>,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apple.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06044" y="0"/>
            <a:ext cx="7320915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dirty="0">
                <a:latin typeface="Times New Roman"/>
                <a:cs typeface="Times New Roman"/>
              </a:rPr>
              <a:t>Data Abstraction and</a:t>
            </a:r>
            <a:r>
              <a:rPr sz="4000" spc="-315" dirty="0">
                <a:latin typeface="Times New Roman"/>
                <a:cs typeface="Times New Roman"/>
              </a:rPr>
              <a:t> </a:t>
            </a:r>
            <a:r>
              <a:rPr sz="4000" dirty="0">
                <a:latin typeface="Times New Roman"/>
                <a:cs typeface="Times New Roman"/>
              </a:rPr>
              <a:t>Encapsulation</a:t>
            </a:r>
            <a:endParaRPr sz="4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8739" y="855218"/>
            <a:ext cx="8613775" cy="2402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01600" indent="-89535">
              <a:lnSpc>
                <a:spcPct val="100000"/>
              </a:lnSpc>
              <a:spcBef>
                <a:spcPts val="95"/>
              </a:spcBef>
              <a:buSzPct val="95000"/>
              <a:buFont typeface="Arial"/>
              <a:buChar char="•"/>
              <a:tabLst>
                <a:tab pos="102235" algn="l"/>
              </a:tabLst>
            </a:pPr>
            <a:r>
              <a:rPr sz="2000" spc="-5" dirty="0">
                <a:latin typeface="Calibri"/>
                <a:cs typeface="Calibri"/>
              </a:rPr>
              <a:t>The </a:t>
            </a:r>
            <a:r>
              <a:rPr sz="2000" spc="-10" dirty="0">
                <a:latin typeface="Calibri"/>
                <a:cs typeface="Calibri"/>
              </a:rPr>
              <a:t>wrapping </a:t>
            </a:r>
            <a:r>
              <a:rPr sz="2000" spc="-5" dirty="0">
                <a:latin typeface="Calibri"/>
                <a:cs typeface="Calibri"/>
              </a:rPr>
              <a:t>up of </a:t>
            </a:r>
            <a:r>
              <a:rPr sz="2000" spc="-15" dirty="0">
                <a:latin typeface="Calibri"/>
                <a:cs typeface="Calibri"/>
              </a:rPr>
              <a:t>data </a:t>
            </a:r>
            <a:r>
              <a:rPr sz="2000" spc="-5" dirty="0">
                <a:latin typeface="Calibri"/>
                <a:cs typeface="Calibri"/>
              </a:rPr>
              <a:t>and function </a:t>
            </a:r>
            <a:r>
              <a:rPr sz="2000" spc="-10" dirty="0">
                <a:latin typeface="Calibri"/>
                <a:cs typeface="Calibri"/>
              </a:rPr>
              <a:t>into </a:t>
            </a:r>
            <a:r>
              <a:rPr sz="2000" spc="-5" dirty="0">
                <a:latin typeface="Calibri"/>
                <a:cs typeface="Calibri"/>
              </a:rPr>
              <a:t>a single unit </a:t>
            </a:r>
            <a:r>
              <a:rPr sz="2000" spc="-5" dirty="0">
                <a:solidFill>
                  <a:srgbClr val="E36C09"/>
                </a:solidFill>
                <a:latin typeface="Calibri"/>
                <a:cs typeface="Calibri"/>
              </a:rPr>
              <a:t>(called </a:t>
            </a:r>
            <a:r>
              <a:rPr sz="2000" dirty="0">
                <a:solidFill>
                  <a:srgbClr val="E36C09"/>
                </a:solidFill>
                <a:latin typeface="Calibri"/>
                <a:cs typeface="Calibri"/>
              </a:rPr>
              <a:t>class) </a:t>
            </a:r>
            <a:r>
              <a:rPr sz="2000" spc="-5" dirty="0">
                <a:latin typeface="Calibri"/>
                <a:cs typeface="Calibri"/>
              </a:rPr>
              <a:t>is known</a:t>
            </a:r>
            <a:r>
              <a:rPr sz="2000" spc="16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as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000" i="1" spc="-5" dirty="0">
                <a:solidFill>
                  <a:srgbClr val="E36C09"/>
                </a:solidFill>
                <a:latin typeface="Calibri"/>
                <a:cs typeface="Calibri"/>
              </a:rPr>
              <a:t>encapsulation</a:t>
            </a:r>
            <a:r>
              <a:rPr sz="2000" i="1" spc="-5" dirty="0">
                <a:latin typeface="Calibri"/>
                <a:cs typeface="Calibri"/>
              </a:rPr>
              <a:t>.</a:t>
            </a:r>
            <a:endParaRPr sz="2000">
              <a:latin typeface="Calibri"/>
              <a:cs typeface="Calibri"/>
            </a:endParaRPr>
          </a:p>
          <a:p>
            <a:pPr marL="101600" indent="-89535">
              <a:lnSpc>
                <a:spcPct val="100000"/>
              </a:lnSpc>
              <a:spcBef>
                <a:spcPts val="480"/>
              </a:spcBef>
              <a:buSzPct val="95000"/>
              <a:buFont typeface="Arial"/>
              <a:buChar char="•"/>
              <a:tabLst>
                <a:tab pos="102235" algn="l"/>
              </a:tabLst>
            </a:pPr>
            <a:r>
              <a:rPr sz="2000" spc="-15" dirty="0">
                <a:latin typeface="Calibri"/>
                <a:cs typeface="Calibri"/>
              </a:rPr>
              <a:t>Data </a:t>
            </a:r>
            <a:r>
              <a:rPr sz="2000" spc="-5" dirty="0">
                <a:latin typeface="Calibri"/>
                <a:cs typeface="Calibri"/>
              </a:rPr>
              <a:t>and </a:t>
            </a:r>
            <a:r>
              <a:rPr sz="2000" spc="-10" dirty="0">
                <a:latin typeface="Calibri"/>
                <a:cs typeface="Calibri"/>
              </a:rPr>
              <a:t>encapsulation </a:t>
            </a:r>
            <a:r>
              <a:rPr sz="2000" spc="-5" dirty="0">
                <a:latin typeface="Calibri"/>
                <a:cs typeface="Calibri"/>
              </a:rPr>
              <a:t>is the </a:t>
            </a:r>
            <a:r>
              <a:rPr sz="2000" spc="-10" dirty="0">
                <a:latin typeface="Calibri"/>
                <a:cs typeface="Calibri"/>
              </a:rPr>
              <a:t>most </a:t>
            </a:r>
            <a:r>
              <a:rPr sz="2000" spc="-5" dirty="0">
                <a:latin typeface="Calibri"/>
                <a:cs typeface="Calibri"/>
              </a:rPr>
              <a:t>striking </a:t>
            </a:r>
            <a:r>
              <a:rPr sz="2000" spc="-15" dirty="0">
                <a:latin typeface="Calibri"/>
                <a:cs typeface="Calibri"/>
              </a:rPr>
              <a:t>feature </a:t>
            </a:r>
            <a:r>
              <a:rPr sz="2000" spc="-5" dirty="0">
                <a:latin typeface="Calibri"/>
                <a:cs typeface="Calibri"/>
              </a:rPr>
              <a:t>of a</a:t>
            </a:r>
            <a:r>
              <a:rPr sz="2000" spc="13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class.</a:t>
            </a:r>
            <a:endParaRPr sz="200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  <a:spcBef>
                <a:spcPts val="480"/>
              </a:spcBef>
              <a:buSzPct val="95000"/>
              <a:buFont typeface="Arial"/>
              <a:buChar char="•"/>
              <a:tabLst>
                <a:tab pos="102235" algn="l"/>
              </a:tabLst>
            </a:pPr>
            <a:r>
              <a:rPr sz="2000" spc="-5" dirty="0">
                <a:latin typeface="Calibri"/>
                <a:cs typeface="Calibri"/>
              </a:rPr>
              <a:t>The </a:t>
            </a:r>
            <a:r>
              <a:rPr sz="2000" spc="-15" dirty="0">
                <a:latin typeface="Calibri"/>
                <a:cs typeface="Calibri"/>
              </a:rPr>
              <a:t>data </a:t>
            </a:r>
            <a:r>
              <a:rPr sz="2000" spc="-5" dirty="0">
                <a:latin typeface="Calibri"/>
                <a:cs typeface="Calibri"/>
              </a:rPr>
              <a:t>is not accessible </a:t>
            </a:r>
            <a:r>
              <a:rPr sz="2000" spc="-15" dirty="0">
                <a:latin typeface="Calibri"/>
                <a:cs typeface="Calibri"/>
              </a:rPr>
              <a:t>to </a:t>
            </a:r>
            <a:r>
              <a:rPr sz="2000" spc="-5" dirty="0">
                <a:latin typeface="Calibri"/>
                <a:cs typeface="Calibri"/>
              </a:rPr>
              <a:t>the outside </a:t>
            </a:r>
            <a:r>
              <a:rPr sz="2000" spc="-10" dirty="0">
                <a:latin typeface="Calibri"/>
                <a:cs typeface="Calibri"/>
              </a:rPr>
              <a:t>world, </a:t>
            </a:r>
            <a:r>
              <a:rPr sz="2000" spc="-5" dirty="0">
                <a:latin typeface="Calibri"/>
                <a:cs typeface="Calibri"/>
              </a:rPr>
              <a:t>and only those functions which </a:t>
            </a:r>
            <a:r>
              <a:rPr sz="2000" spc="-15" dirty="0">
                <a:latin typeface="Calibri"/>
                <a:cs typeface="Calibri"/>
              </a:rPr>
              <a:t>are  </a:t>
            </a:r>
            <a:r>
              <a:rPr sz="2000" spc="-10" dirty="0">
                <a:latin typeface="Calibri"/>
                <a:cs typeface="Calibri"/>
              </a:rPr>
              <a:t>wrapped </a:t>
            </a:r>
            <a:r>
              <a:rPr sz="2000" spc="-5" dirty="0">
                <a:latin typeface="Calibri"/>
                <a:cs typeface="Calibri"/>
              </a:rPr>
              <a:t>in the class </a:t>
            </a:r>
            <a:r>
              <a:rPr sz="2000" spc="-10" dirty="0">
                <a:latin typeface="Calibri"/>
                <a:cs typeface="Calibri"/>
              </a:rPr>
              <a:t>can </a:t>
            </a:r>
            <a:r>
              <a:rPr sz="2000" dirty="0">
                <a:latin typeface="Calibri"/>
                <a:cs typeface="Calibri"/>
              </a:rPr>
              <a:t>access</a:t>
            </a:r>
            <a:r>
              <a:rPr sz="2000" spc="7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it.</a:t>
            </a:r>
            <a:endParaRPr sz="2000">
              <a:latin typeface="Calibri"/>
              <a:cs typeface="Calibri"/>
            </a:endParaRPr>
          </a:p>
          <a:p>
            <a:pPr marL="101600" indent="-89535">
              <a:lnSpc>
                <a:spcPct val="100000"/>
              </a:lnSpc>
              <a:spcBef>
                <a:spcPts val="480"/>
              </a:spcBef>
              <a:buSzPct val="95000"/>
              <a:buFont typeface="Arial"/>
              <a:buChar char="•"/>
              <a:tabLst>
                <a:tab pos="102235" algn="l"/>
              </a:tabLst>
            </a:pPr>
            <a:r>
              <a:rPr sz="2000" spc="-5" dirty="0">
                <a:latin typeface="Calibri"/>
                <a:cs typeface="Calibri"/>
              </a:rPr>
              <a:t>Functions </a:t>
            </a:r>
            <a:r>
              <a:rPr sz="2000" spc="-15" dirty="0">
                <a:latin typeface="Calibri"/>
                <a:cs typeface="Calibri"/>
              </a:rPr>
              <a:t>provide </a:t>
            </a:r>
            <a:r>
              <a:rPr sz="2000" spc="-5" dirty="0">
                <a:latin typeface="Calibri"/>
                <a:cs typeface="Calibri"/>
              </a:rPr>
              <a:t>the </a:t>
            </a:r>
            <a:r>
              <a:rPr sz="2000" spc="-10" dirty="0">
                <a:latin typeface="Calibri"/>
                <a:cs typeface="Calibri"/>
              </a:rPr>
              <a:t>interface between </a:t>
            </a:r>
            <a:r>
              <a:rPr sz="2000" spc="-5" dirty="0">
                <a:latin typeface="Calibri"/>
                <a:cs typeface="Calibri"/>
              </a:rPr>
              <a:t>the </a:t>
            </a:r>
            <a:r>
              <a:rPr sz="2000" spc="-10" dirty="0">
                <a:latin typeface="Calibri"/>
                <a:cs typeface="Calibri"/>
              </a:rPr>
              <a:t>object’s </a:t>
            </a:r>
            <a:r>
              <a:rPr sz="2000" spc="-15" dirty="0">
                <a:latin typeface="Calibri"/>
                <a:cs typeface="Calibri"/>
              </a:rPr>
              <a:t>data </a:t>
            </a:r>
            <a:r>
              <a:rPr sz="2000" spc="-5" dirty="0">
                <a:latin typeface="Calibri"/>
                <a:cs typeface="Calibri"/>
              </a:rPr>
              <a:t>and the</a:t>
            </a:r>
            <a:r>
              <a:rPr sz="2000" spc="165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program.</a:t>
            </a:r>
            <a:endParaRPr sz="2000">
              <a:latin typeface="Calibri"/>
              <a:cs typeface="Calibri"/>
            </a:endParaRPr>
          </a:p>
          <a:p>
            <a:pPr marL="101600" indent="-89535">
              <a:lnSpc>
                <a:spcPct val="100000"/>
              </a:lnSpc>
              <a:spcBef>
                <a:spcPts val="480"/>
              </a:spcBef>
              <a:buSzPct val="95000"/>
              <a:buFont typeface="Arial"/>
              <a:buChar char="•"/>
              <a:tabLst>
                <a:tab pos="102235" algn="l"/>
              </a:tabLst>
            </a:pPr>
            <a:r>
              <a:rPr sz="2000" spc="-5" dirty="0">
                <a:latin typeface="Calibri"/>
                <a:cs typeface="Calibri"/>
              </a:rPr>
              <a:t>Insulation of the </a:t>
            </a:r>
            <a:r>
              <a:rPr sz="2000" spc="-15" dirty="0">
                <a:latin typeface="Calibri"/>
                <a:cs typeface="Calibri"/>
              </a:rPr>
              <a:t>data </a:t>
            </a:r>
            <a:r>
              <a:rPr sz="2000" spc="-5" dirty="0">
                <a:latin typeface="Calibri"/>
                <a:cs typeface="Calibri"/>
              </a:rPr>
              <a:t>is called </a:t>
            </a:r>
            <a:r>
              <a:rPr sz="2000" i="1" spc="-15" dirty="0">
                <a:solidFill>
                  <a:srgbClr val="E36C09"/>
                </a:solidFill>
                <a:latin typeface="Calibri"/>
                <a:cs typeface="Calibri"/>
              </a:rPr>
              <a:t>data </a:t>
            </a:r>
            <a:r>
              <a:rPr sz="2000" i="1" spc="-10" dirty="0">
                <a:solidFill>
                  <a:srgbClr val="E36C09"/>
                </a:solidFill>
                <a:latin typeface="Calibri"/>
                <a:cs typeface="Calibri"/>
              </a:rPr>
              <a:t>hiding </a:t>
            </a:r>
            <a:r>
              <a:rPr sz="2000" i="1" spc="-5" dirty="0">
                <a:solidFill>
                  <a:srgbClr val="E36C09"/>
                </a:solidFill>
                <a:latin typeface="Calibri"/>
                <a:cs typeface="Calibri"/>
              </a:rPr>
              <a:t>or </a:t>
            </a:r>
            <a:r>
              <a:rPr sz="2000" i="1" spc="-10" dirty="0">
                <a:solidFill>
                  <a:srgbClr val="E36C09"/>
                </a:solidFill>
                <a:latin typeface="Calibri"/>
                <a:cs typeface="Calibri"/>
              </a:rPr>
              <a:t>information</a:t>
            </a:r>
            <a:r>
              <a:rPr sz="2000" i="1" spc="125" dirty="0">
                <a:solidFill>
                  <a:srgbClr val="E36C09"/>
                </a:solidFill>
                <a:latin typeface="Calibri"/>
                <a:cs typeface="Calibri"/>
              </a:rPr>
              <a:t> </a:t>
            </a:r>
            <a:r>
              <a:rPr sz="2000" i="1" spc="-10" dirty="0">
                <a:solidFill>
                  <a:srgbClr val="E36C09"/>
                </a:solidFill>
                <a:latin typeface="Calibri"/>
                <a:cs typeface="Calibri"/>
              </a:rPr>
              <a:t>hiding.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8739" y="4025392"/>
            <a:ext cx="8780780" cy="1671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2235" indent="-90170">
              <a:lnSpc>
                <a:spcPct val="100000"/>
              </a:lnSpc>
              <a:spcBef>
                <a:spcPts val="100"/>
              </a:spcBef>
              <a:buSzPct val="95000"/>
              <a:buFont typeface="Arial"/>
              <a:buChar char="•"/>
              <a:tabLst>
                <a:tab pos="102870" algn="l"/>
              </a:tabLst>
            </a:pPr>
            <a:r>
              <a:rPr sz="2000" spc="-10" dirty="0">
                <a:latin typeface="Calibri"/>
                <a:cs typeface="Calibri"/>
              </a:rPr>
              <a:t>Abstraction </a:t>
            </a:r>
            <a:r>
              <a:rPr sz="2000" spc="-25" dirty="0">
                <a:latin typeface="Calibri"/>
                <a:cs typeface="Calibri"/>
              </a:rPr>
              <a:t>refers </a:t>
            </a:r>
            <a:r>
              <a:rPr sz="2000" spc="-10" dirty="0">
                <a:latin typeface="Calibri"/>
                <a:cs typeface="Calibri"/>
              </a:rPr>
              <a:t>to </a:t>
            </a:r>
            <a:r>
              <a:rPr sz="2000" dirty="0">
                <a:latin typeface="Calibri"/>
                <a:cs typeface="Calibri"/>
              </a:rPr>
              <a:t>the act of </a:t>
            </a:r>
            <a:r>
              <a:rPr sz="2000" spc="-10" dirty="0">
                <a:latin typeface="Calibri"/>
                <a:cs typeface="Calibri"/>
              </a:rPr>
              <a:t>representing </a:t>
            </a:r>
            <a:r>
              <a:rPr sz="2000" spc="-5" dirty="0">
                <a:latin typeface="Calibri"/>
                <a:cs typeface="Calibri"/>
              </a:rPr>
              <a:t>essential </a:t>
            </a:r>
            <a:r>
              <a:rPr sz="2000" spc="-15" dirty="0">
                <a:latin typeface="Calibri"/>
                <a:cs typeface="Calibri"/>
              </a:rPr>
              <a:t>features </a:t>
            </a:r>
            <a:r>
              <a:rPr sz="2000" spc="-5" dirty="0">
                <a:latin typeface="Calibri"/>
                <a:cs typeface="Calibri"/>
              </a:rPr>
              <a:t>without including</a:t>
            </a:r>
            <a:r>
              <a:rPr sz="2000" spc="2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000" spc="-10" dirty="0">
                <a:latin typeface="Calibri"/>
                <a:cs typeface="Calibri"/>
              </a:rPr>
              <a:t>background details </a:t>
            </a:r>
            <a:r>
              <a:rPr sz="2000" spc="-5" dirty="0">
                <a:latin typeface="Calibri"/>
                <a:cs typeface="Calibri"/>
              </a:rPr>
              <a:t>or</a:t>
            </a:r>
            <a:r>
              <a:rPr sz="2000" spc="3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explanation.</a:t>
            </a:r>
            <a:endParaRPr sz="2000">
              <a:latin typeface="Calibri"/>
              <a:cs typeface="Calibri"/>
            </a:endParaRPr>
          </a:p>
          <a:p>
            <a:pPr marL="101600" indent="-89535">
              <a:lnSpc>
                <a:spcPct val="100000"/>
              </a:lnSpc>
              <a:spcBef>
                <a:spcPts val="480"/>
              </a:spcBef>
              <a:buSzPct val="95000"/>
              <a:buFont typeface="Arial"/>
              <a:buChar char="•"/>
              <a:tabLst>
                <a:tab pos="102235" algn="l"/>
              </a:tabLst>
            </a:pPr>
            <a:r>
              <a:rPr sz="2000" spc="-10" dirty="0">
                <a:latin typeface="Calibri"/>
                <a:cs typeface="Calibri"/>
              </a:rPr>
              <a:t>Classes </a:t>
            </a:r>
            <a:r>
              <a:rPr sz="2000" spc="-5" dirty="0">
                <a:latin typeface="Calibri"/>
                <a:cs typeface="Calibri"/>
              </a:rPr>
              <a:t>use the </a:t>
            </a:r>
            <a:r>
              <a:rPr sz="2000" spc="-10" dirty="0">
                <a:latin typeface="Calibri"/>
                <a:cs typeface="Calibri"/>
              </a:rPr>
              <a:t>concept </a:t>
            </a:r>
            <a:r>
              <a:rPr sz="2000" spc="-5" dirty="0">
                <a:latin typeface="Calibri"/>
                <a:cs typeface="Calibri"/>
              </a:rPr>
              <a:t>of</a:t>
            </a:r>
            <a:r>
              <a:rPr sz="2000" spc="5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abstraction</a:t>
            </a:r>
            <a:endParaRPr sz="2000">
              <a:latin typeface="Calibri"/>
              <a:cs typeface="Calibri"/>
            </a:endParaRPr>
          </a:p>
          <a:p>
            <a:pPr marL="12700" marR="94615">
              <a:lnSpc>
                <a:spcPct val="100000"/>
              </a:lnSpc>
              <a:spcBef>
                <a:spcPts val="480"/>
              </a:spcBef>
              <a:buSzPct val="95000"/>
              <a:buFont typeface="Arial"/>
              <a:buChar char="•"/>
              <a:tabLst>
                <a:tab pos="102235" algn="l"/>
              </a:tabLst>
            </a:pPr>
            <a:r>
              <a:rPr sz="2000" spc="-5" dirty="0">
                <a:latin typeface="Calibri"/>
                <a:cs typeface="Calibri"/>
              </a:rPr>
              <a:t>The </a:t>
            </a:r>
            <a:r>
              <a:rPr sz="2000" spc="-10" dirty="0">
                <a:solidFill>
                  <a:srgbClr val="E36C09"/>
                </a:solidFill>
                <a:latin typeface="Calibri"/>
                <a:cs typeface="Calibri"/>
              </a:rPr>
              <a:t>attributes </a:t>
            </a:r>
            <a:r>
              <a:rPr sz="2000" spc="-10" dirty="0">
                <a:latin typeface="Calibri"/>
                <a:cs typeface="Calibri"/>
              </a:rPr>
              <a:t>are </a:t>
            </a:r>
            <a:r>
              <a:rPr sz="2000" spc="-5" dirty="0">
                <a:latin typeface="Calibri"/>
                <a:cs typeface="Calibri"/>
              </a:rPr>
              <a:t>some time called </a:t>
            </a:r>
            <a:r>
              <a:rPr sz="2000" i="1" spc="-15" dirty="0">
                <a:solidFill>
                  <a:srgbClr val="E36C09"/>
                </a:solidFill>
                <a:latin typeface="Calibri"/>
                <a:cs typeface="Calibri"/>
              </a:rPr>
              <a:t>data </a:t>
            </a:r>
            <a:r>
              <a:rPr sz="2000" i="1" spc="-10" dirty="0">
                <a:solidFill>
                  <a:srgbClr val="E36C09"/>
                </a:solidFill>
                <a:latin typeface="Calibri"/>
                <a:cs typeface="Calibri"/>
              </a:rPr>
              <a:t>members </a:t>
            </a:r>
            <a:r>
              <a:rPr sz="2000" i="1" spc="-5" dirty="0">
                <a:latin typeface="Calibri"/>
                <a:cs typeface="Calibri"/>
              </a:rPr>
              <a:t>and </a:t>
            </a:r>
            <a:r>
              <a:rPr sz="2000" spc="-5" dirty="0">
                <a:latin typeface="Calibri"/>
                <a:cs typeface="Calibri"/>
              </a:rPr>
              <a:t>The </a:t>
            </a:r>
            <a:r>
              <a:rPr sz="2000" spc="-5" dirty="0">
                <a:solidFill>
                  <a:srgbClr val="E36C09"/>
                </a:solidFill>
                <a:latin typeface="Calibri"/>
                <a:cs typeface="Calibri"/>
              </a:rPr>
              <a:t>functions </a:t>
            </a:r>
            <a:r>
              <a:rPr sz="2000" spc="-5" dirty="0">
                <a:latin typeface="Calibri"/>
                <a:cs typeface="Calibri"/>
              </a:rPr>
              <a:t>that </a:t>
            </a:r>
            <a:r>
              <a:rPr sz="2000" spc="-20" dirty="0">
                <a:latin typeface="Calibri"/>
                <a:cs typeface="Calibri"/>
              </a:rPr>
              <a:t>operate  </a:t>
            </a:r>
            <a:r>
              <a:rPr sz="2000" spc="-5" dirty="0">
                <a:latin typeface="Calibri"/>
                <a:cs typeface="Calibri"/>
              </a:rPr>
              <a:t>on these </a:t>
            </a:r>
            <a:r>
              <a:rPr sz="2000" spc="-15" dirty="0">
                <a:latin typeface="Calibri"/>
                <a:cs typeface="Calibri"/>
              </a:rPr>
              <a:t>data </a:t>
            </a:r>
            <a:r>
              <a:rPr sz="2000" spc="-10" dirty="0">
                <a:latin typeface="Calibri"/>
                <a:cs typeface="Calibri"/>
              </a:rPr>
              <a:t>are </a:t>
            </a:r>
            <a:r>
              <a:rPr sz="2000" spc="-5" dirty="0">
                <a:latin typeface="Calibri"/>
                <a:cs typeface="Calibri"/>
              </a:rPr>
              <a:t>sometimes </a:t>
            </a:r>
            <a:r>
              <a:rPr sz="2000" spc="-5" dirty="0">
                <a:solidFill>
                  <a:srgbClr val="E36C09"/>
                </a:solidFill>
                <a:latin typeface="Calibri"/>
                <a:cs typeface="Calibri"/>
              </a:rPr>
              <a:t>called </a:t>
            </a:r>
            <a:r>
              <a:rPr sz="2000" i="1" spc="-5" dirty="0">
                <a:solidFill>
                  <a:srgbClr val="E36C09"/>
                </a:solidFill>
                <a:latin typeface="Calibri"/>
                <a:cs typeface="Calibri"/>
              </a:rPr>
              <a:t>methods or member</a:t>
            </a:r>
            <a:r>
              <a:rPr sz="2000" i="1" spc="130" dirty="0">
                <a:solidFill>
                  <a:srgbClr val="E36C09"/>
                </a:solidFill>
                <a:latin typeface="Calibri"/>
                <a:cs typeface="Calibri"/>
              </a:rPr>
              <a:t> </a:t>
            </a:r>
            <a:r>
              <a:rPr sz="2000" i="1" spc="-5" dirty="0">
                <a:solidFill>
                  <a:srgbClr val="E36C09"/>
                </a:solidFill>
                <a:latin typeface="Calibri"/>
                <a:cs typeface="Calibri"/>
              </a:rPr>
              <a:t>function.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30500" y="0"/>
            <a:ext cx="2311400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dirty="0">
                <a:latin typeface="Times New Roman"/>
                <a:cs typeface="Times New Roman"/>
              </a:rPr>
              <a:t>Inheritance</a:t>
            </a:r>
            <a:endParaRPr sz="4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07340" y="702818"/>
            <a:ext cx="7895590" cy="1000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  <a:buSzPct val="95000"/>
              <a:buFont typeface="Arial"/>
              <a:buChar char="•"/>
              <a:tabLst>
                <a:tab pos="102235" algn="l"/>
              </a:tabLst>
            </a:pPr>
            <a:r>
              <a:rPr sz="2000" spc="-5" dirty="0">
                <a:latin typeface="Calibri"/>
                <a:cs typeface="Calibri"/>
              </a:rPr>
              <a:t>This is the </a:t>
            </a:r>
            <a:r>
              <a:rPr sz="2000" spc="-10" dirty="0">
                <a:latin typeface="Calibri"/>
                <a:cs typeface="Calibri"/>
              </a:rPr>
              <a:t>process by </a:t>
            </a:r>
            <a:r>
              <a:rPr sz="2000" spc="-5" dirty="0">
                <a:latin typeface="Calibri"/>
                <a:cs typeface="Calibri"/>
              </a:rPr>
              <a:t>which a class </a:t>
            </a:r>
            <a:r>
              <a:rPr sz="2000" spc="-10" dirty="0">
                <a:latin typeface="Calibri"/>
                <a:cs typeface="Calibri"/>
              </a:rPr>
              <a:t>can </a:t>
            </a:r>
            <a:r>
              <a:rPr sz="2000" spc="-5" dirty="0">
                <a:latin typeface="Calibri"/>
                <a:cs typeface="Calibri"/>
              </a:rPr>
              <a:t>be </a:t>
            </a:r>
            <a:r>
              <a:rPr sz="2000" spc="-10" dirty="0">
                <a:latin typeface="Calibri"/>
                <a:cs typeface="Calibri"/>
              </a:rPr>
              <a:t>derived </a:t>
            </a:r>
            <a:r>
              <a:rPr sz="2000" spc="-15" dirty="0">
                <a:latin typeface="Calibri"/>
                <a:cs typeface="Calibri"/>
              </a:rPr>
              <a:t>from </a:t>
            </a:r>
            <a:r>
              <a:rPr sz="2000" spc="-5" dirty="0">
                <a:latin typeface="Calibri"/>
                <a:cs typeface="Calibri"/>
              </a:rPr>
              <a:t>a base class with </a:t>
            </a:r>
            <a:r>
              <a:rPr sz="2000" dirty="0">
                <a:latin typeface="Calibri"/>
                <a:cs typeface="Calibri"/>
              </a:rPr>
              <a:t>all  </a:t>
            </a:r>
            <a:r>
              <a:rPr sz="2000" spc="-15" dirty="0">
                <a:latin typeface="Calibri"/>
                <a:cs typeface="Calibri"/>
              </a:rPr>
              <a:t>features </a:t>
            </a:r>
            <a:r>
              <a:rPr sz="2000" spc="-5" dirty="0">
                <a:latin typeface="Calibri"/>
                <a:cs typeface="Calibri"/>
              </a:rPr>
              <a:t>of base class and some of its</a:t>
            </a:r>
            <a:r>
              <a:rPr sz="2000" spc="7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own.</a:t>
            </a:r>
            <a:endParaRPr sz="2000">
              <a:latin typeface="Calibri"/>
              <a:cs typeface="Calibri"/>
            </a:endParaRPr>
          </a:p>
          <a:p>
            <a:pPr marL="101600" indent="-89535">
              <a:lnSpc>
                <a:spcPct val="100000"/>
              </a:lnSpc>
              <a:spcBef>
                <a:spcPts val="484"/>
              </a:spcBef>
              <a:buSzPct val="95000"/>
              <a:buFont typeface="Arial"/>
              <a:buChar char="•"/>
              <a:tabLst>
                <a:tab pos="102235" algn="l"/>
              </a:tabLst>
            </a:pPr>
            <a:r>
              <a:rPr sz="2000" spc="-5" dirty="0">
                <a:latin typeface="Calibri"/>
                <a:cs typeface="Calibri"/>
              </a:rPr>
              <a:t>This increases </a:t>
            </a:r>
            <a:r>
              <a:rPr sz="2000" spc="-10" dirty="0">
                <a:latin typeface="Calibri"/>
                <a:cs typeface="Calibri"/>
              </a:rPr>
              <a:t>code</a:t>
            </a:r>
            <a:r>
              <a:rPr sz="2000" spc="20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reusability.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752600" y="1676438"/>
            <a:ext cx="5943600" cy="454177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42820" y="0"/>
            <a:ext cx="4201160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spc="-40" dirty="0"/>
              <a:t>Types </a:t>
            </a:r>
            <a:r>
              <a:rPr sz="4000" spc="-5" dirty="0"/>
              <a:t>of</a:t>
            </a:r>
            <a:r>
              <a:rPr sz="4000" spc="-50" dirty="0"/>
              <a:t> </a:t>
            </a:r>
            <a:r>
              <a:rPr sz="4000" spc="-5" dirty="0"/>
              <a:t>Inheritance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459740" y="1150111"/>
            <a:ext cx="7928609" cy="45612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3200" dirty="0">
                <a:latin typeface="Calibri"/>
                <a:cs typeface="Calibri"/>
              </a:rPr>
              <a:t>In C++, </a:t>
            </a:r>
            <a:r>
              <a:rPr sz="3200" spc="-20" dirty="0">
                <a:latin typeface="Calibri"/>
                <a:cs typeface="Calibri"/>
              </a:rPr>
              <a:t>we </a:t>
            </a:r>
            <a:r>
              <a:rPr sz="3200" spc="-25" dirty="0">
                <a:latin typeface="Calibri"/>
                <a:cs typeface="Calibri"/>
              </a:rPr>
              <a:t>have </a:t>
            </a:r>
            <a:r>
              <a:rPr sz="3200" dirty="0">
                <a:latin typeface="Calibri"/>
                <a:cs typeface="Calibri"/>
              </a:rPr>
              <a:t>5 </a:t>
            </a:r>
            <a:r>
              <a:rPr sz="3200" spc="-25" dirty="0">
                <a:latin typeface="Calibri"/>
                <a:cs typeface="Calibri"/>
              </a:rPr>
              <a:t>different </a:t>
            </a:r>
            <a:r>
              <a:rPr sz="3200" dirty="0">
                <a:latin typeface="Calibri"/>
                <a:cs typeface="Calibri"/>
              </a:rPr>
              <a:t>types </a:t>
            </a:r>
            <a:r>
              <a:rPr sz="3200" spc="-5" dirty="0">
                <a:latin typeface="Calibri"/>
                <a:cs typeface="Calibri"/>
              </a:rPr>
              <a:t>of Inheritance.  </a:t>
            </a:r>
            <a:r>
              <a:rPr sz="3200" spc="-40" dirty="0">
                <a:latin typeface="Calibri"/>
                <a:cs typeface="Calibri"/>
              </a:rPr>
              <a:t>Namely,</a:t>
            </a:r>
            <a:endParaRPr sz="3200">
              <a:latin typeface="Calibri"/>
              <a:cs typeface="Calibri"/>
            </a:endParaRPr>
          </a:p>
          <a:p>
            <a:pPr marL="408940" indent="-396240">
              <a:lnSpc>
                <a:spcPct val="100000"/>
              </a:lnSpc>
              <a:spcBef>
                <a:spcPts val="910"/>
              </a:spcBef>
              <a:buSzPct val="75000"/>
              <a:buAutoNum type="arabicPeriod"/>
              <a:tabLst>
                <a:tab pos="408940" algn="l"/>
              </a:tabLst>
            </a:pPr>
            <a:r>
              <a:rPr sz="3200" spc="-5" dirty="0">
                <a:latin typeface="Calibri"/>
                <a:cs typeface="Calibri"/>
              </a:rPr>
              <a:t>Single</a:t>
            </a:r>
            <a:r>
              <a:rPr sz="3200" spc="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Inheritance</a:t>
            </a:r>
            <a:endParaRPr sz="3200">
              <a:latin typeface="Calibri"/>
              <a:cs typeface="Calibri"/>
            </a:endParaRPr>
          </a:p>
          <a:p>
            <a:pPr marL="412750" indent="-400685">
              <a:lnSpc>
                <a:spcPct val="100000"/>
              </a:lnSpc>
              <a:spcBef>
                <a:spcPts val="815"/>
              </a:spcBef>
              <a:buAutoNum type="arabicPeriod"/>
              <a:tabLst>
                <a:tab pos="413384" algn="l"/>
              </a:tabLst>
            </a:pPr>
            <a:r>
              <a:rPr sz="3200" spc="-5" dirty="0">
                <a:latin typeface="Calibri"/>
                <a:cs typeface="Calibri"/>
              </a:rPr>
              <a:t>Multiple</a:t>
            </a:r>
            <a:r>
              <a:rPr sz="3200" spc="1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Inheritance</a:t>
            </a:r>
            <a:endParaRPr sz="3200">
              <a:latin typeface="Calibri"/>
              <a:cs typeface="Calibri"/>
            </a:endParaRPr>
          </a:p>
          <a:p>
            <a:pPr marL="412750" indent="-400685">
              <a:lnSpc>
                <a:spcPct val="100000"/>
              </a:lnSpc>
              <a:spcBef>
                <a:spcPts val="770"/>
              </a:spcBef>
              <a:buAutoNum type="arabicPeriod"/>
              <a:tabLst>
                <a:tab pos="413384" algn="l"/>
              </a:tabLst>
            </a:pPr>
            <a:r>
              <a:rPr sz="3200" spc="-15" dirty="0">
                <a:latin typeface="Calibri"/>
                <a:cs typeface="Calibri"/>
              </a:rPr>
              <a:t>Hierarchical</a:t>
            </a:r>
            <a:r>
              <a:rPr sz="3200" spc="1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Inheritance</a:t>
            </a:r>
            <a:endParaRPr sz="3200">
              <a:latin typeface="Calibri"/>
              <a:cs typeface="Calibri"/>
            </a:endParaRPr>
          </a:p>
          <a:p>
            <a:pPr marL="413384" indent="-400685">
              <a:lnSpc>
                <a:spcPct val="100000"/>
              </a:lnSpc>
              <a:spcBef>
                <a:spcPts val="770"/>
              </a:spcBef>
              <a:buAutoNum type="arabicPeriod"/>
              <a:tabLst>
                <a:tab pos="413384" algn="l"/>
              </a:tabLst>
            </a:pPr>
            <a:r>
              <a:rPr sz="3200" spc="-10" dirty="0">
                <a:latin typeface="Calibri"/>
                <a:cs typeface="Calibri"/>
              </a:rPr>
              <a:t>Multilevel</a:t>
            </a:r>
            <a:r>
              <a:rPr sz="3200" spc="1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Inheritance</a:t>
            </a:r>
            <a:endParaRPr sz="3200">
              <a:latin typeface="Calibri"/>
              <a:cs typeface="Calibri"/>
            </a:endParaRPr>
          </a:p>
          <a:p>
            <a:pPr marL="12700" marR="709295">
              <a:lnSpc>
                <a:spcPct val="100000"/>
              </a:lnSpc>
              <a:spcBef>
                <a:spcPts val="765"/>
              </a:spcBef>
              <a:buAutoNum type="arabicPeriod"/>
              <a:tabLst>
                <a:tab pos="413384" algn="l"/>
              </a:tabLst>
            </a:pPr>
            <a:r>
              <a:rPr sz="3200" spc="-10" dirty="0">
                <a:latin typeface="Calibri"/>
                <a:cs typeface="Calibri"/>
              </a:rPr>
              <a:t>Hybrid </a:t>
            </a:r>
            <a:r>
              <a:rPr sz="3200" spc="-5" dirty="0">
                <a:latin typeface="Calibri"/>
                <a:cs typeface="Calibri"/>
              </a:rPr>
              <a:t>Inheritance (also known as </a:t>
            </a:r>
            <a:r>
              <a:rPr sz="3200" spc="-10" dirty="0">
                <a:latin typeface="Calibri"/>
                <a:cs typeface="Calibri"/>
              </a:rPr>
              <a:t>Virtual  </a:t>
            </a:r>
            <a:r>
              <a:rPr sz="3200" spc="-5" dirty="0">
                <a:latin typeface="Calibri"/>
                <a:cs typeface="Calibri"/>
              </a:rPr>
              <a:t>Inheritance)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82600" y="609600"/>
            <a:ext cx="2032000" cy="2489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962922" y="767963"/>
            <a:ext cx="2585058" cy="228003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452370" y="57403"/>
            <a:ext cx="378206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35" dirty="0"/>
              <a:t>Types </a:t>
            </a:r>
            <a:r>
              <a:rPr sz="3600" spc="-5" dirty="0"/>
              <a:t>of</a:t>
            </a:r>
            <a:r>
              <a:rPr sz="3600" spc="-60" dirty="0"/>
              <a:t> </a:t>
            </a:r>
            <a:r>
              <a:rPr sz="3600" spc="-5" dirty="0"/>
              <a:t>Inheritance</a:t>
            </a:r>
            <a:endParaRPr sz="3600"/>
          </a:p>
        </p:txBody>
      </p:sp>
      <p:sp>
        <p:nvSpPr>
          <p:cNvPr id="5" name="object 5"/>
          <p:cNvSpPr/>
          <p:nvPr/>
        </p:nvSpPr>
        <p:spPr>
          <a:xfrm>
            <a:off x="180496" y="3352850"/>
            <a:ext cx="3858103" cy="225615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919884" y="228600"/>
            <a:ext cx="995516" cy="316357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4193794" y="2914396"/>
            <a:ext cx="488505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alibri"/>
                <a:cs typeface="Calibri"/>
              </a:rPr>
              <a:t>Multiple</a:t>
            </a:r>
            <a:r>
              <a:rPr sz="1800" spc="-5" dirty="0">
                <a:latin typeface="Calibri"/>
                <a:cs typeface="Calibri"/>
              </a:rPr>
              <a:t> Inheritance</a:t>
            </a:r>
            <a:endParaRPr sz="1800">
              <a:latin typeface="Calibri"/>
              <a:cs typeface="Calibri"/>
            </a:endParaRPr>
          </a:p>
          <a:p>
            <a:pPr marL="2832100">
              <a:lnSpc>
                <a:spcPct val="100000"/>
              </a:lnSpc>
              <a:spcBef>
                <a:spcPts val="1440"/>
              </a:spcBef>
            </a:pPr>
            <a:r>
              <a:rPr sz="1800" spc="-5" dirty="0">
                <a:latin typeface="Calibri"/>
                <a:cs typeface="Calibri"/>
              </a:rPr>
              <a:t>Multilevel</a:t>
            </a:r>
            <a:r>
              <a:rPr sz="1800" spc="-5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Inheritance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83540" y="5887973"/>
            <a:ext cx="2030095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spc="-10" dirty="0">
                <a:latin typeface="Calibri"/>
                <a:cs typeface="Calibri"/>
              </a:rPr>
              <a:t>Hierarchical</a:t>
            </a:r>
            <a:r>
              <a:rPr sz="1600" b="1" spc="-40" dirty="0">
                <a:latin typeface="Calibri"/>
                <a:cs typeface="Calibri"/>
              </a:rPr>
              <a:t> </a:t>
            </a:r>
            <a:r>
              <a:rPr sz="1600" b="1" spc="-5" dirty="0">
                <a:latin typeface="Calibri"/>
                <a:cs typeface="Calibri"/>
              </a:rPr>
              <a:t>Inheritance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727194" y="6339332"/>
            <a:ext cx="1600200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spc="-5" dirty="0">
                <a:latin typeface="Calibri"/>
                <a:cs typeface="Calibri"/>
              </a:rPr>
              <a:t>Hybrid</a:t>
            </a:r>
            <a:r>
              <a:rPr sz="1600" b="1" spc="-35" dirty="0">
                <a:latin typeface="Calibri"/>
                <a:cs typeface="Calibri"/>
              </a:rPr>
              <a:t> </a:t>
            </a:r>
            <a:r>
              <a:rPr sz="1600" b="1" spc="-5" dirty="0">
                <a:latin typeface="Calibri"/>
                <a:cs typeface="Calibri"/>
              </a:rPr>
              <a:t>Inheritance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781425" y="3429000"/>
            <a:ext cx="3228975" cy="296227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43276" y="0"/>
            <a:ext cx="2996565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spc="-75" dirty="0"/>
              <a:t>P</a:t>
            </a:r>
            <a:r>
              <a:rPr sz="4000" spc="-5" dirty="0"/>
              <a:t>olymorphism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383540" y="778317"/>
            <a:ext cx="8362315" cy="3756660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120014" indent="-107950">
              <a:lnSpc>
                <a:spcPct val="100000"/>
              </a:lnSpc>
              <a:spcBef>
                <a:spcPts val="675"/>
              </a:spcBef>
              <a:buSzPct val="95833"/>
              <a:buFont typeface="Arial"/>
              <a:buChar char="•"/>
              <a:tabLst>
                <a:tab pos="120650" algn="l"/>
              </a:tabLst>
            </a:pPr>
            <a:r>
              <a:rPr sz="2400" i="1" spc="-10" dirty="0">
                <a:latin typeface="Calibri"/>
                <a:cs typeface="Calibri"/>
              </a:rPr>
              <a:t>Polymorphism </a:t>
            </a:r>
            <a:r>
              <a:rPr sz="2400" i="1" dirty="0">
                <a:latin typeface="Calibri"/>
                <a:cs typeface="Calibri"/>
              </a:rPr>
              <a:t>is </a:t>
            </a:r>
            <a:r>
              <a:rPr sz="2400" i="1" spc="-5" dirty="0">
                <a:latin typeface="Calibri"/>
                <a:cs typeface="Calibri"/>
              </a:rPr>
              <a:t>another </a:t>
            </a:r>
            <a:r>
              <a:rPr sz="2400" i="1" spc="-10" dirty="0">
                <a:latin typeface="Calibri"/>
                <a:cs typeface="Calibri"/>
              </a:rPr>
              <a:t>important </a:t>
            </a:r>
            <a:r>
              <a:rPr sz="2400" i="1" spc="-5" dirty="0">
                <a:latin typeface="Calibri"/>
                <a:cs typeface="Calibri"/>
              </a:rPr>
              <a:t>OOP </a:t>
            </a:r>
            <a:r>
              <a:rPr sz="2400" i="1" spc="-10" dirty="0">
                <a:latin typeface="Calibri"/>
                <a:cs typeface="Calibri"/>
              </a:rPr>
              <a:t>concept</a:t>
            </a:r>
            <a:r>
              <a:rPr sz="2400" i="1" spc="45" dirty="0">
                <a:latin typeface="Calibri"/>
                <a:cs typeface="Calibri"/>
              </a:rPr>
              <a:t> </a:t>
            </a:r>
            <a:r>
              <a:rPr sz="2400" i="1" dirty="0">
                <a:latin typeface="Calibri"/>
                <a:cs typeface="Calibri"/>
              </a:rPr>
              <a:t>.</a:t>
            </a:r>
            <a:endParaRPr sz="2400">
              <a:latin typeface="Calibri"/>
              <a:cs typeface="Calibri"/>
            </a:endParaRPr>
          </a:p>
          <a:p>
            <a:pPr marL="120014" indent="-107950">
              <a:lnSpc>
                <a:spcPct val="100000"/>
              </a:lnSpc>
              <a:spcBef>
                <a:spcPts val="575"/>
              </a:spcBef>
              <a:buSzPct val="95833"/>
              <a:buFont typeface="Arial"/>
              <a:buChar char="•"/>
              <a:tabLst>
                <a:tab pos="120650" algn="l"/>
              </a:tabLst>
            </a:pPr>
            <a:r>
              <a:rPr sz="2400" i="1" spc="-10" dirty="0">
                <a:solidFill>
                  <a:srgbClr val="E36C09"/>
                </a:solidFill>
                <a:latin typeface="Calibri"/>
                <a:cs typeface="Calibri"/>
              </a:rPr>
              <a:t>Polymorphism </a:t>
            </a:r>
            <a:r>
              <a:rPr sz="2400" dirty="0">
                <a:solidFill>
                  <a:srgbClr val="E36C09"/>
                </a:solidFill>
                <a:latin typeface="Calibri"/>
                <a:cs typeface="Calibri"/>
              </a:rPr>
              <a:t>means </a:t>
            </a:r>
            <a:r>
              <a:rPr sz="2400" spc="-5" dirty="0">
                <a:solidFill>
                  <a:srgbClr val="E36C09"/>
                </a:solidFill>
                <a:latin typeface="Calibri"/>
                <a:cs typeface="Calibri"/>
              </a:rPr>
              <a:t>the ability </a:t>
            </a:r>
            <a:r>
              <a:rPr sz="2400" spc="-15" dirty="0">
                <a:solidFill>
                  <a:srgbClr val="E36C09"/>
                </a:solidFill>
                <a:latin typeface="Calibri"/>
                <a:cs typeface="Calibri"/>
              </a:rPr>
              <a:t>to </a:t>
            </a:r>
            <a:r>
              <a:rPr sz="2400" spc="-30" dirty="0">
                <a:solidFill>
                  <a:srgbClr val="E36C09"/>
                </a:solidFill>
                <a:latin typeface="Calibri"/>
                <a:cs typeface="Calibri"/>
              </a:rPr>
              <a:t>take </a:t>
            </a:r>
            <a:r>
              <a:rPr sz="2400" spc="-10" dirty="0">
                <a:solidFill>
                  <a:srgbClr val="E36C09"/>
                </a:solidFill>
                <a:latin typeface="Calibri"/>
                <a:cs typeface="Calibri"/>
              </a:rPr>
              <a:t>more </a:t>
            </a:r>
            <a:r>
              <a:rPr sz="2400" dirty="0">
                <a:solidFill>
                  <a:srgbClr val="E36C09"/>
                </a:solidFill>
                <a:latin typeface="Calibri"/>
                <a:cs typeface="Calibri"/>
              </a:rPr>
              <a:t>than </a:t>
            </a:r>
            <a:r>
              <a:rPr sz="2400" spc="-5" dirty="0">
                <a:solidFill>
                  <a:srgbClr val="E36C09"/>
                </a:solidFill>
                <a:latin typeface="Calibri"/>
                <a:cs typeface="Calibri"/>
              </a:rPr>
              <a:t>one</a:t>
            </a:r>
            <a:r>
              <a:rPr sz="2400" spc="25" dirty="0">
                <a:solidFill>
                  <a:srgbClr val="E36C09"/>
                </a:solidFill>
                <a:latin typeface="Calibri"/>
                <a:cs typeface="Calibri"/>
              </a:rPr>
              <a:t> </a:t>
            </a:r>
            <a:r>
              <a:rPr sz="2400" spc="-15" dirty="0">
                <a:solidFill>
                  <a:srgbClr val="E36C09"/>
                </a:solidFill>
                <a:latin typeface="Calibri"/>
                <a:cs typeface="Calibri"/>
              </a:rPr>
              <a:t>form.</a:t>
            </a:r>
            <a:endParaRPr sz="2400">
              <a:latin typeface="Calibri"/>
              <a:cs typeface="Calibri"/>
            </a:endParaRPr>
          </a:p>
          <a:p>
            <a:pPr marL="120014" indent="-107950">
              <a:lnSpc>
                <a:spcPct val="100000"/>
              </a:lnSpc>
              <a:spcBef>
                <a:spcPts val="580"/>
              </a:spcBef>
              <a:buSzPct val="95833"/>
              <a:buFont typeface="Arial"/>
              <a:buChar char="•"/>
              <a:tabLst>
                <a:tab pos="120650" algn="l"/>
              </a:tabLst>
            </a:pPr>
            <a:r>
              <a:rPr sz="2400" dirty="0">
                <a:latin typeface="Calibri"/>
                <a:cs typeface="Calibri"/>
              </a:rPr>
              <a:t>An </a:t>
            </a:r>
            <a:r>
              <a:rPr sz="2400" spc="-15" dirty="0">
                <a:latin typeface="Calibri"/>
                <a:cs typeface="Calibri"/>
              </a:rPr>
              <a:t>operation may </a:t>
            </a:r>
            <a:r>
              <a:rPr sz="2400" spc="-10" dirty="0">
                <a:latin typeface="Calibri"/>
                <a:cs typeface="Calibri"/>
              </a:rPr>
              <a:t>exhibit </a:t>
            </a:r>
            <a:r>
              <a:rPr sz="2400" spc="-20" dirty="0">
                <a:latin typeface="Calibri"/>
                <a:cs typeface="Calibri"/>
              </a:rPr>
              <a:t>different </a:t>
            </a:r>
            <a:r>
              <a:rPr sz="2400" spc="-10" dirty="0">
                <a:latin typeface="Calibri"/>
                <a:cs typeface="Calibri"/>
              </a:rPr>
              <a:t>behavior </a:t>
            </a:r>
            <a:r>
              <a:rPr sz="2400" dirty="0">
                <a:latin typeface="Calibri"/>
                <a:cs typeface="Calibri"/>
              </a:rPr>
              <a:t>is </a:t>
            </a:r>
            <a:r>
              <a:rPr sz="2400" spc="-20" dirty="0">
                <a:latin typeface="Calibri"/>
                <a:cs typeface="Calibri"/>
              </a:rPr>
              <a:t>different</a:t>
            </a:r>
            <a:r>
              <a:rPr sz="2400" spc="7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instances.</a:t>
            </a:r>
            <a:endParaRPr sz="2400">
              <a:latin typeface="Calibri"/>
              <a:cs typeface="Calibri"/>
            </a:endParaRPr>
          </a:p>
          <a:p>
            <a:pPr marL="12700" marR="1174115">
              <a:lnSpc>
                <a:spcPct val="100000"/>
              </a:lnSpc>
              <a:spcBef>
                <a:spcPts val="575"/>
              </a:spcBef>
              <a:buSzPct val="95833"/>
              <a:buFont typeface="Arial"/>
              <a:buChar char="•"/>
              <a:tabLst>
                <a:tab pos="120650" algn="l"/>
              </a:tabLst>
            </a:pPr>
            <a:r>
              <a:rPr sz="2400" spc="-5" dirty="0">
                <a:solidFill>
                  <a:srgbClr val="E36C09"/>
                </a:solidFill>
                <a:latin typeface="Calibri"/>
                <a:cs typeface="Calibri"/>
              </a:rPr>
              <a:t>The </a:t>
            </a:r>
            <a:r>
              <a:rPr sz="2400" spc="-10" dirty="0">
                <a:solidFill>
                  <a:srgbClr val="E36C09"/>
                </a:solidFill>
                <a:latin typeface="Calibri"/>
                <a:cs typeface="Calibri"/>
              </a:rPr>
              <a:t>behavior </a:t>
            </a:r>
            <a:r>
              <a:rPr sz="2400" spc="-5" dirty="0">
                <a:solidFill>
                  <a:srgbClr val="E36C09"/>
                </a:solidFill>
                <a:latin typeface="Calibri"/>
                <a:cs typeface="Calibri"/>
              </a:rPr>
              <a:t>depends upon </a:t>
            </a:r>
            <a:r>
              <a:rPr sz="2400" dirty="0">
                <a:solidFill>
                  <a:srgbClr val="E36C09"/>
                </a:solidFill>
                <a:latin typeface="Calibri"/>
                <a:cs typeface="Calibri"/>
              </a:rPr>
              <a:t>the </a:t>
            </a:r>
            <a:r>
              <a:rPr sz="2400" spc="-5" dirty="0">
                <a:solidFill>
                  <a:srgbClr val="E36C09"/>
                </a:solidFill>
                <a:latin typeface="Calibri"/>
                <a:cs typeface="Calibri"/>
              </a:rPr>
              <a:t>types of </a:t>
            </a:r>
            <a:r>
              <a:rPr sz="2400" spc="-20" dirty="0">
                <a:solidFill>
                  <a:srgbClr val="E36C09"/>
                </a:solidFill>
                <a:latin typeface="Calibri"/>
                <a:cs typeface="Calibri"/>
              </a:rPr>
              <a:t>data </a:t>
            </a:r>
            <a:r>
              <a:rPr sz="2400" spc="-5" dirty="0">
                <a:solidFill>
                  <a:srgbClr val="E36C09"/>
                </a:solidFill>
                <a:latin typeface="Calibri"/>
                <a:cs typeface="Calibri"/>
              </a:rPr>
              <a:t>used </a:t>
            </a:r>
            <a:r>
              <a:rPr sz="2400" dirty="0">
                <a:solidFill>
                  <a:srgbClr val="E36C09"/>
                </a:solidFill>
                <a:latin typeface="Calibri"/>
                <a:cs typeface="Calibri"/>
              </a:rPr>
              <a:t>in the  </a:t>
            </a:r>
            <a:r>
              <a:rPr sz="2400" spc="-10" dirty="0">
                <a:solidFill>
                  <a:srgbClr val="E36C09"/>
                </a:solidFill>
                <a:latin typeface="Calibri"/>
                <a:cs typeface="Calibri"/>
              </a:rPr>
              <a:t>operation.</a:t>
            </a:r>
            <a:endParaRPr sz="240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  <a:spcBef>
                <a:spcPts val="575"/>
              </a:spcBef>
              <a:buSzPct val="95833"/>
              <a:buFont typeface="Arial"/>
              <a:buChar char="•"/>
              <a:tabLst>
                <a:tab pos="120650" algn="l"/>
              </a:tabLst>
            </a:pPr>
            <a:r>
              <a:rPr sz="2400" spc="-5" dirty="0">
                <a:latin typeface="Calibri"/>
                <a:cs typeface="Calibri"/>
              </a:rPr>
              <a:t>The </a:t>
            </a:r>
            <a:r>
              <a:rPr sz="2400" spc="-10" dirty="0">
                <a:latin typeface="Calibri"/>
                <a:cs typeface="Calibri"/>
              </a:rPr>
              <a:t>process </a:t>
            </a:r>
            <a:r>
              <a:rPr sz="2400" spc="-5" dirty="0">
                <a:latin typeface="Calibri"/>
                <a:cs typeface="Calibri"/>
              </a:rPr>
              <a:t>of </a:t>
            </a:r>
            <a:r>
              <a:rPr sz="2400" dirty="0">
                <a:latin typeface="Calibri"/>
                <a:cs typeface="Calibri"/>
              </a:rPr>
              <a:t>making an </a:t>
            </a:r>
            <a:r>
              <a:rPr sz="2400" spc="-20" dirty="0">
                <a:latin typeface="Calibri"/>
                <a:cs typeface="Calibri"/>
              </a:rPr>
              <a:t>operator </a:t>
            </a:r>
            <a:r>
              <a:rPr sz="2400" spc="-15" dirty="0">
                <a:latin typeface="Calibri"/>
                <a:cs typeface="Calibri"/>
              </a:rPr>
              <a:t>to </a:t>
            </a:r>
            <a:r>
              <a:rPr sz="2400" spc="-10" dirty="0">
                <a:latin typeface="Calibri"/>
                <a:cs typeface="Calibri"/>
              </a:rPr>
              <a:t>exhibit </a:t>
            </a:r>
            <a:r>
              <a:rPr sz="2400" spc="-20" dirty="0">
                <a:latin typeface="Calibri"/>
                <a:cs typeface="Calibri"/>
              </a:rPr>
              <a:t>different </a:t>
            </a:r>
            <a:r>
              <a:rPr sz="2400" spc="-15" dirty="0">
                <a:latin typeface="Calibri"/>
                <a:cs typeface="Calibri"/>
              </a:rPr>
              <a:t>behaviors </a:t>
            </a:r>
            <a:r>
              <a:rPr sz="2400" dirty="0">
                <a:latin typeface="Calibri"/>
                <a:cs typeface="Calibri"/>
              </a:rPr>
              <a:t>in  </a:t>
            </a:r>
            <a:r>
              <a:rPr sz="2400" spc="-20" dirty="0">
                <a:latin typeface="Calibri"/>
                <a:cs typeface="Calibri"/>
              </a:rPr>
              <a:t>different </a:t>
            </a:r>
            <a:r>
              <a:rPr sz="2400" spc="-10" dirty="0">
                <a:latin typeface="Calibri"/>
                <a:cs typeface="Calibri"/>
              </a:rPr>
              <a:t>instances </a:t>
            </a:r>
            <a:r>
              <a:rPr sz="2400" dirty="0">
                <a:latin typeface="Calibri"/>
                <a:cs typeface="Calibri"/>
              </a:rPr>
              <a:t>is </a:t>
            </a:r>
            <a:r>
              <a:rPr sz="2400" spc="-5" dirty="0">
                <a:latin typeface="Calibri"/>
                <a:cs typeface="Calibri"/>
              </a:rPr>
              <a:t>known </a:t>
            </a:r>
            <a:r>
              <a:rPr sz="2400" dirty="0">
                <a:latin typeface="Calibri"/>
                <a:cs typeface="Calibri"/>
              </a:rPr>
              <a:t>as </a:t>
            </a:r>
            <a:r>
              <a:rPr sz="2400" i="1" spc="-10" dirty="0">
                <a:solidFill>
                  <a:srgbClr val="E36C09"/>
                </a:solidFill>
                <a:latin typeface="Calibri"/>
                <a:cs typeface="Calibri"/>
              </a:rPr>
              <a:t>operator</a:t>
            </a:r>
            <a:r>
              <a:rPr sz="2400" i="1" spc="10" dirty="0">
                <a:solidFill>
                  <a:srgbClr val="E36C09"/>
                </a:solidFill>
                <a:latin typeface="Calibri"/>
                <a:cs typeface="Calibri"/>
              </a:rPr>
              <a:t> </a:t>
            </a:r>
            <a:r>
              <a:rPr sz="2400" i="1" spc="-5" dirty="0">
                <a:solidFill>
                  <a:srgbClr val="E36C09"/>
                </a:solidFill>
                <a:latin typeface="Calibri"/>
                <a:cs typeface="Calibri"/>
              </a:rPr>
              <a:t>overloading.</a:t>
            </a:r>
            <a:endParaRPr sz="2400">
              <a:latin typeface="Calibri"/>
              <a:cs typeface="Calibri"/>
            </a:endParaRPr>
          </a:p>
          <a:p>
            <a:pPr marL="12700" marR="356235">
              <a:lnSpc>
                <a:spcPct val="100000"/>
              </a:lnSpc>
              <a:spcBef>
                <a:spcPts val="575"/>
              </a:spcBef>
              <a:buSzPct val="95833"/>
              <a:buFont typeface="Arial"/>
              <a:buChar char="•"/>
              <a:tabLst>
                <a:tab pos="120650" algn="l"/>
              </a:tabLst>
            </a:pPr>
            <a:r>
              <a:rPr sz="2400" dirty="0">
                <a:latin typeface="Calibri"/>
                <a:cs typeface="Calibri"/>
              </a:rPr>
              <a:t>Using a </a:t>
            </a:r>
            <a:r>
              <a:rPr sz="2400" spc="-5" dirty="0">
                <a:latin typeface="Calibri"/>
                <a:cs typeface="Calibri"/>
              </a:rPr>
              <a:t>single function name </a:t>
            </a:r>
            <a:r>
              <a:rPr sz="2400" spc="-20" dirty="0">
                <a:latin typeface="Calibri"/>
                <a:cs typeface="Calibri"/>
              </a:rPr>
              <a:t>to </a:t>
            </a:r>
            <a:r>
              <a:rPr sz="2400" spc="-15" dirty="0">
                <a:latin typeface="Calibri"/>
                <a:cs typeface="Calibri"/>
              </a:rPr>
              <a:t>perform </a:t>
            </a:r>
            <a:r>
              <a:rPr sz="2400" spc="-20" dirty="0">
                <a:latin typeface="Calibri"/>
                <a:cs typeface="Calibri"/>
              </a:rPr>
              <a:t>different </a:t>
            </a:r>
            <a:r>
              <a:rPr sz="2400" dirty="0">
                <a:latin typeface="Calibri"/>
                <a:cs typeface="Calibri"/>
              </a:rPr>
              <a:t>type </a:t>
            </a:r>
            <a:r>
              <a:rPr sz="2400" spc="-5" dirty="0">
                <a:latin typeface="Calibri"/>
                <a:cs typeface="Calibri"/>
              </a:rPr>
              <a:t>of </a:t>
            </a:r>
            <a:r>
              <a:rPr sz="2400" spc="-10" dirty="0">
                <a:latin typeface="Calibri"/>
                <a:cs typeface="Calibri"/>
              </a:rPr>
              <a:t>task </a:t>
            </a:r>
            <a:r>
              <a:rPr sz="2400" dirty="0">
                <a:latin typeface="Calibri"/>
                <a:cs typeface="Calibri"/>
              </a:rPr>
              <a:t>is  </a:t>
            </a:r>
            <a:r>
              <a:rPr sz="2400" spc="-5" dirty="0">
                <a:latin typeface="Calibri"/>
                <a:cs typeface="Calibri"/>
              </a:rPr>
              <a:t>known </a:t>
            </a:r>
            <a:r>
              <a:rPr sz="2400" dirty="0">
                <a:latin typeface="Calibri"/>
                <a:cs typeface="Calibri"/>
              </a:rPr>
              <a:t>as </a:t>
            </a:r>
            <a:r>
              <a:rPr sz="2400" i="1" spc="-5" dirty="0">
                <a:solidFill>
                  <a:srgbClr val="E36C09"/>
                </a:solidFill>
                <a:latin typeface="Calibri"/>
                <a:cs typeface="Calibri"/>
              </a:rPr>
              <a:t>function</a:t>
            </a:r>
            <a:r>
              <a:rPr sz="2400" i="1" spc="-20" dirty="0">
                <a:solidFill>
                  <a:srgbClr val="E36C09"/>
                </a:solidFill>
                <a:latin typeface="Calibri"/>
                <a:cs typeface="Calibri"/>
              </a:rPr>
              <a:t> </a:t>
            </a:r>
            <a:r>
              <a:rPr sz="2400" i="1" spc="-5" dirty="0">
                <a:solidFill>
                  <a:srgbClr val="E36C09"/>
                </a:solidFill>
                <a:latin typeface="Calibri"/>
                <a:cs typeface="Calibri"/>
              </a:rPr>
              <a:t>overloading.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85007" y="0"/>
            <a:ext cx="3020060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dirty="0">
                <a:latin typeface="Times New Roman"/>
                <a:cs typeface="Times New Roman"/>
              </a:rPr>
              <a:t>Polymorp</a:t>
            </a:r>
            <a:r>
              <a:rPr sz="4000" spc="5" dirty="0">
                <a:latin typeface="Times New Roman"/>
                <a:cs typeface="Times New Roman"/>
              </a:rPr>
              <a:t>h</a:t>
            </a:r>
            <a:r>
              <a:rPr sz="4000" dirty="0">
                <a:latin typeface="Times New Roman"/>
                <a:cs typeface="Times New Roman"/>
              </a:rPr>
              <a:t>ism</a:t>
            </a:r>
            <a:endParaRPr sz="4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85800" y="1524000"/>
            <a:ext cx="7355332" cy="3886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993139" y="6191250"/>
            <a:ext cx="244221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Calibri"/>
                <a:cs typeface="Calibri"/>
              </a:rPr>
              <a:t>Example of</a:t>
            </a:r>
            <a:r>
              <a:rPr sz="1800" spc="-5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Polymorphism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13379" y="290830"/>
            <a:ext cx="3316604" cy="695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400" spc="-5" dirty="0">
                <a:latin typeface="Times New Roman"/>
                <a:cs typeface="Times New Roman"/>
              </a:rPr>
              <a:t>Polymorphism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33400" y="1371600"/>
            <a:ext cx="8153400" cy="4724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526539" y="6191250"/>
            <a:ext cx="218567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0" dirty="0">
                <a:latin typeface="Calibri"/>
                <a:cs typeface="Calibri"/>
              </a:rPr>
              <a:t>Types </a:t>
            </a:r>
            <a:r>
              <a:rPr sz="1800" spc="-5" dirty="0">
                <a:latin typeface="Calibri"/>
                <a:cs typeface="Calibri"/>
              </a:rPr>
              <a:t>of</a:t>
            </a:r>
            <a:r>
              <a:rPr sz="1800" spc="-2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Polymorphism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2461" y="419100"/>
            <a:ext cx="733615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20" dirty="0"/>
              <a:t>Procedure </a:t>
            </a:r>
            <a:r>
              <a:rPr sz="3600" spc="-15" dirty="0"/>
              <a:t>Oriented</a:t>
            </a:r>
            <a:r>
              <a:rPr sz="3600" spc="-30" dirty="0"/>
              <a:t> </a:t>
            </a:r>
            <a:r>
              <a:rPr sz="3600" spc="-15" dirty="0"/>
              <a:t>Programming(POP)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535940" y="1167638"/>
            <a:ext cx="7828280" cy="13589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2235" indent="-90170">
              <a:lnSpc>
                <a:spcPct val="100000"/>
              </a:lnSpc>
              <a:spcBef>
                <a:spcPts val="100"/>
              </a:spcBef>
              <a:buSzPct val="95000"/>
              <a:buFont typeface="Arial"/>
              <a:buChar char="•"/>
              <a:tabLst>
                <a:tab pos="102870" algn="l"/>
              </a:tabLst>
            </a:pPr>
            <a:r>
              <a:rPr sz="2000" dirty="0">
                <a:latin typeface="Times New Roman"/>
                <a:cs typeface="Times New Roman"/>
              </a:rPr>
              <a:t>Conventional </a:t>
            </a:r>
            <a:r>
              <a:rPr sz="2000" spc="-5" dirty="0">
                <a:latin typeface="Times New Roman"/>
                <a:cs typeface="Times New Roman"/>
              </a:rPr>
              <a:t>programming </a:t>
            </a:r>
            <a:r>
              <a:rPr sz="2000" dirty="0">
                <a:latin typeface="Times New Roman"/>
                <a:cs typeface="Times New Roman"/>
              </a:rPr>
              <a:t>language such </a:t>
            </a:r>
            <a:r>
              <a:rPr sz="2000" spc="-5" dirty="0">
                <a:latin typeface="Times New Roman"/>
                <a:cs typeface="Times New Roman"/>
              </a:rPr>
              <a:t>as COBOL, </a:t>
            </a:r>
            <a:r>
              <a:rPr sz="2000" spc="-20" dirty="0">
                <a:latin typeface="Times New Roman"/>
                <a:cs typeface="Times New Roman"/>
              </a:rPr>
              <a:t>FORTRAN </a:t>
            </a:r>
            <a:r>
              <a:rPr sz="2000" dirty="0">
                <a:latin typeface="Times New Roman"/>
                <a:cs typeface="Times New Roman"/>
              </a:rPr>
              <a:t>and C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is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000" spc="-5" dirty="0">
                <a:latin typeface="Times New Roman"/>
                <a:cs typeface="Times New Roman"/>
              </a:rPr>
              <a:t>commonly known as Procedure-oriented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programming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sz="2000" spc="-5" dirty="0">
                <a:latin typeface="Times New Roman"/>
                <a:cs typeface="Times New Roman"/>
              </a:rPr>
              <a:t>.</a:t>
            </a:r>
            <a:endParaRPr sz="2000">
              <a:latin typeface="Times New Roman"/>
              <a:cs typeface="Times New Roman"/>
            </a:endParaRPr>
          </a:p>
          <a:p>
            <a:pPr marL="101600" indent="-89535">
              <a:lnSpc>
                <a:spcPct val="100000"/>
              </a:lnSpc>
              <a:spcBef>
                <a:spcPts val="420"/>
              </a:spcBef>
              <a:buSzPct val="95000"/>
              <a:buFont typeface="Arial"/>
              <a:buChar char="•"/>
              <a:tabLst>
                <a:tab pos="102235" algn="l"/>
              </a:tabLst>
            </a:pPr>
            <a:r>
              <a:rPr sz="2000" spc="-5" dirty="0">
                <a:latin typeface="Calibri"/>
                <a:cs typeface="Calibri"/>
              </a:rPr>
              <a:t>The primary </a:t>
            </a:r>
            <a:r>
              <a:rPr sz="2000" spc="-15" dirty="0">
                <a:latin typeface="Calibri"/>
                <a:cs typeface="Calibri"/>
              </a:rPr>
              <a:t>focus </a:t>
            </a:r>
            <a:r>
              <a:rPr sz="2000" spc="-5" dirty="0">
                <a:latin typeface="Calibri"/>
                <a:cs typeface="Calibri"/>
              </a:rPr>
              <a:t>is on</a:t>
            </a:r>
            <a:r>
              <a:rPr sz="2000" spc="3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functions.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657600" y="3200400"/>
            <a:ext cx="2057400" cy="685800"/>
          </a:xfrm>
          <a:custGeom>
            <a:avLst/>
            <a:gdLst/>
            <a:ahLst/>
            <a:cxnLst/>
            <a:rect l="l" t="t" r="r" b="b"/>
            <a:pathLst>
              <a:path w="2057400" h="685800">
                <a:moveTo>
                  <a:pt x="2057400" y="0"/>
                </a:moveTo>
                <a:lnTo>
                  <a:pt x="0" y="0"/>
                </a:lnTo>
                <a:lnTo>
                  <a:pt x="0" y="685800"/>
                </a:lnTo>
                <a:lnTo>
                  <a:pt x="2057400" y="685800"/>
                </a:lnTo>
                <a:lnTo>
                  <a:pt x="2057400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3657600" y="3200400"/>
            <a:ext cx="2057400" cy="685800"/>
          </a:xfrm>
          <a:prstGeom prst="rect">
            <a:avLst/>
          </a:prstGeom>
          <a:ln w="25400">
            <a:solidFill>
              <a:srgbClr val="385D89"/>
            </a:solidFill>
          </a:ln>
        </p:spPr>
        <p:txBody>
          <a:bodyPr vert="horz" wrap="square" lIns="0" tIns="191135" rIns="0" bIns="0" rtlCol="0">
            <a:spAutoFit/>
          </a:bodyPr>
          <a:lstStyle/>
          <a:p>
            <a:pPr marL="357505">
              <a:lnSpc>
                <a:spcPct val="100000"/>
              </a:lnSpc>
              <a:spcBef>
                <a:spcPts val="1505"/>
              </a:spcBef>
            </a:pP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Main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Function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14400" y="4419600"/>
            <a:ext cx="2057400" cy="762000"/>
          </a:xfrm>
          <a:prstGeom prst="rect">
            <a:avLst/>
          </a:prstGeom>
          <a:solidFill>
            <a:srgbClr val="4F81BC"/>
          </a:solidFill>
          <a:ln w="25400">
            <a:solidFill>
              <a:srgbClr val="385D89"/>
            </a:solidFill>
          </a:ln>
        </p:spPr>
        <p:txBody>
          <a:bodyPr vert="horz" wrap="square" lIns="0" tIns="317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5"/>
              </a:spcBef>
            </a:pPr>
            <a:endParaRPr sz="1550">
              <a:latin typeface="Times New Roman"/>
              <a:cs typeface="Times New Roman"/>
            </a:endParaRPr>
          </a:p>
          <a:p>
            <a:pPr marL="529590">
              <a:lnSpc>
                <a:spcPct val="100000"/>
              </a:lnSpc>
            </a:pP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Function-1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657600" y="4419600"/>
            <a:ext cx="2057400" cy="762000"/>
          </a:xfrm>
          <a:prstGeom prst="rect">
            <a:avLst/>
          </a:prstGeom>
          <a:solidFill>
            <a:srgbClr val="4F81BC"/>
          </a:solidFill>
          <a:ln w="25400">
            <a:solidFill>
              <a:srgbClr val="385D89"/>
            </a:solidFill>
          </a:ln>
        </p:spPr>
        <p:txBody>
          <a:bodyPr vert="horz" wrap="square" lIns="0" tIns="317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5"/>
              </a:spcBef>
            </a:pPr>
            <a:endParaRPr sz="1550">
              <a:latin typeface="Times New Roman"/>
              <a:cs typeface="Times New Roman"/>
            </a:endParaRPr>
          </a:p>
          <a:p>
            <a:pPr marL="529590">
              <a:lnSpc>
                <a:spcPct val="100000"/>
              </a:lnSpc>
            </a:pP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Function-2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248400" y="4495800"/>
            <a:ext cx="2057400" cy="762000"/>
          </a:xfrm>
          <a:prstGeom prst="rect">
            <a:avLst/>
          </a:prstGeom>
          <a:solidFill>
            <a:srgbClr val="4F81BC"/>
          </a:solidFill>
          <a:ln w="25400">
            <a:solidFill>
              <a:srgbClr val="385D89"/>
            </a:solidFill>
          </a:ln>
        </p:spPr>
        <p:txBody>
          <a:bodyPr vert="horz" wrap="square" lIns="0" tIns="317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5"/>
              </a:spcBef>
            </a:pPr>
            <a:endParaRPr sz="1550">
              <a:latin typeface="Times New Roman"/>
              <a:cs typeface="Times New Roman"/>
            </a:endParaRPr>
          </a:p>
          <a:p>
            <a:pPr marL="529590">
              <a:lnSpc>
                <a:spcPct val="100000"/>
              </a:lnSpc>
            </a:pP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Function-3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133600" y="5943600"/>
            <a:ext cx="2057400" cy="685800"/>
          </a:xfrm>
          <a:prstGeom prst="rect">
            <a:avLst/>
          </a:prstGeom>
          <a:solidFill>
            <a:srgbClr val="4F81BC"/>
          </a:solidFill>
          <a:ln w="25400">
            <a:solidFill>
              <a:srgbClr val="385D89"/>
            </a:solidFill>
          </a:ln>
        </p:spPr>
        <p:txBody>
          <a:bodyPr vert="horz" wrap="square" lIns="0" tIns="191770" rIns="0" bIns="0" rtlCol="0">
            <a:spAutoFit/>
          </a:bodyPr>
          <a:lstStyle/>
          <a:p>
            <a:pPr marL="528955">
              <a:lnSpc>
                <a:spcPct val="100000"/>
              </a:lnSpc>
              <a:spcBef>
                <a:spcPts val="1510"/>
              </a:spcBef>
            </a:pP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Function-4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953000" y="5943600"/>
            <a:ext cx="2057400" cy="685800"/>
          </a:xfrm>
          <a:prstGeom prst="rect">
            <a:avLst/>
          </a:prstGeom>
          <a:solidFill>
            <a:srgbClr val="4F81BC"/>
          </a:solidFill>
          <a:ln w="25400">
            <a:solidFill>
              <a:srgbClr val="385D89"/>
            </a:solidFill>
          </a:ln>
        </p:spPr>
        <p:txBody>
          <a:bodyPr vert="horz" wrap="square" lIns="0" tIns="191770" rIns="0" bIns="0" rtlCol="0">
            <a:spAutoFit/>
          </a:bodyPr>
          <a:lstStyle/>
          <a:p>
            <a:pPr marL="529590">
              <a:lnSpc>
                <a:spcPct val="100000"/>
              </a:lnSpc>
              <a:spcBef>
                <a:spcPts val="1510"/>
              </a:spcBef>
            </a:pP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Function-5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2743200" y="3804284"/>
            <a:ext cx="4267200" cy="701040"/>
          </a:xfrm>
          <a:custGeom>
            <a:avLst/>
            <a:gdLst/>
            <a:ahLst/>
            <a:cxnLst/>
            <a:rect l="l" t="t" r="r" b="b"/>
            <a:pathLst>
              <a:path w="4267200" h="701039">
                <a:moveTo>
                  <a:pt x="1145667" y="11430"/>
                </a:moveTo>
                <a:lnTo>
                  <a:pt x="1140333" y="0"/>
                </a:lnTo>
                <a:lnTo>
                  <a:pt x="29984" y="518160"/>
                </a:lnTo>
                <a:lnTo>
                  <a:pt x="68834" y="462026"/>
                </a:lnTo>
                <a:lnTo>
                  <a:pt x="68199" y="458089"/>
                </a:lnTo>
                <a:lnTo>
                  <a:pt x="62357" y="454025"/>
                </a:lnTo>
                <a:lnTo>
                  <a:pt x="58420" y="454787"/>
                </a:lnTo>
                <a:lnTo>
                  <a:pt x="0" y="539115"/>
                </a:lnTo>
                <a:lnTo>
                  <a:pt x="98679" y="548132"/>
                </a:lnTo>
                <a:lnTo>
                  <a:pt x="102108" y="548513"/>
                </a:lnTo>
                <a:lnTo>
                  <a:pt x="105283" y="545973"/>
                </a:lnTo>
                <a:lnTo>
                  <a:pt x="105537" y="542417"/>
                </a:lnTo>
                <a:lnTo>
                  <a:pt x="105854" y="539496"/>
                </a:lnTo>
                <a:lnTo>
                  <a:pt x="105918" y="538988"/>
                </a:lnTo>
                <a:lnTo>
                  <a:pt x="103251" y="535813"/>
                </a:lnTo>
                <a:lnTo>
                  <a:pt x="99822" y="535559"/>
                </a:lnTo>
                <a:lnTo>
                  <a:pt x="35306" y="529602"/>
                </a:lnTo>
                <a:lnTo>
                  <a:pt x="14097" y="539496"/>
                </a:lnTo>
                <a:lnTo>
                  <a:pt x="18440" y="537464"/>
                </a:lnTo>
                <a:lnTo>
                  <a:pt x="35306" y="529602"/>
                </a:lnTo>
                <a:lnTo>
                  <a:pt x="1145667" y="11430"/>
                </a:lnTo>
                <a:close/>
              </a:path>
              <a:path w="4267200" h="701039">
                <a:moveTo>
                  <a:pt x="1994789" y="526669"/>
                </a:moveTo>
                <a:lnTo>
                  <a:pt x="1993773" y="522859"/>
                </a:lnTo>
                <a:lnTo>
                  <a:pt x="1987677" y="519303"/>
                </a:lnTo>
                <a:lnTo>
                  <a:pt x="1983867" y="520319"/>
                </a:lnTo>
                <a:lnTo>
                  <a:pt x="1949450" y="579323"/>
                </a:lnTo>
                <a:lnTo>
                  <a:pt x="1949450" y="81915"/>
                </a:lnTo>
                <a:lnTo>
                  <a:pt x="1936750" y="81915"/>
                </a:lnTo>
                <a:lnTo>
                  <a:pt x="1936750" y="579323"/>
                </a:lnTo>
                <a:lnTo>
                  <a:pt x="1902333" y="520319"/>
                </a:lnTo>
                <a:lnTo>
                  <a:pt x="1898523" y="519303"/>
                </a:lnTo>
                <a:lnTo>
                  <a:pt x="1892427" y="522859"/>
                </a:lnTo>
                <a:lnTo>
                  <a:pt x="1891411" y="526669"/>
                </a:lnTo>
                <a:lnTo>
                  <a:pt x="1943100" y="615315"/>
                </a:lnTo>
                <a:lnTo>
                  <a:pt x="1950427" y="602742"/>
                </a:lnTo>
                <a:lnTo>
                  <a:pt x="1994789" y="526669"/>
                </a:lnTo>
                <a:close/>
              </a:path>
              <a:path w="4267200" h="701039">
                <a:moveTo>
                  <a:pt x="4267200" y="691515"/>
                </a:moveTo>
                <a:lnTo>
                  <a:pt x="4211066" y="609854"/>
                </a:lnTo>
                <a:lnTo>
                  <a:pt x="4209034" y="607060"/>
                </a:lnTo>
                <a:lnTo>
                  <a:pt x="4205097" y="606298"/>
                </a:lnTo>
                <a:lnTo>
                  <a:pt x="4202176" y="608203"/>
                </a:lnTo>
                <a:lnTo>
                  <a:pt x="4199255" y="610235"/>
                </a:lnTo>
                <a:lnTo>
                  <a:pt x="4198620" y="614172"/>
                </a:lnTo>
                <a:lnTo>
                  <a:pt x="4200525" y="617093"/>
                </a:lnTo>
                <a:lnTo>
                  <a:pt x="4237266" y="670458"/>
                </a:lnTo>
                <a:lnTo>
                  <a:pt x="2974467" y="76200"/>
                </a:lnTo>
                <a:lnTo>
                  <a:pt x="2969133" y="87630"/>
                </a:lnTo>
                <a:lnTo>
                  <a:pt x="4231843" y="681901"/>
                </a:lnTo>
                <a:lnTo>
                  <a:pt x="4167378" y="687578"/>
                </a:lnTo>
                <a:lnTo>
                  <a:pt x="4163949" y="687959"/>
                </a:lnTo>
                <a:lnTo>
                  <a:pt x="4161282" y="691007"/>
                </a:lnTo>
                <a:lnTo>
                  <a:pt x="4161663" y="694436"/>
                </a:lnTo>
                <a:lnTo>
                  <a:pt x="4161917" y="697992"/>
                </a:lnTo>
                <a:lnTo>
                  <a:pt x="4164965" y="700532"/>
                </a:lnTo>
                <a:lnTo>
                  <a:pt x="4168521" y="700278"/>
                </a:lnTo>
                <a:lnTo>
                  <a:pt x="4262907" y="691896"/>
                </a:lnTo>
                <a:lnTo>
                  <a:pt x="4267200" y="691515"/>
                </a:lnTo>
                <a:close/>
              </a:path>
            </a:pathLst>
          </a:custGeom>
          <a:solidFill>
            <a:srgbClr val="497DB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357882" y="5177028"/>
            <a:ext cx="804545" cy="767080"/>
          </a:xfrm>
          <a:custGeom>
            <a:avLst/>
            <a:gdLst/>
            <a:ahLst/>
            <a:cxnLst/>
            <a:rect l="l" t="t" r="r" b="b"/>
            <a:pathLst>
              <a:path w="804544" h="767079">
                <a:moveTo>
                  <a:pt x="707517" y="730542"/>
                </a:moveTo>
                <a:lnTo>
                  <a:pt x="704088" y="732650"/>
                </a:lnTo>
                <a:lnTo>
                  <a:pt x="703326" y="736066"/>
                </a:lnTo>
                <a:lnTo>
                  <a:pt x="702437" y="739482"/>
                </a:lnTo>
                <a:lnTo>
                  <a:pt x="704595" y="742899"/>
                </a:lnTo>
                <a:lnTo>
                  <a:pt x="804418" y="766584"/>
                </a:lnTo>
                <a:lnTo>
                  <a:pt x="803234" y="762495"/>
                </a:lnTo>
                <a:lnTo>
                  <a:pt x="790956" y="762495"/>
                </a:lnTo>
                <a:lnTo>
                  <a:pt x="773959" y="746306"/>
                </a:lnTo>
                <a:lnTo>
                  <a:pt x="707517" y="730542"/>
                </a:lnTo>
                <a:close/>
              </a:path>
              <a:path w="804544" h="767079">
                <a:moveTo>
                  <a:pt x="773959" y="746306"/>
                </a:moveTo>
                <a:lnTo>
                  <a:pt x="790956" y="762495"/>
                </a:lnTo>
                <a:lnTo>
                  <a:pt x="793655" y="759663"/>
                </a:lnTo>
                <a:lnTo>
                  <a:pt x="789178" y="759663"/>
                </a:lnTo>
                <a:lnTo>
                  <a:pt x="786151" y="749199"/>
                </a:lnTo>
                <a:lnTo>
                  <a:pt x="773959" y="746306"/>
                </a:lnTo>
                <a:close/>
              </a:path>
              <a:path w="804544" h="767079">
                <a:moveTo>
                  <a:pt x="772413" y="666089"/>
                </a:moveTo>
                <a:lnTo>
                  <a:pt x="768985" y="667054"/>
                </a:lnTo>
                <a:lnTo>
                  <a:pt x="765682" y="668032"/>
                </a:lnTo>
                <a:lnTo>
                  <a:pt x="763651" y="671550"/>
                </a:lnTo>
                <a:lnTo>
                  <a:pt x="764667" y="674928"/>
                </a:lnTo>
                <a:lnTo>
                  <a:pt x="782630" y="737028"/>
                </a:lnTo>
                <a:lnTo>
                  <a:pt x="799719" y="753300"/>
                </a:lnTo>
                <a:lnTo>
                  <a:pt x="790956" y="762495"/>
                </a:lnTo>
                <a:lnTo>
                  <a:pt x="803234" y="762495"/>
                </a:lnTo>
                <a:lnTo>
                  <a:pt x="776859" y="671398"/>
                </a:lnTo>
                <a:lnTo>
                  <a:pt x="775969" y="668020"/>
                </a:lnTo>
                <a:lnTo>
                  <a:pt x="772413" y="666089"/>
                </a:lnTo>
                <a:close/>
              </a:path>
              <a:path w="804544" h="767079">
                <a:moveTo>
                  <a:pt x="786151" y="749199"/>
                </a:moveTo>
                <a:lnTo>
                  <a:pt x="789178" y="759663"/>
                </a:lnTo>
                <a:lnTo>
                  <a:pt x="796798" y="751725"/>
                </a:lnTo>
                <a:lnTo>
                  <a:pt x="786151" y="749199"/>
                </a:lnTo>
                <a:close/>
              </a:path>
              <a:path w="804544" h="767079">
                <a:moveTo>
                  <a:pt x="782630" y="737028"/>
                </a:moveTo>
                <a:lnTo>
                  <a:pt x="786151" y="749199"/>
                </a:lnTo>
                <a:lnTo>
                  <a:pt x="796798" y="751725"/>
                </a:lnTo>
                <a:lnTo>
                  <a:pt x="789178" y="759663"/>
                </a:lnTo>
                <a:lnTo>
                  <a:pt x="793655" y="759663"/>
                </a:lnTo>
                <a:lnTo>
                  <a:pt x="799719" y="753300"/>
                </a:lnTo>
                <a:lnTo>
                  <a:pt x="782630" y="737028"/>
                </a:lnTo>
                <a:close/>
              </a:path>
              <a:path w="804544" h="767079">
                <a:moveTo>
                  <a:pt x="8636" y="0"/>
                </a:moveTo>
                <a:lnTo>
                  <a:pt x="0" y="9144"/>
                </a:lnTo>
                <a:lnTo>
                  <a:pt x="773959" y="746306"/>
                </a:lnTo>
                <a:lnTo>
                  <a:pt x="786151" y="749199"/>
                </a:lnTo>
                <a:lnTo>
                  <a:pt x="782630" y="737028"/>
                </a:lnTo>
                <a:lnTo>
                  <a:pt x="8636" y="0"/>
                </a:lnTo>
                <a:close/>
              </a:path>
            </a:pathLst>
          </a:custGeom>
          <a:solidFill>
            <a:srgbClr val="497DB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871086" y="5179186"/>
            <a:ext cx="325755" cy="764540"/>
          </a:xfrm>
          <a:custGeom>
            <a:avLst/>
            <a:gdLst/>
            <a:ahLst/>
            <a:cxnLst/>
            <a:rect l="l" t="t" r="r" b="b"/>
            <a:pathLst>
              <a:path w="325754" h="764539">
                <a:moveTo>
                  <a:pt x="9398" y="658685"/>
                </a:moveTo>
                <a:lnTo>
                  <a:pt x="2412" y="659714"/>
                </a:lnTo>
                <a:lnTo>
                  <a:pt x="0" y="662940"/>
                </a:lnTo>
                <a:lnTo>
                  <a:pt x="15112" y="764438"/>
                </a:lnTo>
                <a:lnTo>
                  <a:pt x="27077" y="755103"/>
                </a:lnTo>
                <a:lnTo>
                  <a:pt x="25653" y="755103"/>
                </a:lnTo>
                <a:lnTo>
                  <a:pt x="13842" y="750379"/>
                </a:lnTo>
                <a:lnTo>
                  <a:pt x="22582" y="728535"/>
                </a:lnTo>
                <a:lnTo>
                  <a:pt x="12573" y="661073"/>
                </a:lnTo>
                <a:lnTo>
                  <a:pt x="9398" y="658685"/>
                </a:lnTo>
                <a:close/>
              </a:path>
              <a:path w="325754" h="764539">
                <a:moveTo>
                  <a:pt x="22582" y="728535"/>
                </a:moveTo>
                <a:lnTo>
                  <a:pt x="13842" y="750379"/>
                </a:lnTo>
                <a:lnTo>
                  <a:pt x="25653" y="755103"/>
                </a:lnTo>
                <a:lnTo>
                  <a:pt x="26974" y="751801"/>
                </a:lnTo>
                <a:lnTo>
                  <a:pt x="26035" y="751801"/>
                </a:lnTo>
                <a:lnTo>
                  <a:pt x="15875" y="747725"/>
                </a:lnTo>
                <a:lnTo>
                  <a:pt x="24439" y="741050"/>
                </a:lnTo>
                <a:lnTo>
                  <a:pt x="22582" y="728535"/>
                </a:lnTo>
                <a:close/>
              </a:path>
              <a:path w="325754" h="764539">
                <a:moveTo>
                  <a:pt x="88264" y="691324"/>
                </a:moveTo>
                <a:lnTo>
                  <a:pt x="34371" y="733309"/>
                </a:lnTo>
                <a:lnTo>
                  <a:pt x="25653" y="755103"/>
                </a:lnTo>
                <a:lnTo>
                  <a:pt x="27077" y="755103"/>
                </a:lnTo>
                <a:lnTo>
                  <a:pt x="96012" y="701344"/>
                </a:lnTo>
                <a:lnTo>
                  <a:pt x="96520" y="697357"/>
                </a:lnTo>
                <a:lnTo>
                  <a:pt x="92201" y="691819"/>
                </a:lnTo>
                <a:lnTo>
                  <a:pt x="88264" y="691324"/>
                </a:lnTo>
                <a:close/>
              </a:path>
              <a:path w="325754" h="764539">
                <a:moveTo>
                  <a:pt x="24439" y="741050"/>
                </a:moveTo>
                <a:lnTo>
                  <a:pt x="15875" y="747725"/>
                </a:lnTo>
                <a:lnTo>
                  <a:pt x="26035" y="751801"/>
                </a:lnTo>
                <a:lnTo>
                  <a:pt x="24439" y="741050"/>
                </a:lnTo>
                <a:close/>
              </a:path>
              <a:path w="325754" h="764539">
                <a:moveTo>
                  <a:pt x="34371" y="733309"/>
                </a:moveTo>
                <a:lnTo>
                  <a:pt x="24439" y="741050"/>
                </a:lnTo>
                <a:lnTo>
                  <a:pt x="26035" y="751801"/>
                </a:lnTo>
                <a:lnTo>
                  <a:pt x="26974" y="751801"/>
                </a:lnTo>
                <a:lnTo>
                  <a:pt x="34371" y="733309"/>
                </a:lnTo>
                <a:close/>
              </a:path>
              <a:path w="325754" h="764539">
                <a:moveTo>
                  <a:pt x="314071" y="0"/>
                </a:moveTo>
                <a:lnTo>
                  <a:pt x="22582" y="728535"/>
                </a:lnTo>
                <a:lnTo>
                  <a:pt x="24439" y="741050"/>
                </a:lnTo>
                <a:lnTo>
                  <a:pt x="34371" y="733309"/>
                </a:lnTo>
                <a:lnTo>
                  <a:pt x="325754" y="4825"/>
                </a:lnTo>
                <a:lnTo>
                  <a:pt x="314071" y="0"/>
                </a:lnTo>
                <a:close/>
              </a:path>
            </a:pathLst>
          </a:custGeom>
          <a:solidFill>
            <a:srgbClr val="497DB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328792" y="5177916"/>
            <a:ext cx="539115" cy="765810"/>
          </a:xfrm>
          <a:custGeom>
            <a:avLst/>
            <a:gdLst/>
            <a:ahLst/>
            <a:cxnLst/>
            <a:rect l="l" t="t" r="r" b="b"/>
            <a:pathLst>
              <a:path w="539114" h="765810">
                <a:moveTo>
                  <a:pt x="450723" y="711212"/>
                </a:moveTo>
                <a:lnTo>
                  <a:pt x="447040" y="712609"/>
                </a:lnTo>
                <a:lnTo>
                  <a:pt x="443992" y="718972"/>
                </a:lnTo>
                <a:lnTo>
                  <a:pt x="445389" y="722744"/>
                </a:lnTo>
                <a:lnTo>
                  <a:pt x="538607" y="765708"/>
                </a:lnTo>
                <a:lnTo>
                  <a:pt x="538057" y="759028"/>
                </a:lnTo>
                <a:lnTo>
                  <a:pt x="526161" y="759028"/>
                </a:lnTo>
                <a:lnTo>
                  <a:pt x="512683" y="739775"/>
                </a:lnTo>
                <a:lnTo>
                  <a:pt x="450723" y="711212"/>
                </a:lnTo>
                <a:close/>
              </a:path>
              <a:path w="539114" h="765810">
                <a:moveTo>
                  <a:pt x="512683" y="739775"/>
                </a:moveTo>
                <a:lnTo>
                  <a:pt x="526161" y="759028"/>
                </a:lnTo>
                <a:lnTo>
                  <a:pt x="530631" y="755903"/>
                </a:lnTo>
                <a:lnTo>
                  <a:pt x="525018" y="755903"/>
                </a:lnTo>
                <a:lnTo>
                  <a:pt x="524124" y="745048"/>
                </a:lnTo>
                <a:lnTo>
                  <a:pt x="512683" y="739775"/>
                </a:lnTo>
                <a:close/>
              </a:path>
              <a:path w="539114" h="765810">
                <a:moveTo>
                  <a:pt x="527050" y="660844"/>
                </a:moveTo>
                <a:lnTo>
                  <a:pt x="520065" y="661428"/>
                </a:lnTo>
                <a:lnTo>
                  <a:pt x="517525" y="664489"/>
                </a:lnTo>
                <a:lnTo>
                  <a:pt x="517779" y="667994"/>
                </a:lnTo>
                <a:lnTo>
                  <a:pt x="523089" y="732483"/>
                </a:lnTo>
                <a:lnTo>
                  <a:pt x="536575" y="751751"/>
                </a:lnTo>
                <a:lnTo>
                  <a:pt x="526161" y="759028"/>
                </a:lnTo>
                <a:lnTo>
                  <a:pt x="538057" y="759028"/>
                </a:lnTo>
                <a:lnTo>
                  <a:pt x="530479" y="666940"/>
                </a:lnTo>
                <a:lnTo>
                  <a:pt x="530098" y="663447"/>
                </a:lnTo>
                <a:lnTo>
                  <a:pt x="527050" y="660844"/>
                </a:lnTo>
                <a:close/>
              </a:path>
              <a:path w="539114" h="765810">
                <a:moveTo>
                  <a:pt x="524124" y="745048"/>
                </a:moveTo>
                <a:lnTo>
                  <a:pt x="525018" y="755903"/>
                </a:lnTo>
                <a:lnTo>
                  <a:pt x="534035" y="749617"/>
                </a:lnTo>
                <a:lnTo>
                  <a:pt x="524124" y="745048"/>
                </a:lnTo>
                <a:close/>
              </a:path>
              <a:path w="539114" h="765810">
                <a:moveTo>
                  <a:pt x="523089" y="732483"/>
                </a:moveTo>
                <a:lnTo>
                  <a:pt x="524124" y="745048"/>
                </a:lnTo>
                <a:lnTo>
                  <a:pt x="534035" y="749617"/>
                </a:lnTo>
                <a:lnTo>
                  <a:pt x="525018" y="755903"/>
                </a:lnTo>
                <a:lnTo>
                  <a:pt x="530631" y="755903"/>
                </a:lnTo>
                <a:lnTo>
                  <a:pt x="536575" y="751751"/>
                </a:lnTo>
                <a:lnTo>
                  <a:pt x="523089" y="732483"/>
                </a:lnTo>
                <a:close/>
              </a:path>
              <a:path w="539114" h="765810">
                <a:moveTo>
                  <a:pt x="10414" y="0"/>
                </a:moveTo>
                <a:lnTo>
                  <a:pt x="0" y="7365"/>
                </a:lnTo>
                <a:lnTo>
                  <a:pt x="512683" y="739775"/>
                </a:lnTo>
                <a:lnTo>
                  <a:pt x="524124" y="745048"/>
                </a:lnTo>
                <a:lnTo>
                  <a:pt x="523089" y="732483"/>
                </a:lnTo>
                <a:lnTo>
                  <a:pt x="10414" y="0"/>
                </a:lnTo>
                <a:close/>
              </a:path>
            </a:pathLst>
          </a:custGeom>
          <a:solidFill>
            <a:srgbClr val="497DB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553200" y="5329809"/>
            <a:ext cx="538480" cy="614045"/>
          </a:xfrm>
          <a:custGeom>
            <a:avLst/>
            <a:gdLst/>
            <a:ahLst/>
            <a:cxnLst/>
            <a:rect l="l" t="t" r="r" b="b"/>
            <a:pathLst>
              <a:path w="538479" h="614045">
                <a:moveTo>
                  <a:pt x="22732" y="510806"/>
                </a:moveTo>
                <a:lnTo>
                  <a:pt x="19430" y="513067"/>
                </a:lnTo>
                <a:lnTo>
                  <a:pt x="18796" y="516508"/>
                </a:lnTo>
                <a:lnTo>
                  <a:pt x="0" y="613816"/>
                </a:lnTo>
                <a:lnTo>
                  <a:pt x="15814" y="608507"/>
                </a:lnTo>
                <a:lnTo>
                  <a:pt x="13080" y="608507"/>
                </a:lnTo>
                <a:lnTo>
                  <a:pt x="3555" y="600151"/>
                </a:lnTo>
                <a:lnTo>
                  <a:pt x="18918" y="582590"/>
                </a:lnTo>
                <a:lnTo>
                  <a:pt x="31242" y="518909"/>
                </a:lnTo>
                <a:lnTo>
                  <a:pt x="31876" y="515467"/>
                </a:lnTo>
                <a:lnTo>
                  <a:pt x="29591" y="512140"/>
                </a:lnTo>
                <a:lnTo>
                  <a:pt x="22732" y="510806"/>
                </a:lnTo>
                <a:close/>
              </a:path>
              <a:path w="538479" h="614045">
                <a:moveTo>
                  <a:pt x="18918" y="582590"/>
                </a:moveTo>
                <a:lnTo>
                  <a:pt x="3555" y="600151"/>
                </a:lnTo>
                <a:lnTo>
                  <a:pt x="13080" y="608507"/>
                </a:lnTo>
                <a:lnTo>
                  <a:pt x="15681" y="605535"/>
                </a:lnTo>
                <a:lnTo>
                  <a:pt x="14477" y="605535"/>
                </a:lnTo>
                <a:lnTo>
                  <a:pt x="6223" y="598309"/>
                </a:lnTo>
                <a:lnTo>
                  <a:pt x="16546" y="594844"/>
                </a:lnTo>
                <a:lnTo>
                  <a:pt x="18918" y="582590"/>
                </a:lnTo>
                <a:close/>
              </a:path>
              <a:path w="538479" h="614045">
                <a:moveTo>
                  <a:pt x="93218" y="569112"/>
                </a:moveTo>
                <a:lnTo>
                  <a:pt x="28567" y="590810"/>
                </a:lnTo>
                <a:lnTo>
                  <a:pt x="13080" y="608507"/>
                </a:lnTo>
                <a:lnTo>
                  <a:pt x="15814" y="608507"/>
                </a:lnTo>
                <a:lnTo>
                  <a:pt x="97281" y="581151"/>
                </a:lnTo>
                <a:lnTo>
                  <a:pt x="99059" y="577545"/>
                </a:lnTo>
                <a:lnTo>
                  <a:pt x="96774" y="570903"/>
                </a:lnTo>
                <a:lnTo>
                  <a:pt x="93218" y="569112"/>
                </a:lnTo>
                <a:close/>
              </a:path>
              <a:path w="538479" h="614045">
                <a:moveTo>
                  <a:pt x="16546" y="594844"/>
                </a:moveTo>
                <a:lnTo>
                  <a:pt x="6223" y="598309"/>
                </a:lnTo>
                <a:lnTo>
                  <a:pt x="14477" y="605535"/>
                </a:lnTo>
                <a:lnTo>
                  <a:pt x="16546" y="594844"/>
                </a:lnTo>
                <a:close/>
              </a:path>
              <a:path w="538479" h="614045">
                <a:moveTo>
                  <a:pt x="28567" y="590810"/>
                </a:moveTo>
                <a:lnTo>
                  <a:pt x="16546" y="594844"/>
                </a:lnTo>
                <a:lnTo>
                  <a:pt x="14477" y="605535"/>
                </a:lnTo>
                <a:lnTo>
                  <a:pt x="15681" y="605535"/>
                </a:lnTo>
                <a:lnTo>
                  <a:pt x="28567" y="590810"/>
                </a:lnTo>
                <a:close/>
              </a:path>
              <a:path w="538479" h="614045">
                <a:moveTo>
                  <a:pt x="528574" y="0"/>
                </a:moveTo>
                <a:lnTo>
                  <a:pt x="18918" y="582590"/>
                </a:lnTo>
                <a:lnTo>
                  <a:pt x="16546" y="594844"/>
                </a:lnTo>
                <a:lnTo>
                  <a:pt x="28567" y="590810"/>
                </a:lnTo>
                <a:lnTo>
                  <a:pt x="538226" y="8381"/>
                </a:lnTo>
                <a:lnTo>
                  <a:pt x="528574" y="0"/>
                </a:lnTo>
                <a:close/>
              </a:path>
            </a:pathLst>
          </a:custGeom>
          <a:solidFill>
            <a:srgbClr val="497DB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191000" y="6234798"/>
            <a:ext cx="762000" cy="103505"/>
          </a:xfrm>
          <a:custGeom>
            <a:avLst/>
            <a:gdLst/>
            <a:ahLst/>
            <a:cxnLst/>
            <a:rect l="l" t="t" r="r" b="b"/>
            <a:pathLst>
              <a:path w="762000" h="103504">
                <a:moveTo>
                  <a:pt x="736844" y="51701"/>
                </a:moveTo>
                <a:lnTo>
                  <a:pt x="667003" y="92430"/>
                </a:lnTo>
                <a:lnTo>
                  <a:pt x="665988" y="96316"/>
                </a:lnTo>
                <a:lnTo>
                  <a:pt x="669544" y="102374"/>
                </a:lnTo>
                <a:lnTo>
                  <a:pt x="673353" y="103403"/>
                </a:lnTo>
                <a:lnTo>
                  <a:pt x="751112" y="58051"/>
                </a:lnTo>
                <a:lnTo>
                  <a:pt x="749426" y="58051"/>
                </a:lnTo>
                <a:lnTo>
                  <a:pt x="749426" y="57188"/>
                </a:lnTo>
                <a:lnTo>
                  <a:pt x="746251" y="57188"/>
                </a:lnTo>
                <a:lnTo>
                  <a:pt x="736844" y="51701"/>
                </a:lnTo>
                <a:close/>
              </a:path>
              <a:path w="762000" h="103504">
                <a:moveTo>
                  <a:pt x="725955" y="45351"/>
                </a:moveTo>
                <a:lnTo>
                  <a:pt x="0" y="45351"/>
                </a:lnTo>
                <a:lnTo>
                  <a:pt x="0" y="58051"/>
                </a:lnTo>
                <a:lnTo>
                  <a:pt x="725955" y="58051"/>
                </a:lnTo>
                <a:lnTo>
                  <a:pt x="736844" y="51701"/>
                </a:lnTo>
                <a:lnTo>
                  <a:pt x="725955" y="45351"/>
                </a:lnTo>
                <a:close/>
              </a:path>
              <a:path w="762000" h="103504">
                <a:moveTo>
                  <a:pt x="751115" y="45351"/>
                </a:moveTo>
                <a:lnTo>
                  <a:pt x="749426" y="45351"/>
                </a:lnTo>
                <a:lnTo>
                  <a:pt x="749426" y="58051"/>
                </a:lnTo>
                <a:lnTo>
                  <a:pt x="751112" y="58051"/>
                </a:lnTo>
                <a:lnTo>
                  <a:pt x="762000" y="51701"/>
                </a:lnTo>
                <a:lnTo>
                  <a:pt x="751115" y="45351"/>
                </a:lnTo>
                <a:close/>
              </a:path>
              <a:path w="762000" h="103504">
                <a:moveTo>
                  <a:pt x="746251" y="46215"/>
                </a:moveTo>
                <a:lnTo>
                  <a:pt x="736844" y="51701"/>
                </a:lnTo>
                <a:lnTo>
                  <a:pt x="746251" y="57188"/>
                </a:lnTo>
                <a:lnTo>
                  <a:pt x="746251" y="46215"/>
                </a:lnTo>
                <a:close/>
              </a:path>
              <a:path w="762000" h="103504">
                <a:moveTo>
                  <a:pt x="749426" y="46215"/>
                </a:moveTo>
                <a:lnTo>
                  <a:pt x="746251" y="46215"/>
                </a:lnTo>
                <a:lnTo>
                  <a:pt x="746251" y="57188"/>
                </a:lnTo>
                <a:lnTo>
                  <a:pt x="749426" y="57188"/>
                </a:lnTo>
                <a:lnTo>
                  <a:pt x="749426" y="46215"/>
                </a:lnTo>
                <a:close/>
              </a:path>
              <a:path w="762000" h="103504">
                <a:moveTo>
                  <a:pt x="673353" y="0"/>
                </a:moveTo>
                <a:lnTo>
                  <a:pt x="669544" y="1016"/>
                </a:lnTo>
                <a:lnTo>
                  <a:pt x="665988" y="7073"/>
                </a:lnTo>
                <a:lnTo>
                  <a:pt x="667003" y="10972"/>
                </a:lnTo>
                <a:lnTo>
                  <a:pt x="736844" y="51701"/>
                </a:lnTo>
                <a:lnTo>
                  <a:pt x="746251" y="46215"/>
                </a:lnTo>
                <a:lnTo>
                  <a:pt x="749426" y="46215"/>
                </a:lnTo>
                <a:lnTo>
                  <a:pt x="749426" y="45351"/>
                </a:lnTo>
                <a:lnTo>
                  <a:pt x="751115" y="45351"/>
                </a:lnTo>
                <a:lnTo>
                  <a:pt x="673353" y="0"/>
                </a:lnTo>
                <a:close/>
              </a:path>
            </a:pathLst>
          </a:custGeom>
          <a:solidFill>
            <a:srgbClr val="497DBA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9740" y="0"/>
            <a:ext cx="3651885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dirty="0">
                <a:latin typeface="Times New Roman"/>
                <a:cs typeface="Times New Roman"/>
              </a:rPr>
              <a:t>Dynamic</a:t>
            </a:r>
            <a:r>
              <a:rPr sz="4000" spc="-100" dirty="0">
                <a:latin typeface="Times New Roman"/>
                <a:cs typeface="Times New Roman"/>
              </a:rPr>
              <a:t> </a:t>
            </a:r>
            <a:r>
              <a:rPr sz="4000" dirty="0">
                <a:latin typeface="Times New Roman"/>
                <a:cs typeface="Times New Roman"/>
              </a:rPr>
              <a:t>Binding</a:t>
            </a:r>
            <a:endParaRPr sz="4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83540" y="1076706"/>
            <a:ext cx="8251825" cy="224536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437515">
              <a:lnSpc>
                <a:spcPct val="100000"/>
              </a:lnSpc>
              <a:spcBef>
                <a:spcPts val="105"/>
              </a:spcBef>
              <a:buSzPct val="96428"/>
              <a:buFont typeface="Arial"/>
              <a:buChar char="•"/>
              <a:tabLst>
                <a:tab pos="138430" algn="l"/>
              </a:tabLst>
            </a:pPr>
            <a:r>
              <a:rPr sz="2800" dirty="0">
                <a:latin typeface="Calibri"/>
                <a:cs typeface="Calibri"/>
              </a:rPr>
              <a:t>Binding </a:t>
            </a:r>
            <a:r>
              <a:rPr sz="2800" spc="-35" dirty="0">
                <a:latin typeface="Calibri"/>
                <a:cs typeface="Calibri"/>
              </a:rPr>
              <a:t>refers </a:t>
            </a:r>
            <a:r>
              <a:rPr sz="2800" spc="-20" dirty="0">
                <a:latin typeface="Calibri"/>
                <a:cs typeface="Calibri"/>
              </a:rPr>
              <a:t>to </a:t>
            </a:r>
            <a:r>
              <a:rPr sz="2800" dirty="0">
                <a:latin typeface="Calibri"/>
                <a:cs typeface="Calibri"/>
              </a:rPr>
              <a:t>the </a:t>
            </a:r>
            <a:r>
              <a:rPr sz="2800" spc="-5" dirty="0">
                <a:latin typeface="Calibri"/>
                <a:cs typeface="Calibri"/>
              </a:rPr>
              <a:t>linking of </a:t>
            </a:r>
            <a:r>
              <a:rPr sz="2800" dirty="0">
                <a:latin typeface="Calibri"/>
                <a:cs typeface="Calibri"/>
              </a:rPr>
              <a:t>a </a:t>
            </a:r>
            <a:r>
              <a:rPr sz="2800" spc="-15" dirty="0">
                <a:latin typeface="Calibri"/>
                <a:cs typeface="Calibri"/>
              </a:rPr>
              <a:t>procedure </a:t>
            </a:r>
            <a:r>
              <a:rPr sz="2800" spc="-10" dirty="0">
                <a:latin typeface="Calibri"/>
                <a:cs typeface="Calibri"/>
              </a:rPr>
              <a:t>call </a:t>
            </a:r>
            <a:r>
              <a:rPr sz="2800" spc="-20" dirty="0">
                <a:latin typeface="Calibri"/>
                <a:cs typeface="Calibri"/>
              </a:rPr>
              <a:t>to </a:t>
            </a:r>
            <a:r>
              <a:rPr sz="2800" dirty="0">
                <a:latin typeface="Calibri"/>
                <a:cs typeface="Calibri"/>
              </a:rPr>
              <a:t>the  </a:t>
            </a:r>
            <a:r>
              <a:rPr sz="2800" spc="-10" dirty="0">
                <a:latin typeface="Calibri"/>
                <a:cs typeface="Calibri"/>
              </a:rPr>
              <a:t>code </a:t>
            </a:r>
            <a:r>
              <a:rPr sz="2800" spc="-20" dirty="0">
                <a:latin typeface="Calibri"/>
                <a:cs typeface="Calibri"/>
              </a:rPr>
              <a:t>to </a:t>
            </a:r>
            <a:r>
              <a:rPr sz="2800" spc="-5" dirty="0">
                <a:latin typeface="Calibri"/>
                <a:cs typeface="Calibri"/>
              </a:rPr>
              <a:t>be </a:t>
            </a:r>
            <a:r>
              <a:rPr sz="2800" spc="-20" dirty="0">
                <a:latin typeface="Calibri"/>
                <a:cs typeface="Calibri"/>
              </a:rPr>
              <a:t>executed </a:t>
            </a:r>
            <a:r>
              <a:rPr sz="2800" dirty="0">
                <a:latin typeface="Calibri"/>
                <a:cs typeface="Calibri"/>
              </a:rPr>
              <a:t>in </a:t>
            </a:r>
            <a:r>
              <a:rPr sz="2800" spc="-5" dirty="0">
                <a:latin typeface="Calibri"/>
                <a:cs typeface="Calibri"/>
              </a:rPr>
              <a:t>response </a:t>
            </a:r>
            <a:r>
              <a:rPr sz="2800" spc="-20" dirty="0">
                <a:latin typeface="Calibri"/>
                <a:cs typeface="Calibri"/>
              </a:rPr>
              <a:t>to </a:t>
            </a:r>
            <a:r>
              <a:rPr sz="2800" dirty="0">
                <a:latin typeface="Calibri"/>
                <a:cs typeface="Calibri"/>
              </a:rPr>
              <a:t>the</a:t>
            </a:r>
            <a:r>
              <a:rPr sz="2800" spc="5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call.</a:t>
            </a:r>
            <a:endParaRPr sz="280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  <a:spcBef>
                <a:spcPts val="670"/>
              </a:spcBef>
              <a:buSzPct val="96428"/>
              <a:buFont typeface="Arial"/>
              <a:buChar char="•"/>
              <a:tabLst>
                <a:tab pos="138430" algn="l"/>
              </a:tabLst>
            </a:pPr>
            <a:r>
              <a:rPr sz="2800" spc="-5" dirty="0">
                <a:latin typeface="Calibri"/>
                <a:cs typeface="Calibri"/>
              </a:rPr>
              <a:t>Dynamic binding </a:t>
            </a:r>
            <a:r>
              <a:rPr sz="2800" dirty="0">
                <a:latin typeface="Calibri"/>
                <a:cs typeface="Calibri"/>
              </a:rPr>
              <a:t>also </a:t>
            </a:r>
            <a:r>
              <a:rPr sz="2800" spc="-5" dirty="0">
                <a:latin typeface="Calibri"/>
                <a:cs typeface="Calibri"/>
              </a:rPr>
              <a:t>known </a:t>
            </a:r>
            <a:r>
              <a:rPr sz="2800" dirty="0">
                <a:latin typeface="Calibri"/>
                <a:cs typeface="Calibri"/>
              </a:rPr>
              <a:t>as </a:t>
            </a:r>
            <a:r>
              <a:rPr sz="2800" spc="-15" dirty="0">
                <a:solidFill>
                  <a:srgbClr val="E36C09"/>
                </a:solidFill>
                <a:latin typeface="Calibri"/>
                <a:cs typeface="Calibri"/>
              </a:rPr>
              <a:t>late </a:t>
            </a:r>
            <a:r>
              <a:rPr sz="2800" dirty="0">
                <a:solidFill>
                  <a:srgbClr val="E36C09"/>
                </a:solidFill>
                <a:latin typeface="Calibri"/>
                <a:cs typeface="Calibri"/>
              </a:rPr>
              <a:t>binding</a:t>
            </a:r>
            <a:r>
              <a:rPr sz="2800" dirty="0">
                <a:latin typeface="Calibri"/>
                <a:cs typeface="Calibri"/>
              </a:rPr>
              <a:t>, means </a:t>
            </a:r>
            <a:r>
              <a:rPr sz="2800" spc="-10" dirty="0">
                <a:latin typeface="Calibri"/>
                <a:cs typeface="Calibri"/>
              </a:rPr>
              <a:t>that  </a:t>
            </a:r>
            <a:r>
              <a:rPr sz="2800" dirty="0">
                <a:latin typeface="Calibri"/>
                <a:cs typeface="Calibri"/>
              </a:rPr>
              <a:t>the </a:t>
            </a:r>
            <a:r>
              <a:rPr sz="2800" spc="-15" dirty="0">
                <a:latin typeface="Calibri"/>
                <a:cs typeface="Calibri"/>
              </a:rPr>
              <a:t>code </a:t>
            </a:r>
            <a:r>
              <a:rPr sz="2800" spc="-10" dirty="0">
                <a:latin typeface="Calibri"/>
                <a:cs typeface="Calibri"/>
              </a:rPr>
              <a:t>associated </a:t>
            </a:r>
            <a:r>
              <a:rPr sz="2800" spc="-5" dirty="0">
                <a:latin typeface="Calibri"/>
                <a:cs typeface="Calibri"/>
              </a:rPr>
              <a:t>with </a:t>
            </a:r>
            <a:r>
              <a:rPr sz="2800" dirty="0">
                <a:latin typeface="Calibri"/>
                <a:cs typeface="Calibri"/>
              </a:rPr>
              <a:t>a </a:t>
            </a:r>
            <a:r>
              <a:rPr sz="2800" spc="-10" dirty="0">
                <a:latin typeface="Calibri"/>
                <a:cs typeface="Calibri"/>
              </a:rPr>
              <a:t>given </a:t>
            </a:r>
            <a:r>
              <a:rPr sz="2800" spc="-15" dirty="0">
                <a:latin typeface="Calibri"/>
                <a:cs typeface="Calibri"/>
              </a:rPr>
              <a:t>procedure </a:t>
            </a:r>
            <a:r>
              <a:rPr sz="2800" spc="-10" dirty="0">
                <a:latin typeface="Calibri"/>
                <a:cs typeface="Calibri"/>
              </a:rPr>
              <a:t>call </a:t>
            </a:r>
            <a:r>
              <a:rPr sz="2800" spc="-5" dirty="0">
                <a:latin typeface="Calibri"/>
                <a:cs typeface="Calibri"/>
              </a:rPr>
              <a:t>is not  known until the </a:t>
            </a:r>
            <a:r>
              <a:rPr sz="2800" dirty="0">
                <a:solidFill>
                  <a:srgbClr val="E36C09"/>
                </a:solidFill>
                <a:latin typeface="Calibri"/>
                <a:cs typeface="Calibri"/>
              </a:rPr>
              <a:t>time </a:t>
            </a:r>
            <a:r>
              <a:rPr sz="2800" spc="-5" dirty="0">
                <a:solidFill>
                  <a:srgbClr val="E36C09"/>
                </a:solidFill>
                <a:latin typeface="Calibri"/>
                <a:cs typeface="Calibri"/>
              </a:rPr>
              <a:t>of </a:t>
            </a:r>
            <a:r>
              <a:rPr sz="2800" dirty="0">
                <a:solidFill>
                  <a:srgbClr val="E36C09"/>
                </a:solidFill>
                <a:latin typeface="Calibri"/>
                <a:cs typeface="Calibri"/>
              </a:rPr>
              <a:t>the </a:t>
            </a:r>
            <a:r>
              <a:rPr sz="2800" spc="-10" dirty="0">
                <a:solidFill>
                  <a:srgbClr val="E36C09"/>
                </a:solidFill>
                <a:latin typeface="Calibri"/>
                <a:cs typeface="Calibri"/>
              </a:rPr>
              <a:t>call </a:t>
            </a:r>
            <a:r>
              <a:rPr sz="2800" spc="-15" dirty="0">
                <a:solidFill>
                  <a:srgbClr val="E36C09"/>
                </a:solidFill>
                <a:latin typeface="Calibri"/>
                <a:cs typeface="Calibri"/>
              </a:rPr>
              <a:t>at</a:t>
            </a:r>
            <a:r>
              <a:rPr sz="2800" dirty="0">
                <a:solidFill>
                  <a:srgbClr val="E36C09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E36C09"/>
                </a:solidFill>
                <a:latin typeface="Calibri"/>
                <a:cs typeface="Calibri"/>
              </a:rPr>
              <a:t>Run-Time</a:t>
            </a:r>
            <a:r>
              <a:rPr sz="2800" spc="-5" dirty="0">
                <a:latin typeface="Calibri"/>
                <a:cs typeface="Calibri"/>
              </a:rPr>
              <a:t>.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08579" y="259334"/>
            <a:ext cx="3470275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spc="-5" dirty="0"/>
              <a:t>Message</a:t>
            </a:r>
            <a:r>
              <a:rPr sz="4000" spc="-90" dirty="0"/>
              <a:t> </a:t>
            </a:r>
            <a:r>
              <a:rPr sz="4000" spc="-15" dirty="0"/>
              <a:t>Passing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307340" y="1083045"/>
            <a:ext cx="8461375" cy="3025140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120014" indent="-107950">
              <a:lnSpc>
                <a:spcPct val="100000"/>
              </a:lnSpc>
              <a:spcBef>
                <a:spcPts val="675"/>
              </a:spcBef>
              <a:buSzPct val="95833"/>
              <a:buFont typeface="Arial"/>
              <a:buChar char="•"/>
              <a:tabLst>
                <a:tab pos="120650" algn="l"/>
              </a:tabLst>
            </a:pPr>
            <a:r>
              <a:rPr sz="2400" dirty="0">
                <a:latin typeface="Calibri"/>
                <a:cs typeface="Calibri"/>
              </a:rPr>
              <a:t>A </a:t>
            </a:r>
            <a:r>
              <a:rPr sz="2400" spc="-5" dirty="0">
                <a:latin typeface="Calibri"/>
                <a:cs typeface="Calibri"/>
              </a:rPr>
              <a:t>message </a:t>
            </a:r>
            <a:r>
              <a:rPr sz="2400" spc="-20" dirty="0">
                <a:latin typeface="Calibri"/>
                <a:cs typeface="Calibri"/>
              </a:rPr>
              <a:t>for </a:t>
            </a:r>
            <a:r>
              <a:rPr sz="2400" dirty="0">
                <a:latin typeface="Calibri"/>
                <a:cs typeface="Calibri"/>
              </a:rPr>
              <a:t>an </a:t>
            </a:r>
            <a:r>
              <a:rPr sz="2400" spc="-5" dirty="0">
                <a:latin typeface="Calibri"/>
                <a:cs typeface="Calibri"/>
              </a:rPr>
              <a:t>object is </a:t>
            </a:r>
            <a:r>
              <a:rPr sz="2400" dirty="0">
                <a:latin typeface="Calibri"/>
                <a:cs typeface="Calibri"/>
              </a:rPr>
              <a:t>a </a:t>
            </a:r>
            <a:r>
              <a:rPr sz="2400" spc="-10" dirty="0">
                <a:latin typeface="Calibri"/>
                <a:cs typeface="Calibri"/>
              </a:rPr>
              <a:t>request </a:t>
            </a:r>
            <a:r>
              <a:rPr sz="2400" spc="-20" dirty="0">
                <a:latin typeface="Calibri"/>
                <a:cs typeface="Calibri"/>
              </a:rPr>
              <a:t>for </a:t>
            </a:r>
            <a:r>
              <a:rPr sz="2400" spc="-15" dirty="0">
                <a:latin typeface="Calibri"/>
                <a:cs typeface="Calibri"/>
              </a:rPr>
              <a:t>execution </a:t>
            </a:r>
            <a:r>
              <a:rPr sz="2400" spc="-5" dirty="0">
                <a:latin typeface="Calibri"/>
                <a:cs typeface="Calibri"/>
              </a:rPr>
              <a:t>of </a:t>
            </a:r>
            <a:r>
              <a:rPr sz="2400" dirty="0">
                <a:latin typeface="Calibri"/>
                <a:cs typeface="Calibri"/>
              </a:rPr>
              <a:t>a </a:t>
            </a:r>
            <a:r>
              <a:rPr sz="2400" spc="-15" dirty="0">
                <a:latin typeface="Calibri"/>
                <a:cs typeface="Calibri"/>
              </a:rPr>
              <a:t>procedure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.</a:t>
            </a:r>
            <a:endParaRPr sz="240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  <a:spcBef>
                <a:spcPts val="580"/>
              </a:spcBef>
              <a:buSzPct val="95833"/>
              <a:buFont typeface="Arial"/>
              <a:buChar char="•"/>
              <a:tabLst>
                <a:tab pos="120650" algn="l"/>
                <a:tab pos="5811520" algn="l"/>
              </a:tabLst>
            </a:pPr>
            <a:r>
              <a:rPr sz="2400" spc="-30" dirty="0">
                <a:latin typeface="Calibri"/>
                <a:cs typeface="Calibri"/>
              </a:rPr>
              <a:t>Invoke </a:t>
            </a:r>
            <a:r>
              <a:rPr sz="2400" dirty="0">
                <a:latin typeface="Calibri"/>
                <a:cs typeface="Calibri"/>
              </a:rPr>
              <a:t>a </a:t>
            </a:r>
            <a:r>
              <a:rPr sz="2400" spc="-10" dirty="0">
                <a:latin typeface="Calibri"/>
                <a:cs typeface="Calibri"/>
              </a:rPr>
              <a:t>function(procedure) </a:t>
            </a:r>
            <a:r>
              <a:rPr sz="2400" dirty="0">
                <a:latin typeface="Calibri"/>
                <a:cs typeface="Calibri"/>
              </a:rPr>
              <a:t>in</a:t>
            </a:r>
            <a:r>
              <a:rPr sz="2400" spc="8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the</a:t>
            </a:r>
            <a:r>
              <a:rPr sz="2400" spc="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receiving	object </a:t>
            </a:r>
            <a:r>
              <a:rPr sz="2400" spc="-10" dirty="0">
                <a:latin typeface="Calibri"/>
                <a:cs typeface="Calibri"/>
              </a:rPr>
              <a:t>that</a:t>
            </a:r>
            <a:r>
              <a:rPr sz="2400" spc="-85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generates  </a:t>
            </a:r>
            <a:r>
              <a:rPr sz="2400" dirty="0">
                <a:latin typeface="Calibri"/>
                <a:cs typeface="Calibri"/>
              </a:rPr>
              <a:t>the </a:t>
            </a:r>
            <a:r>
              <a:rPr sz="2400" spc="-10" dirty="0">
                <a:latin typeface="Calibri"/>
                <a:cs typeface="Calibri"/>
              </a:rPr>
              <a:t>desired</a:t>
            </a:r>
            <a:r>
              <a:rPr sz="2400" spc="-5" dirty="0">
                <a:latin typeface="Calibri"/>
                <a:cs typeface="Calibri"/>
              </a:rPr>
              <a:t> result.</a:t>
            </a:r>
            <a:endParaRPr sz="2400">
              <a:latin typeface="Calibri"/>
              <a:cs typeface="Calibri"/>
            </a:endParaRPr>
          </a:p>
          <a:p>
            <a:pPr marL="120014" indent="-107950">
              <a:lnSpc>
                <a:spcPct val="100000"/>
              </a:lnSpc>
              <a:spcBef>
                <a:spcPts val="575"/>
              </a:spcBef>
              <a:buSzPct val="95833"/>
              <a:buFont typeface="Arial"/>
              <a:buChar char="•"/>
              <a:tabLst>
                <a:tab pos="120650" algn="l"/>
              </a:tabLst>
            </a:pPr>
            <a:r>
              <a:rPr sz="2400" spc="-5" dirty="0">
                <a:latin typeface="Calibri"/>
                <a:cs typeface="Calibri"/>
              </a:rPr>
              <a:t>Message passing </a:t>
            </a:r>
            <a:r>
              <a:rPr sz="2400" spc="-15" dirty="0">
                <a:latin typeface="Calibri"/>
                <a:cs typeface="Calibri"/>
              </a:rPr>
              <a:t>involves </a:t>
            </a:r>
            <a:r>
              <a:rPr sz="2400" dirty="0">
                <a:latin typeface="Calibri"/>
                <a:cs typeface="Calibri"/>
              </a:rPr>
              <a:t>:</a:t>
            </a:r>
            <a:endParaRPr sz="2400">
              <a:latin typeface="Calibri"/>
              <a:cs typeface="Calibri"/>
            </a:endParaRPr>
          </a:p>
          <a:p>
            <a:pPr marL="310515" indent="-298450">
              <a:lnSpc>
                <a:spcPct val="100000"/>
              </a:lnSpc>
              <a:spcBef>
                <a:spcPts val="575"/>
              </a:spcBef>
              <a:buAutoNum type="arabicPeriod"/>
              <a:tabLst>
                <a:tab pos="311150" algn="l"/>
              </a:tabLst>
            </a:pPr>
            <a:r>
              <a:rPr sz="2400" spc="-5" dirty="0">
                <a:latin typeface="Calibri"/>
                <a:cs typeface="Calibri"/>
              </a:rPr>
              <a:t>Specifying name of </a:t>
            </a:r>
            <a:r>
              <a:rPr sz="2400" dirty="0">
                <a:latin typeface="Calibri"/>
                <a:cs typeface="Calibri"/>
              </a:rPr>
              <a:t>the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object.</a:t>
            </a:r>
            <a:endParaRPr sz="2400">
              <a:latin typeface="Calibri"/>
              <a:cs typeface="Calibri"/>
            </a:endParaRPr>
          </a:p>
          <a:p>
            <a:pPr marL="310515" indent="-298450">
              <a:lnSpc>
                <a:spcPct val="100000"/>
              </a:lnSpc>
              <a:spcBef>
                <a:spcPts val="575"/>
              </a:spcBef>
              <a:buAutoNum type="arabicPeriod"/>
              <a:tabLst>
                <a:tab pos="311150" algn="l"/>
              </a:tabLst>
            </a:pPr>
            <a:r>
              <a:rPr sz="2400" dirty="0">
                <a:latin typeface="Calibri"/>
                <a:cs typeface="Calibri"/>
              </a:rPr>
              <a:t>Name </a:t>
            </a:r>
            <a:r>
              <a:rPr sz="2400" spc="-5" dirty="0">
                <a:latin typeface="Calibri"/>
                <a:cs typeface="Calibri"/>
              </a:rPr>
              <a:t>of </a:t>
            </a:r>
            <a:r>
              <a:rPr sz="2400" dirty="0">
                <a:latin typeface="Calibri"/>
                <a:cs typeface="Calibri"/>
              </a:rPr>
              <a:t>the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function(message).</a:t>
            </a:r>
            <a:endParaRPr sz="2400">
              <a:latin typeface="Calibri"/>
              <a:cs typeface="Calibri"/>
            </a:endParaRPr>
          </a:p>
          <a:p>
            <a:pPr marL="310515" indent="-298450">
              <a:lnSpc>
                <a:spcPct val="100000"/>
              </a:lnSpc>
              <a:spcBef>
                <a:spcPts val="575"/>
              </a:spcBef>
              <a:buAutoNum type="arabicPeriod"/>
              <a:tabLst>
                <a:tab pos="311150" algn="l"/>
              </a:tabLst>
            </a:pPr>
            <a:r>
              <a:rPr sz="2400" spc="-10" dirty="0">
                <a:latin typeface="Calibri"/>
                <a:cs typeface="Calibri"/>
              </a:rPr>
              <a:t>Information </a:t>
            </a:r>
            <a:r>
              <a:rPr sz="2400" spc="-15" dirty="0">
                <a:latin typeface="Calibri"/>
                <a:cs typeface="Calibri"/>
              </a:rPr>
              <a:t>to </a:t>
            </a:r>
            <a:r>
              <a:rPr sz="2400" spc="-5" dirty="0">
                <a:latin typeface="Calibri"/>
                <a:cs typeface="Calibri"/>
              </a:rPr>
              <a:t>be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sent.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733800" y="3733800"/>
            <a:ext cx="5257800" cy="2362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7340" y="98551"/>
            <a:ext cx="8110855" cy="30708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10489" algn="ctr">
              <a:lnSpc>
                <a:spcPct val="100000"/>
              </a:lnSpc>
              <a:spcBef>
                <a:spcPts val="95"/>
              </a:spcBef>
            </a:pPr>
            <a:r>
              <a:rPr sz="3200" b="1" spc="-10" dirty="0">
                <a:latin typeface="Calibri"/>
                <a:cs typeface="Calibri"/>
              </a:rPr>
              <a:t>Object </a:t>
            </a:r>
            <a:r>
              <a:rPr sz="3200" b="1" spc="-20" dirty="0">
                <a:latin typeface="Calibri"/>
                <a:cs typeface="Calibri"/>
              </a:rPr>
              <a:t>Oriented</a:t>
            </a:r>
            <a:r>
              <a:rPr sz="3200" b="1" spc="10" dirty="0">
                <a:latin typeface="Calibri"/>
                <a:cs typeface="Calibri"/>
              </a:rPr>
              <a:t> </a:t>
            </a:r>
            <a:r>
              <a:rPr sz="3200" b="1" spc="-10" dirty="0">
                <a:latin typeface="Calibri"/>
                <a:cs typeface="Calibri"/>
              </a:rPr>
              <a:t>Language</a:t>
            </a:r>
            <a:endParaRPr sz="3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650">
              <a:latin typeface="Calibri"/>
              <a:cs typeface="Calibri"/>
            </a:endParaRPr>
          </a:p>
          <a:p>
            <a:pPr marL="12700" marR="48260">
              <a:lnSpc>
                <a:spcPct val="100000"/>
              </a:lnSpc>
            </a:pPr>
            <a:r>
              <a:rPr sz="3200" spc="-10" dirty="0">
                <a:latin typeface="Calibri"/>
                <a:cs typeface="Calibri"/>
              </a:rPr>
              <a:t>object-oriented </a:t>
            </a:r>
            <a:r>
              <a:rPr sz="3200" spc="-5" dirty="0">
                <a:latin typeface="Calibri"/>
                <a:cs typeface="Calibri"/>
              </a:rPr>
              <a:t>languages </a:t>
            </a:r>
            <a:r>
              <a:rPr sz="3200" spc="-20" dirty="0">
                <a:latin typeface="Calibri"/>
                <a:cs typeface="Calibri"/>
              </a:rPr>
              <a:t>into </a:t>
            </a:r>
            <a:r>
              <a:rPr sz="3200" dirty="0">
                <a:latin typeface="Calibri"/>
                <a:cs typeface="Calibri"/>
              </a:rPr>
              <a:t>the </a:t>
            </a:r>
            <a:r>
              <a:rPr sz="3200" spc="-15" dirty="0">
                <a:latin typeface="Calibri"/>
                <a:cs typeface="Calibri"/>
              </a:rPr>
              <a:t>following </a:t>
            </a:r>
            <a:r>
              <a:rPr sz="3200" spc="-10" dirty="0">
                <a:latin typeface="Calibri"/>
                <a:cs typeface="Calibri"/>
              </a:rPr>
              <a:t>two  </a:t>
            </a:r>
            <a:r>
              <a:rPr sz="3200" spc="-15" dirty="0">
                <a:latin typeface="Calibri"/>
                <a:cs typeface="Calibri"/>
              </a:rPr>
              <a:t>categories:</a:t>
            </a:r>
            <a:endParaRPr sz="3200">
              <a:latin typeface="Calibri"/>
              <a:cs typeface="Calibri"/>
            </a:endParaRPr>
          </a:p>
          <a:p>
            <a:pPr marL="1016000" indent="-514984">
              <a:lnSpc>
                <a:spcPct val="100000"/>
              </a:lnSpc>
              <a:spcBef>
                <a:spcPts val="765"/>
              </a:spcBef>
              <a:buAutoNum type="arabicPeriod"/>
              <a:tabLst>
                <a:tab pos="1016000" algn="l"/>
                <a:tab pos="1016635" algn="l"/>
              </a:tabLst>
            </a:pPr>
            <a:r>
              <a:rPr sz="3200" spc="-5" dirty="0">
                <a:latin typeface="Calibri"/>
                <a:cs typeface="Calibri"/>
              </a:rPr>
              <a:t>Object-based </a:t>
            </a:r>
            <a:r>
              <a:rPr sz="3200" spc="-15" dirty="0">
                <a:latin typeface="Calibri"/>
                <a:cs typeface="Calibri"/>
              </a:rPr>
              <a:t>programming </a:t>
            </a:r>
            <a:r>
              <a:rPr sz="3200" spc="-5" dirty="0">
                <a:latin typeface="Calibri"/>
                <a:cs typeface="Calibri"/>
              </a:rPr>
              <a:t>languages,</a:t>
            </a:r>
            <a:r>
              <a:rPr sz="3200" spc="2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and</a:t>
            </a:r>
            <a:endParaRPr sz="3200">
              <a:latin typeface="Calibri"/>
              <a:cs typeface="Calibri"/>
            </a:endParaRPr>
          </a:p>
          <a:p>
            <a:pPr marL="1160780" indent="-514984">
              <a:lnSpc>
                <a:spcPct val="100000"/>
              </a:lnSpc>
              <a:spcBef>
                <a:spcPts val="770"/>
              </a:spcBef>
              <a:buAutoNum type="arabicPeriod"/>
              <a:tabLst>
                <a:tab pos="1160780" algn="l"/>
                <a:tab pos="1161415" algn="l"/>
              </a:tabLst>
            </a:pPr>
            <a:r>
              <a:rPr sz="3200" spc="-10" dirty="0">
                <a:latin typeface="Calibri"/>
                <a:cs typeface="Calibri"/>
              </a:rPr>
              <a:t>Object-oriented </a:t>
            </a:r>
            <a:r>
              <a:rPr sz="3200" spc="-15" dirty="0">
                <a:latin typeface="Calibri"/>
                <a:cs typeface="Calibri"/>
              </a:rPr>
              <a:t>programming</a:t>
            </a:r>
            <a:r>
              <a:rPr sz="3200" spc="2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languages.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43226" y="136651"/>
            <a:ext cx="4407535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b="1" spc="-10" dirty="0">
                <a:latin typeface="Calibri"/>
                <a:cs typeface="Calibri"/>
              </a:rPr>
              <a:t>Object </a:t>
            </a:r>
            <a:r>
              <a:rPr b="1" spc="-20" dirty="0">
                <a:latin typeface="Calibri"/>
                <a:cs typeface="Calibri"/>
              </a:rPr>
              <a:t>Oriented</a:t>
            </a:r>
            <a:r>
              <a:rPr b="1" spc="10" dirty="0">
                <a:latin typeface="Calibri"/>
                <a:cs typeface="Calibri"/>
              </a:rPr>
              <a:t> </a:t>
            </a:r>
            <a:r>
              <a:rPr b="1" spc="-10" dirty="0">
                <a:latin typeface="Calibri"/>
                <a:cs typeface="Calibri"/>
              </a:rPr>
              <a:t>Language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3540" y="936752"/>
            <a:ext cx="7932420" cy="48539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273685">
              <a:lnSpc>
                <a:spcPct val="100000"/>
              </a:lnSpc>
              <a:spcBef>
                <a:spcPts val="100"/>
              </a:spcBef>
            </a:pPr>
            <a:r>
              <a:rPr sz="2400" i="1" dirty="0">
                <a:solidFill>
                  <a:srgbClr val="E36C09"/>
                </a:solidFill>
                <a:latin typeface="Times New Roman"/>
                <a:cs typeface="Times New Roman"/>
              </a:rPr>
              <a:t>1. </a:t>
            </a:r>
            <a:r>
              <a:rPr sz="2400" i="1" spc="-5" dirty="0">
                <a:solidFill>
                  <a:srgbClr val="E36C09"/>
                </a:solidFill>
                <a:latin typeface="Times New Roman"/>
                <a:cs typeface="Times New Roman"/>
              </a:rPr>
              <a:t>Object-based </a:t>
            </a:r>
            <a:r>
              <a:rPr sz="2400" i="1" spc="-10" dirty="0">
                <a:solidFill>
                  <a:srgbClr val="E36C09"/>
                </a:solidFill>
                <a:latin typeface="Times New Roman"/>
                <a:cs typeface="Times New Roman"/>
              </a:rPr>
              <a:t>programming </a:t>
            </a:r>
            <a:r>
              <a:rPr sz="2400" i="1" spc="-5" dirty="0">
                <a:latin typeface="Times New Roman"/>
                <a:cs typeface="Times New Roman"/>
              </a:rPr>
              <a:t>is </a:t>
            </a:r>
            <a:r>
              <a:rPr sz="2400" i="1" dirty="0">
                <a:latin typeface="Times New Roman"/>
                <a:cs typeface="Times New Roman"/>
              </a:rPr>
              <a:t>the style of </a:t>
            </a:r>
            <a:r>
              <a:rPr sz="2400" i="1" spc="-10" dirty="0">
                <a:latin typeface="Times New Roman"/>
                <a:cs typeface="Times New Roman"/>
              </a:rPr>
              <a:t>programming </a:t>
            </a:r>
            <a:r>
              <a:rPr sz="2400" i="1" dirty="0">
                <a:latin typeface="Times New Roman"/>
                <a:cs typeface="Times New Roman"/>
              </a:rPr>
              <a:t>that  </a:t>
            </a:r>
            <a:r>
              <a:rPr sz="2400" i="1" spc="-5" dirty="0">
                <a:latin typeface="Times New Roman"/>
                <a:cs typeface="Times New Roman"/>
              </a:rPr>
              <a:t>primarily supports </a:t>
            </a:r>
            <a:r>
              <a:rPr sz="2400" i="1" dirty="0">
                <a:latin typeface="Times New Roman"/>
                <a:cs typeface="Times New Roman"/>
              </a:rPr>
              <a:t>encapsulation and object </a:t>
            </a:r>
            <a:r>
              <a:rPr sz="2400" i="1" spc="-15" dirty="0">
                <a:latin typeface="Times New Roman"/>
                <a:cs typeface="Times New Roman"/>
              </a:rPr>
              <a:t>identity. </a:t>
            </a:r>
            <a:r>
              <a:rPr sz="2400" i="1" dirty="0">
                <a:latin typeface="Times New Roman"/>
                <a:cs typeface="Times New Roman"/>
              </a:rPr>
              <a:t>Major  </a:t>
            </a:r>
            <a:r>
              <a:rPr sz="2400" i="1" spc="-15" dirty="0">
                <a:latin typeface="Times New Roman"/>
                <a:cs typeface="Times New Roman"/>
              </a:rPr>
              <a:t>feature </a:t>
            </a:r>
            <a:r>
              <a:rPr sz="2400" i="1" dirty="0">
                <a:latin typeface="Times New Roman"/>
                <a:cs typeface="Times New Roman"/>
              </a:rPr>
              <a:t>that </a:t>
            </a:r>
            <a:r>
              <a:rPr sz="2400" i="1" spc="-35" dirty="0">
                <a:latin typeface="Times New Roman"/>
                <a:cs typeface="Times New Roman"/>
              </a:rPr>
              <a:t>are </a:t>
            </a:r>
            <a:r>
              <a:rPr sz="2400" i="1" spc="-25" dirty="0">
                <a:latin typeface="Times New Roman"/>
                <a:cs typeface="Times New Roman"/>
              </a:rPr>
              <a:t>required </a:t>
            </a:r>
            <a:r>
              <a:rPr sz="2400" i="1" spc="-5" dirty="0">
                <a:latin typeface="Times New Roman"/>
                <a:cs typeface="Times New Roman"/>
              </a:rPr>
              <a:t>for object based </a:t>
            </a:r>
            <a:r>
              <a:rPr sz="2400" i="1" spc="-10" dirty="0">
                <a:latin typeface="Times New Roman"/>
                <a:cs typeface="Times New Roman"/>
              </a:rPr>
              <a:t>programming</a:t>
            </a:r>
            <a:r>
              <a:rPr sz="2400" i="1" spc="65" dirty="0">
                <a:latin typeface="Times New Roman"/>
                <a:cs typeface="Times New Roman"/>
              </a:rPr>
              <a:t> </a:t>
            </a:r>
            <a:r>
              <a:rPr sz="2400" i="1" spc="-25" dirty="0">
                <a:latin typeface="Times New Roman"/>
                <a:cs typeface="Times New Roman"/>
              </a:rPr>
              <a:t>are:</a:t>
            </a:r>
            <a:endParaRPr sz="2400">
              <a:latin typeface="Times New Roman"/>
              <a:cs typeface="Times New Roman"/>
            </a:endParaRPr>
          </a:p>
          <a:p>
            <a:pPr marL="194945" indent="-182880">
              <a:lnSpc>
                <a:spcPct val="100000"/>
              </a:lnSpc>
              <a:spcBef>
                <a:spcPts val="575"/>
              </a:spcBef>
              <a:buChar char="•"/>
              <a:tabLst>
                <a:tab pos="195580" algn="l"/>
              </a:tabLst>
            </a:pPr>
            <a:r>
              <a:rPr sz="2400" spc="-5" dirty="0">
                <a:latin typeface="Times New Roman"/>
                <a:cs typeface="Times New Roman"/>
              </a:rPr>
              <a:t>Data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encapsulation</a:t>
            </a:r>
            <a:endParaRPr sz="2400">
              <a:latin typeface="Times New Roman"/>
              <a:cs typeface="Times New Roman"/>
            </a:endParaRPr>
          </a:p>
          <a:p>
            <a:pPr marL="194945" indent="-182880">
              <a:lnSpc>
                <a:spcPct val="100000"/>
              </a:lnSpc>
              <a:spcBef>
                <a:spcPts val="575"/>
              </a:spcBef>
              <a:buChar char="•"/>
              <a:tabLst>
                <a:tab pos="195580" algn="l"/>
              </a:tabLst>
            </a:pPr>
            <a:r>
              <a:rPr sz="2400" spc="-5" dirty="0">
                <a:latin typeface="Times New Roman"/>
                <a:cs typeface="Times New Roman"/>
              </a:rPr>
              <a:t>Data </a:t>
            </a:r>
            <a:r>
              <a:rPr sz="2400" dirty="0">
                <a:latin typeface="Times New Roman"/>
                <a:cs typeface="Times New Roman"/>
              </a:rPr>
              <a:t>hiding and access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mechanisms</a:t>
            </a:r>
            <a:endParaRPr sz="2400">
              <a:latin typeface="Times New Roman"/>
              <a:cs typeface="Times New Roman"/>
            </a:endParaRPr>
          </a:p>
          <a:p>
            <a:pPr marL="177800" indent="-165735">
              <a:lnSpc>
                <a:spcPct val="100000"/>
              </a:lnSpc>
              <a:spcBef>
                <a:spcPts val="580"/>
              </a:spcBef>
              <a:buChar char="•"/>
              <a:tabLst>
                <a:tab pos="178435" algn="l"/>
              </a:tabLst>
            </a:pPr>
            <a:r>
              <a:rPr sz="2400" spc="-5" dirty="0">
                <a:latin typeface="Times New Roman"/>
                <a:cs typeface="Times New Roman"/>
              </a:rPr>
              <a:t>Automatic initialization </a:t>
            </a:r>
            <a:r>
              <a:rPr sz="2400" dirty="0">
                <a:latin typeface="Times New Roman"/>
                <a:cs typeface="Times New Roman"/>
              </a:rPr>
              <a:t>and </a:t>
            </a:r>
            <a:r>
              <a:rPr sz="2400" spc="-10" dirty="0">
                <a:latin typeface="Times New Roman"/>
                <a:cs typeface="Times New Roman"/>
              </a:rPr>
              <a:t>clear-up </a:t>
            </a:r>
            <a:r>
              <a:rPr sz="2400" dirty="0">
                <a:latin typeface="Times New Roman"/>
                <a:cs typeface="Times New Roman"/>
              </a:rPr>
              <a:t>of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objects</a:t>
            </a:r>
            <a:endParaRPr sz="2400">
              <a:latin typeface="Times New Roman"/>
              <a:cs typeface="Times New Roman"/>
            </a:endParaRPr>
          </a:p>
          <a:p>
            <a:pPr marL="194945" indent="-182880">
              <a:lnSpc>
                <a:spcPct val="100000"/>
              </a:lnSpc>
              <a:spcBef>
                <a:spcPts val="575"/>
              </a:spcBef>
              <a:buChar char="•"/>
              <a:tabLst>
                <a:tab pos="195580" algn="l"/>
              </a:tabLst>
            </a:pPr>
            <a:r>
              <a:rPr sz="2400" spc="-5" dirty="0">
                <a:latin typeface="Times New Roman"/>
                <a:cs typeface="Times New Roman"/>
              </a:rPr>
              <a:t>Operator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overloading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35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</a:pPr>
            <a:r>
              <a:rPr sz="2400" dirty="0">
                <a:latin typeface="Times New Roman"/>
                <a:cs typeface="Times New Roman"/>
              </a:rPr>
              <a:t>Languages that support programming with objects are said to</a:t>
            </a:r>
            <a:r>
              <a:rPr sz="2400" spc="-18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  objects-based programming languages. They do not support  inheritance and dynamic binding. </a:t>
            </a:r>
            <a:r>
              <a:rPr sz="2400" spc="-5" dirty="0">
                <a:solidFill>
                  <a:srgbClr val="E36C09"/>
                </a:solidFill>
                <a:latin typeface="Times New Roman"/>
                <a:cs typeface="Times New Roman"/>
              </a:rPr>
              <a:t>Ada </a:t>
            </a:r>
            <a:r>
              <a:rPr sz="2400" spc="-5" dirty="0">
                <a:latin typeface="Times New Roman"/>
                <a:cs typeface="Times New Roman"/>
              </a:rPr>
              <a:t>is </a:t>
            </a:r>
            <a:r>
              <a:rPr sz="2400" dirty="0">
                <a:latin typeface="Times New Roman"/>
                <a:cs typeface="Times New Roman"/>
              </a:rPr>
              <a:t>a typical </a:t>
            </a:r>
            <a:r>
              <a:rPr sz="2400" spc="-5" dirty="0">
                <a:latin typeface="Times New Roman"/>
                <a:cs typeface="Times New Roman"/>
              </a:rPr>
              <a:t>object-based  </a:t>
            </a:r>
            <a:r>
              <a:rPr sz="2400" dirty="0">
                <a:latin typeface="Times New Roman"/>
                <a:cs typeface="Times New Roman"/>
              </a:rPr>
              <a:t>programming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language.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98851" y="85598"/>
            <a:ext cx="3992879" cy="46735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900" b="1" spc="-10" dirty="0">
                <a:latin typeface="Calibri"/>
                <a:cs typeface="Calibri"/>
              </a:rPr>
              <a:t>Object </a:t>
            </a:r>
            <a:r>
              <a:rPr sz="2900" b="1" spc="-15" dirty="0">
                <a:latin typeface="Calibri"/>
                <a:cs typeface="Calibri"/>
              </a:rPr>
              <a:t>Oriented</a:t>
            </a:r>
            <a:r>
              <a:rPr sz="2900" b="1" spc="-50" dirty="0">
                <a:latin typeface="Calibri"/>
                <a:cs typeface="Calibri"/>
              </a:rPr>
              <a:t> </a:t>
            </a:r>
            <a:r>
              <a:rPr sz="2900" b="1" spc="-10" dirty="0">
                <a:latin typeface="Calibri"/>
                <a:cs typeface="Calibri"/>
              </a:rPr>
              <a:t>Language</a:t>
            </a:r>
            <a:endParaRPr sz="29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1140" y="859028"/>
            <a:ext cx="8439785" cy="42938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800" i="1" dirty="0">
                <a:solidFill>
                  <a:srgbClr val="E36C09"/>
                </a:solidFill>
                <a:latin typeface="Times New Roman"/>
                <a:cs typeface="Times New Roman"/>
              </a:rPr>
              <a:t>2. </a:t>
            </a:r>
            <a:r>
              <a:rPr sz="2800" i="1" spc="-5" dirty="0">
                <a:solidFill>
                  <a:srgbClr val="E36C09"/>
                </a:solidFill>
                <a:latin typeface="Times New Roman"/>
                <a:cs typeface="Times New Roman"/>
              </a:rPr>
              <a:t>Object-oriented </a:t>
            </a:r>
            <a:r>
              <a:rPr sz="2800" i="1" spc="-10" dirty="0">
                <a:solidFill>
                  <a:srgbClr val="E36C09"/>
                </a:solidFill>
                <a:latin typeface="Times New Roman"/>
                <a:cs typeface="Times New Roman"/>
              </a:rPr>
              <a:t>programming </a:t>
            </a:r>
            <a:r>
              <a:rPr sz="2800" i="1" dirty="0">
                <a:solidFill>
                  <a:srgbClr val="E36C09"/>
                </a:solidFill>
                <a:latin typeface="Times New Roman"/>
                <a:cs typeface="Times New Roman"/>
              </a:rPr>
              <a:t>language </a:t>
            </a:r>
            <a:r>
              <a:rPr sz="2800" i="1" dirty="0">
                <a:latin typeface="Times New Roman"/>
                <a:cs typeface="Times New Roman"/>
              </a:rPr>
              <a:t>incorporates</a:t>
            </a:r>
            <a:r>
              <a:rPr sz="2800" i="1" spc="-105" dirty="0">
                <a:latin typeface="Times New Roman"/>
                <a:cs typeface="Times New Roman"/>
              </a:rPr>
              <a:t> </a:t>
            </a:r>
            <a:r>
              <a:rPr sz="2800" i="1" dirty="0">
                <a:latin typeface="Times New Roman"/>
                <a:cs typeface="Times New Roman"/>
              </a:rPr>
              <a:t>all  of </a:t>
            </a:r>
            <a:r>
              <a:rPr sz="2800" i="1" spc="-5" dirty="0">
                <a:latin typeface="Times New Roman"/>
                <a:cs typeface="Times New Roman"/>
              </a:rPr>
              <a:t>object-based </a:t>
            </a:r>
            <a:r>
              <a:rPr sz="2800" i="1" spc="-10" dirty="0">
                <a:latin typeface="Times New Roman"/>
                <a:cs typeface="Times New Roman"/>
              </a:rPr>
              <a:t>programming </a:t>
            </a:r>
            <a:r>
              <a:rPr sz="2800" i="1" spc="-15" dirty="0">
                <a:latin typeface="Times New Roman"/>
                <a:cs typeface="Times New Roman"/>
              </a:rPr>
              <a:t>features </a:t>
            </a:r>
            <a:r>
              <a:rPr sz="2800" i="1" dirty="0">
                <a:latin typeface="Times New Roman"/>
                <a:cs typeface="Times New Roman"/>
              </a:rPr>
              <a:t>along with two  additional</a:t>
            </a:r>
            <a:r>
              <a:rPr sz="2800" i="1" spc="-40" dirty="0">
                <a:latin typeface="Times New Roman"/>
                <a:cs typeface="Times New Roman"/>
              </a:rPr>
              <a:t> </a:t>
            </a:r>
            <a:r>
              <a:rPr sz="2800" i="1" spc="-15" dirty="0">
                <a:latin typeface="Times New Roman"/>
                <a:cs typeface="Times New Roman"/>
              </a:rPr>
              <a:t>features</a:t>
            </a:r>
            <a:endParaRPr sz="2800">
              <a:latin typeface="Times New Roman"/>
              <a:cs typeface="Times New Roman"/>
            </a:endParaRPr>
          </a:p>
          <a:p>
            <a:pPr marL="12700" marR="5683250">
              <a:lnSpc>
                <a:spcPct val="120000"/>
              </a:lnSpc>
              <a:spcBef>
                <a:spcPts val="5"/>
              </a:spcBef>
            </a:pPr>
            <a:r>
              <a:rPr sz="2800" i="1" dirty="0">
                <a:solidFill>
                  <a:srgbClr val="E36C09"/>
                </a:solidFill>
                <a:latin typeface="Times New Roman"/>
                <a:cs typeface="Times New Roman"/>
              </a:rPr>
              <a:t>1. </a:t>
            </a:r>
            <a:r>
              <a:rPr sz="2800" i="1" spc="-5" dirty="0">
                <a:solidFill>
                  <a:srgbClr val="E36C09"/>
                </a:solidFill>
                <a:latin typeface="Times New Roman"/>
                <a:cs typeface="Times New Roman"/>
              </a:rPr>
              <a:t>inheritance </a:t>
            </a:r>
            <a:r>
              <a:rPr sz="2800" i="1" dirty="0">
                <a:solidFill>
                  <a:srgbClr val="E36C09"/>
                </a:solidFill>
                <a:latin typeface="Times New Roman"/>
                <a:cs typeface="Times New Roman"/>
              </a:rPr>
              <a:t>and  2.dynamic</a:t>
            </a:r>
            <a:r>
              <a:rPr sz="2800" i="1" spc="-110" dirty="0">
                <a:solidFill>
                  <a:srgbClr val="E36C09"/>
                </a:solidFill>
                <a:latin typeface="Times New Roman"/>
                <a:cs typeface="Times New Roman"/>
              </a:rPr>
              <a:t> </a:t>
            </a:r>
            <a:r>
              <a:rPr sz="2800" i="1" dirty="0">
                <a:solidFill>
                  <a:srgbClr val="E36C09"/>
                </a:solidFill>
                <a:latin typeface="Times New Roman"/>
                <a:cs typeface="Times New Roman"/>
              </a:rPr>
              <a:t>binding.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4050">
              <a:latin typeface="Times New Roman"/>
              <a:cs typeface="Times New Roman"/>
            </a:endParaRPr>
          </a:p>
          <a:p>
            <a:pPr marL="12700" marR="1750695">
              <a:lnSpc>
                <a:spcPct val="100000"/>
              </a:lnSpc>
            </a:pPr>
            <a:r>
              <a:rPr sz="2800" i="1" spc="-5" dirty="0">
                <a:latin typeface="Times New Roman"/>
                <a:cs typeface="Times New Roman"/>
              </a:rPr>
              <a:t>Object-oriented </a:t>
            </a:r>
            <a:r>
              <a:rPr sz="2800" i="1" spc="-10" dirty="0">
                <a:latin typeface="Times New Roman"/>
                <a:cs typeface="Times New Roman"/>
              </a:rPr>
              <a:t>programming </a:t>
            </a:r>
            <a:r>
              <a:rPr sz="2800" i="1" dirty="0">
                <a:latin typeface="Times New Roman"/>
                <a:cs typeface="Times New Roman"/>
              </a:rPr>
              <a:t>can </a:t>
            </a:r>
            <a:r>
              <a:rPr sz="2800" i="1" spc="-25" dirty="0">
                <a:latin typeface="Times New Roman"/>
                <a:cs typeface="Times New Roman"/>
              </a:rPr>
              <a:t>therefore</a:t>
            </a:r>
            <a:r>
              <a:rPr sz="2800" i="1" spc="-75" dirty="0">
                <a:latin typeface="Times New Roman"/>
                <a:cs typeface="Times New Roman"/>
              </a:rPr>
              <a:t> </a:t>
            </a:r>
            <a:r>
              <a:rPr sz="2800" i="1" dirty="0">
                <a:latin typeface="Times New Roman"/>
                <a:cs typeface="Times New Roman"/>
              </a:rPr>
              <a:t>be  </a:t>
            </a:r>
            <a:r>
              <a:rPr sz="2800" i="1" spc="-5" dirty="0">
                <a:latin typeface="Times New Roman"/>
                <a:cs typeface="Times New Roman"/>
              </a:rPr>
              <a:t>characterized </a:t>
            </a:r>
            <a:r>
              <a:rPr sz="2800" i="1" dirty="0">
                <a:latin typeface="Times New Roman"/>
                <a:cs typeface="Times New Roman"/>
              </a:rPr>
              <a:t>by the following</a:t>
            </a:r>
            <a:r>
              <a:rPr sz="2800" i="1" spc="-90" dirty="0">
                <a:latin typeface="Times New Roman"/>
                <a:cs typeface="Times New Roman"/>
              </a:rPr>
              <a:t> </a:t>
            </a:r>
            <a:r>
              <a:rPr sz="2800" i="1" dirty="0">
                <a:latin typeface="Times New Roman"/>
                <a:cs typeface="Times New Roman"/>
              </a:rPr>
              <a:t>statements: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2800" dirty="0">
                <a:solidFill>
                  <a:srgbClr val="E36C09"/>
                </a:solidFill>
                <a:latin typeface="Times New Roman"/>
                <a:cs typeface="Times New Roman"/>
              </a:rPr>
              <a:t>Object-based features + </a:t>
            </a:r>
            <a:r>
              <a:rPr sz="2800" spc="-5" dirty="0">
                <a:solidFill>
                  <a:srgbClr val="E36C09"/>
                </a:solidFill>
                <a:latin typeface="Times New Roman"/>
                <a:cs typeface="Times New Roman"/>
              </a:rPr>
              <a:t>inheritance </a:t>
            </a:r>
            <a:r>
              <a:rPr sz="2800" dirty="0">
                <a:solidFill>
                  <a:srgbClr val="E36C09"/>
                </a:solidFill>
                <a:latin typeface="Times New Roman"/>
                <a:cs typeface="Times New Roman"/>
              </a:rPr>
              <a:t>+ dynamic</a:t>
            </a:r>
            <a:r>
              <a:rPr sz="2800" spc="-130" dirty="0">
                <a:solidFill>
                  <a:srgbClr val="E36C09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E36C09"/>
                </a:solidFill>
                <a:latin typeface="Times New Roman"/>
                <a:cs typeface="Times New Roman"/>
              </a:rPr>
              <a:t>binding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73300" y="259334"/>
            <a:ext cx="4140200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spc="-10" dirty="0"/>
              <a:t>Applications </a:t>
            </a:r>
            <a:r>
              <a:rPr sz="4000" spc="-5" dirty="0"/>
              <a:t>of</a:t>
            </a:r>
            <a:r>
              <a:rPr sz="4000" spc="-85" dirty="0"/>
              <a:t> </a:t>
            </a:r>
            <a:r>
              <a:rPr sz="4000" dirty="0"/>
              <a:t>OOP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307340" y="1028953"/>
            <a:ext cx="5241925" cy="52089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spc="-5" dirty="0">
                <a:latin typeface="Calibri"/>
                <a:cs typeface="Calibri"/>
              </a:rPr>
              <a:t>The </a:t>
            </a:r>
            <a:r>
              <a:rPr sz="2000" spc="-10" dirty="0">
                <a:latin typeface="Calibri"/>
                <a:cs typeface="Calibri"/>
              </a:rPr>
              <a:t>promising areas </a:t>
            </a:r>
            <a:r>
              <a:rPr sz="2000" spc="-5" dirty="0">
                <a:latin typeface="Calibri"/>
                <a:cs typeface="Calibri"/>
              </a:rPr>
              <a:t>of application of </a:t>
            </a:r>
            <a:r>
              <a:rPr sz="2000" spc="-10" dirty="0">
                <a:latin typeface="Calibri"/>
                <a:cs typeface="Calibri"/>
              </a:rPr>
              <a:t>OOP</a:t>
            </a:r>
            <a:r>
              <a:rPr sz="2000" spc="6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include: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950">
              <a:latin typeface="Calibri"/>
              <a:cs typeface="Calibri"/>
            </a:endParaRPr>
          </a:p>
          <a:p>
            <a:pPr marL="101600" indent="-89535">
              <a:lnSpc>
                <a:spcPct val="100000"/>
              </a:lnSpc>
              <a:buSzPct val="95000"/>
              <a:buFont typeface="Arial"/>
              <a:buChar char="•"/>
              <a:tabLst>
                <a:tab pos="102235" algn="l"/>
              </a:tabLst>
            </a:pPr>
            <a:r>
              <a:rPr sz="2000" spc="-5" dirty="0">
                <a:latin typeface="Times New Roman"/>
                <a:cs typeface="Times New Roman"/>
              </a:rPr>
              <a:t>Real-time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system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050">
              <a:latin typeface="Times New Roman"/>
              <a:cs typeface="Times New Roman"/>
            </a:endParaRPr>
          </a:p>
          <a:p>
            <a:pPr marL="164465" indent="-152400">
              <a:lnSpc>
                <a:spcPct val="100000"/>
              </a:lnSpc>
              <a:spcBef>
                <a:spcPts val="5"/>
              </a:spcBef>
              <a:buChar char="•"/>
              <a:tabLst>
                <a:tab pos="165100" algn="l"/>
              </a:tabLst>
            </a:pPr>
            <a:r>
              <a:rPr sz="2000" spc="-10" dirty="0">
                <a:latin typeface="Times New Roman"/>
                <a:cs typeface="Times New Roman"/>
              </a:rPr>
              <a:t>Simulation </a:t>
            </a:r>
            <a:r>
              <a:rPr sz="2000" spc="-5" dirty="0">
                <a:latin typeface="Times New Roman"/>
                <a:cs typeface="Times New Roman"/>
              </a:rPr>
              <a:t>and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modeling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Font typeface="Times New Roman"/>
              <a:buChar char="•"/>
            </a:pPr>
            <a:endParaRPr sz="2050">
              <a:latin typeface="Times New Roman"/>
              <a:cs typeface="Times New Roman"/>
            </a:endParaRPr>
          </a:p>
          <a:p>
            <a:pPr marL="164465" indent="-152400">
              <a:lnSpc>
                <a:spcPct val="100000"/>
              </a:lnSpc>
              <a:buChar char="•"/>
              <a:tabLst>
                <a:tab pos="165100" algn="l"/>
              </a:tabLst>
            </a:pPr>
            <a:r>
              <a:rPr sz="2000" spc="-5" dirty="0">
                <a:latin typeface="Times New Roman"/>
                <a:cs typeface="Times New Roman"/>
              </a:rPr>
              <a:t>Object-oriented data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bases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Font typeface="Times New Roman"/>
              <a:buChar char="•"/>
            </a:pPr>
            <a:endParaRPr sz="2050">
              <a:latin typeface="Times New Roman"/>
              <a:cs typeface="Times New Roman"/>
            </a:endParaRPr>
          </a:p>
          <a:p>
            <a:pPr marL="164465" indent="-152400">
              <a:lnSpc>
                <a:spcPct val="100000"/>
              </a:lnSpc>
              <a:spcBef>
                <a:spcPts val="5"/>
              </a:spcBef>
              <a:buChar char="•"/>
              <a:tabLst>
                <a:tab pos="165100" algn="l"/>
              </a:tabLst>
            </a:pPr>
            <a:r>
              <a:rPr sz="2000" spc="-5" dirty="0">
                <a:latin typeface="Times New Roman"/>
                <a:cs typeface="Times New Roman"/>
              </a:rPr>
              <a:t>Hypertext,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Hypermedia,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Font typeface="Times New Roman"/>
              <a:buChar char="•"/>
            </a:pPr>
            <a:endParaRPr sz="2050">
              <a:latin typeface="Times New Roman"/>
              <a:cs typeface="Times New Roman"/>
            </a:endParaRPr>
          </a:p>
          <a:p>
            <a:pPr marL="150495" indent="-138430">
              <a:lnSpc>
                <a:spcPct val="100000"/>
              </a:lnSpc>
              <a:spcBef>
                <a:spcPts val="5"/>
              </a:spcBef>
              <a:buChar char="•"/>
              <a:tabLst>
                <a:tab pos="151130" algn="l"/>
              </a:tabLst>
            </a:pPr>
            <a:r>
              <a:rPr sz="2000" spc="-5" dirty="0">
                <a:latin typeface="Times New Roman"/>
                <a:cs typeface="Times New Roman"/>
              </a:rPr>
              <a:t>AI </a:t>
            </a:r>
            <a:r>
              <a:rPr sz="2000" dirty="0">
                <a:latin typeface="Times New Roman"/>
                <a:cs typeface="Times New Roman"/>
              </a:rPr>
              <a:t>and expert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systems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Font typeface="Times New Roman"/>
              <a:buChar char="•"/>
            </a:pPr>
            <a:endParaRPr sz="2050">
              <a:latin typeface="Times New Roman"/>
              <a:cs typeface="Times New Roman"/>
            </a:endParaRPr>
          </a:p>
          <a:p>
            <a:pPr marL="164465" indent="-152400">
              <a:lnSpc>
                <a:spcPct val="100000"/>
              </a:lnSpc>
              <a:buChar char="•"/>
              <a:tabLst>
                <a:tab pos="165100" algn="l"/>
              </a:tabLst>
            </a:pPr>
            <a:r>
              <a:rPr sz="2000" spc="-5" dirty="0">
                <a:latin typeface="Times New Roman"/>
                <a:cs typeface="Times New Roman"/>
              </a:rPr>
              <a:t>Neural networks and parallel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programming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Font typeface="Times New Roman"/>
              <a:buChar char="•"/>
            </a:pPr>
            <a:endParaRPr sz="2050">
              <a:latin typeface="Times New Roman"/>
              <a:cs typeface="Times New Roman"/>
            </a:endParaRPr>
          </a:p>
          <a:p>
            <a:pPr marL="164465" indent="-152400">
              <a:lnSpc>
                <a:spcPct val="100000"/>
              </a:lnSpc>
              <a:spcBef>
                <a:spcPts val="5"/>
              </a:spcBef>
              <a:buChar char="•"/>
              <a:tabLst>
                <a:tab pos="165100" algn="l"/>
              </a:tabLst>
            </a:pPr>
            <a:r>
              <a:rPr sz="2000" spc="-5" dirty="0">
                <a:latin typeface="Times New Roman"/>
                <a:cs typeface="Times New Roman"/>
              </a:rPr>
              <a:t>Decision support and </a:t>
            </a:r>
            <a:r>
              <a:rPr sz="2000" spc="-10" dirty="0">
                <a:latin typeface="Times New Roman"/>
                <a:cs typeface="Times New Roman"/>
              </a:rPr>
              <a:t>office </a:t>
            </a:r>
            <a:r>
              <a:rPr sz="2000" spc="-5" dirty="0">
                <a:latin typeface="Times New Roman"/>
                <a:cs typeface="Times New Roman"/>
              </a:rPr>
              <a:t>automation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systems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Font typeface="Times New Roman"/>
              <a:buChar char="•"/>
            </a:pPr>
            <a:endParaRPr sz="2050">
              <a:latin typeface="Times New Roman"/>
              <a:cs typeface="Times New Roman"/>
            </a:endParaRPr>
          </a:p>
          <a:p>
            <a:pPr marL="164465" indent="-152400">
              <a:lnSpc>
                <a:spcPct val="100000"/>
              </a:lnSpc>
              <a:buChar char="•"/>
              <a:tabLst>
                <a:tab pos="165100" algn="l"/>
              </a:tabLst>
            </a:pPr>
            <a:r>
              <a:rPr sz="2000" spc="-5" dirty="0">
                <a:latin typeface="Times New Roman"/>
                <a:cs typeface="Times New Roman"/>
              </a:rPr>
              <a:t>CIM/CAM/CAD</a:t>
            </a:r>
            <a:r>
              <a:rPr sz="2000" spc="1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systems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42136" y="250951"/>
            <a:ext cx="6533515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20" dirty="0"/>
              <a:t>Procedure </a:t>
            </a:r>
            <a:r>
              <a:rPr spc="-15" dirty="0"/>
              <a:t>Oriented</a:t>
            </a:r>
            <a:r>
              <a:rPr spc="20" dirty="0"/>
              <a:t> </a:t>
            </a:r>
            <a:r>
              <a:rPr spc="-10" dirty="0"/>
              <a:t>Programming(POP)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3540" y="1016000"/>
            <a:ext cx="8281670" cy="150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buSzPct val="94444"/>
              <a:buFont typeface="Arial"/>
              <a:buChar char="•"/>
              <a:tabLst>
                <a:tab pos="93980" algn="l"/>
              </a:tabLst>
            </a:pPr>
            <a:r>
              <a:rPr sz="1800" dirty="0">
                <a:latin typeface="Times New Roman"/>
                <a:cs typeface="Times New Roman"/>
              </a:rPr>
              <a:t>Procedure </a:t>
            </a:r>
            <a:r>
              <a:rPr sz="1800" spc="-5" dirty="0">
                <a:latin typeface="Times New Roman"/>
                <a:cs typeface="Times New Roman"/>
              </a:rPr>
              <a:t>oriented programming basically consists </a:t>
            </a:r>
            <a:r>
              <a:rPr sz="1800" dirty="0">
                <a:latin typeface="Times New Roman"/>
                <a:cs typeface="Times New Roman"/>
              </a:rPr>
              <a:t>of writing a </a:t>
            </a:r>
            <a:r>
              <a:rPr sz="1800" spc="-5" dirty="0">
                <a:latin typeface="Times New Roman"/>
                <a:cs typeface="Times New Roman"/>
              </a:rPr>
              <a:t>list </a:t>
            </a:r>
            <a:r>
              <a:rPr sz="1800" dirty="0">
                <a:latin typeface="Times New Roman"/>
                <a:cs typeface="Times New Roman"/>
              </a:rPr>
              <a:t>of </a:t>
            </a:r>
            <a:r>
              <a:rPr sz="1800" spc="-5" dirty="0">
                <a:latin typeface="Times New Roman"/>
                <a:cs typeface="Times New Roman"/>
              </a:rPr>
              <a:t>instructions </a:t>
            </a:r>
            <a:r>
              <a:rPr sz="1800" dirty="0">
                <a:latin typeface="Times New Roman"/>
                <a:cs typeface="Times New Roman"/>
              </a:rPr>
              <a:t>for the  </a:t>
            </a:r>
            <a:r>
              <a:rPr sz="1800" spc="-5" dirty="0">
                <a:latin typeface="Times New Roman"/>
                <a:cs typeface="Times New Roman"/>
              </a:rPr>
              <a:t>computer </a:t>
            </a:r>
            <a:r>
              <a:rPr sz="1800" dirty="0">
                <a:latin typeface="Times New Roman"/>
                <a:cs typeface="Times New Roman"/>
              </a:rPr>
              <a:t>to follow and </a:t>
            </a:r>
            <a:r>
              <a:rPr sz="1800" spc="-5" dirty="0">
                <a:latin typeface="Times New Roman"/>
                <a:cs typeface="Times New Roman"/>
              </a:rPr>
              <a:t>organizing </a:t>
            </a:r>
            <a:r>
              <a:rPr sz="1800" dirty="0">
                <a:latin typeface="Times New Roman"/>
                <a:cs typeface="Times New Roman"/>
              </a:rPr>
              <a:t>these </a:t>
            </a:r>
            <a:r>
              <a:rPr sz="1800" spc="-5" dirty="0">
                <a:latin typeface="Times New Roman"/>
                <a:cs typeface="Times New Roman"/>
              </a:rPr>
              <a:t>instructions </a:t>
            </a:r>
            <a:r>
              <a:rPr sz="1800" dirty="0">
                <a:latin typeface="Times New Roman"/>
                <a:cs typeface="Times New Roman"/>
              </a:rPr>
              <a:t>into groups known </a:t>
            </a:r>
            <a:r>
              <a:rPr sz="1800" spc="-5" dirty="0">
                <a:latin typeface="Times New Roman"/>
                <a:cs typeface="Times New Roman"/>
              </a:rPr>
              <a:t>as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AF50"/>
                </a:solidFill>
                <a:latin typeface="Times New Roman"/>
                <a:cs typeface="Times New Roman"/>
              </a:rPr>
              <a:t>functions</a:t>
            </a: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Arial"/>
              <a:buChar char="•"/>
            </a:pPr>
            <a:endParaRPr sz="2600">
              <a:latin typeface="Times New Roman"/>
              <a:cs typeface="Times New Roman"/>
            </a:endParaRPr>
          </a:p>
          <a:p>
            <a:pPr marL="12700" marR="536575">
              <a:lnSpc>
                <a:spcPct val="100000"/>
              </a:lnSpc>
              <a:buSzPct val="94444"/>
              <a:buFont typeface="Arial"/>
              <a:buChar char="•"/>
              <a:tabLst>
                <a:tab pos="93980" algn="l"/>
              </a:tabLst>
            </a:pPr>
            <a:r>
              <a:rPr sz="1800" dirty="0">
                <a:latin typeface="Times New Roman"/>
                <a:cs typeface="Times New Roman"/>
              </a:rPr>
              <a:t>More </a:t>
            </a:r>
            <a:r>
              <a:rPr sz="1800" spc="-5" dirty="0">
                <a:latin typeface="Times New Roman"/>
                <a:cs typeface="Times New Roman"/>
              </a:rPr>
              <a:t>importance </a:t>
            </a:r>
            <a:r>
              <a:rPr sz="1800" dirty="0">
                <a:latin typeface="Times New Roman"/>
                <a:cs typeface="Times New Roman"/>
              </a:rPr>
              <a:t>to </a:t>
            </a:r>
            <a:r>
              <a:rPr sz="1800" dirty="0">
                <a:solidFill>
                  <a:srgbClr val="E36C09"/>
                </a:solidFill>
                <a:latin typeface="Times New Roman"/>
                <a:cs typeface="Times New Roman"/>
              </a:rPr>
              <a:t>Functions </a:t>
            </a:r>
            <a:r>
              <a:rPr sz="1800" dirty="0">
                <a:latin typeface="Times New Roman"/>
                <a:cs typeface="Times New Roman"/>
              </a:rPr>
              <a:t>very </a:t>
            </a:r>
            <a:r>
              <a:rPr sz="1800" spc="-5" dirty="0">
                <a:latin typeface="Times New Roman"/>
                <a:cs typeface="Times New Roman"/>
              </a:rPr>
              <a:t>little attention </a:t>
            </a:r>
            <a:r>
              <a:rPr sz="1800" dirty="0">
                <a:latin typeface="Times New Roman"/>
                <a:cs typeface="Times New Roman"/>
              </a:rPr>
              <a:t>to </a:t>
            </a:r>
            <a:r>
              <a:rPr sz="1800" dirty="0">
                <a:solidFill>
                  <a:srgbClr val="E36C09"/>
                </a:solidFill>
                <a:latin typeface="Times New Roman"/>
                <a:cs typeface="Times New Roman"/>
              </a:rPr>
              <a:t>data </a:t>
            </a:r>
            <a:r>
              <a:rPr sz="1800" dirty="0">
                <a:latin typeface="Times New Roman"/>
                <a:cs typeface="Times New Roman"/>
              </a:rPr>
              <a:t>that are being used by the  functions.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212594" y="6528054"/>
            <a:ext cx="5131435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dirty="0">
                <a:latin typeface="Times New Roman"/>
                <a:cs typeface="Times New Roman"/>
              </a:rPr>
              <a:t>Relationship of data and functions </a:t>
            </a:r>
            <a:r>
              <a:rPr sz="1600" spc="-5" dirty="0">
                <a:latin typeface="Times New Roman"/>
                <a:cs typeface="Times New Roman"/>
              </a:rPr>
              <a:t>in </a:t>
            </a:r>
            <a:r>
              <a:rPr sz="1600" dirty="0">
                <a:latin typeface="Times New Roman"/>
                <a:cs typeface="Times New Roman"/>
              </a:rPr>
              <a:t>Procedural</a:t>
            </a:r>
            <a:r>
              <a:rPr sz="1600" spc="-6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Programming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286000" y="2667000"/>
            <a:ext cx="1524000" cy="533400"/>
          </a:xfrm>
          <a:prstGeom prst="rect">
            <a:avLst/>
          </a:prstGeom>
          <a:solidFill>
            <a:srgbClr val="4F81BC"/>
          </a:solidFill>
          <a:ln w="25400">
            <a:solidFill>
              <a:srgbClr val="385D89"/>
            </a:solidFill>
          </a:ln>
        </p:spPr>
        <p:txBody>
          <a:bodyPr vert="horz" wrap="square" lIns="0" tIns="114935" rIns="0" bIns="0" rtlCol="0">
            <a:spAutoFit/>
          </a:bodyPr>
          <a:lstStyle/>
          <a:p>
            <a:pPr marL="219710">
              <a:lnSpc>
                <a:spcPct val="100000"/>
              </a:lnSpc>
              <a:spcBef>
                <a:spcPts val="905"/>
              </a:spcBef>
            </a:pP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Global</a:t>
            </a:r>
            <a:r>
              <a:rPr sz="18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5" dirty="0">
                <a:solidFill>
                  <a:srgbClr val="FFFFFF"/>
                </a:solidFill>
                <a:latin typeface="Calibri"/>
                <a:cs typeface="Calibri"/>
              </a:rPr>
              <a:t>Data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876800" y="2667000"/>
            <a:ext cx="1524000" cy="533400"/>
          </a:xfrm>
          <a:prstGeom prst="rect">
            <a:avLst/>
          </a:prstGeom>
          <a:solidFill>
            <a:srgbClr val="4F81BC"/>
          </a:solidFill>
          <a:ln w="25400">
            <a:solidFill>
              <a:srgbClr val="385D89"/>
            </a:solidFill>
          </a:ln>
        </p:spPr>
        <p:txBody>
          <a:bodyPr vert="horz" wrap="square" lIns="0" tIns="114935" rIns="0" bIns="0" rtlCol="0">
            <a:spAutoFit/>
          </a:bodyPr>
          <a:lstStyle/>
          <a:p>
            <a:pPr marL="220345">
              <a:lnSpc>
                <a:spcPct val="100000"/>
              </a:lnSpc>
              <a:spcBef>
                <a:spcPts val="905"/>
              </a:spcBef>
            </a:pP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Global</a:t>
            </a:r>
            <a:r>
              <a:rPr sz="18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5" dirty="0">
                <a:solidFill>
                  <a:srgbClr val="FFFFFF"/>
                </a:solidFill>
                <a:latin typeface="Calibri"/>
                <a:cs typeface="Calibri"/>
              </a:rPr>
              <a:t>Data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219200" y="4343400"/>
            <a:ext cx="1600200" cy="1828800"/>
          </a:xfrm>
          <a:prstGeom prst="rect">
            <a:avLst/>
          </a:prstGeom>
          <a:solidFill>
            <a:srgbClr val="4F81BC"/>
          </a:solidFill>
          <a:ln w="25400">
            <a:solidFill>
              <a:srgbClr val="385D89"/>
            </a:solidFill>
          </a:ln>
        </p:spPr>
        <p:txBody>
          <a:bodyPr vert="horz" wrap="square" lIns="0" tIns="127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"/>
              </a:spcBef>
            </a:pPr>
            <a:endParaRPr sz="24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Function-1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7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sz="1800" spc="-15" dirty="0">
                <a:solidFill>
                  <a:srgbClr val="FFFFFF"/>
                </a:solidFill>
                <a:latin typeface="Calibri"/>
                <a:cs typeface="Calibri"/>
              </a:rPr>
              <a:t>Data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733800" y="4343400"/>
            <a:ext cx="1600200" cy="1828800"/>
          </a:xfrm>
          <a:prstGeom prst="rect">
            <a:avLst/>
          </a:prstGeom>
          <a:solidFill>
            <a:srgbClr val="4F81BC"/>
          </a:solidFill>
          <a:ln w="25400">
            <a:solidFill>
              <a:srgbClr val="385D89"/>
            </a:solidFill>
          </a:ln>
        </p:spPr>
        <p:txBody>
          <a:bodyPr vert="horz" wrap="square" lIns="0" tIns="127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"/>
              </a:spcBef>
            </a:pPr>
            <a:endParaRPr sz="24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Function-2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7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sz="1800" spc="-15" dirty="0">
                <a:solidFill>
                  <a:srgbClr val="FFFFFF"/>
                </a:solidFill>
                <a:latin typeface="Calibri"/>
                <a:cs typeface="Calibri"/>
              </a:rPr>
              <a:t>Data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172200" y="4343400"/>
            <a:ext cx="1600200" cy="1828800"/>
          </a:xfrm>
          <a:prstGeom prst="rect">
            <a:avLst/>
          </a:prstGeom>
          <a:solidFill>
            <a:srgbClr val="4F81BC"/>
          </a:solidFill>
          <a:ln w="25400">
            <a:solidFill>
              <a:srgbClr val="385D89"/>
            </a:solidFill>
          </a:ln>
        </p:spPr>
        <p:txBody>
          <a:bodyPr vert="horz" wrap="square" lIns="0" tIns="127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"/>
              </a:spcBef>
            </a:pPr>
            <a:endParaRPr sz="2400">
              <a:latin typeface="Times New Roman"/>
              <a:cs typeface="Times New Roman"/>
            </a:endParaRPr>
          </a:p>
          <a:p>
            <a:pPr marL="635" algn="ctr">
              <a:lnSpc>
                <a:spcPct val="100000"/>
              </a:lnSpc>
            </a:pP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Function-3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7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sz="1800" spc="-15" dirty="0">
                <a:solidFill>
                  <a:srgbClr val="FFFFFF"/>
                </a:solidFill>
                <a:latin typeface="Calibri"/>
                <a:cs typeface="Calibri"/>
              </a:rPr>
              <a:t>Data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2019300" y="3194430"/>
            <a:ext cx="5295900" cy="1149350"/>
          </a:xfrm>
          <a:custGeom>
            <a:avLst/>
            <a:gdLst/>
            <a:ahLst/>
            <a:cxnLst/>
            <a:rect l="l" t="t" r="r" b="b"/>
            <a:pathLst>
              <a:path w="5295900" h="1149350">
                <a:moveTo>
                  <a:pt x="881380" y="9779"/>
                </a:moveTo>
                <a:lnTo>
                  <a:pt x="871220" y="2159"/>
                </a:lnTo>
                <a:lnTo>
                  <a:pt x="16903" y="1116558"/>
                </a:lnTo>
                <a:lnTo>
                  <a:pt x="25019" y="1052322"/>
                </a:lnTo>
                <a:lnTo>
                  <a:pt x="25527" y="1048766"/>
                </a:lnTo>
                <a:lnTo>
                  <a:pt x="22987" y="1045591"/>
                </a:lnTo>
                <a:lnTo>
                  <a:pt x="19558" y="1045210"/>
                </a:lnTo>
                <a:lnTo>
                  <a:pt x="16002" y="1044702"/>
                </a:lnTo>
                <a:lnTo>
                  <a:pt x="12827" y="1047242"/>
                </a:lnTo>
                <a:lnTo>
                  <a:pt x="12446" y="1050671"/>
                </a:lnTo>
                <a:lnTo>
                  <a:pt x="0" y="1148969"/>
                </a:lnTo>
                <a:lnTo>
                  <a:pt x="14859" y="1142873"/>
                </a:lnTo>
                <a:lnTo>
                  <a:pt x="91694" y="1111377"/>
                </a:lnTo>
                <a:lnTo>
                  <a:pt x="94996" y="1110107"/>
                </a:lnTo>
                <a:lnTo>
                  <a:pt x="96520" y="1106424"/>
                </a:lnTo>
                <a:lnTo>
                  <a:pt x="95123" y="1103122"/>
                </a:lnTo>
                <a:lnTo>
                  <a:pt x="93853" y="1099947"/>
                </a:lnTo>
                <a:lnTo>
                  <a:pt x="90170" y="1098296"/>
                </a:lnTo>
                <a:lnTo>
                  <a:pt x="86868" y="1099693"/>
                </a:lnTo>
                <a:lnTo>
                  <a:pt x="27038" y="1124165"/>
                </a:lnTo>
                <a:lnTo>
                  <a:pt x="881380" y="9779"/>
                </a:lnTo>
                <a:close/>
              </a:path>
              <a:path w="5295900" h="1149350">
                <a:moveTo>
                  <a:pt x="4914900" y="1072769"/>
                </a:moveTo>
                <a:lnTo>
                  <a:pt x="4850003" y="997839"/>
                </a:lnTo>
                <a:lnTo>
                  <a:pt x="4847717" y="995172"/>
                </a:lnTo>
                <a:lnTo>
                  <a:pt x="4843780" y="994918"/>
                </a:lnTo>
                <a:lnTo>
                  <a:pt x="4838446" y="999490"/>
                </a:lnTo>
                <a:lnTo>
                  <a:pt x="4838192" y="1003554"/>
                </a:lnTo>
                <a:lnTo>
                  <a:pt x="4840478" y="1006221"/>
                </a:lnTo>
                <a:lnTo>
                  <a:pt x="4882731" y="1055103"/>
                </a:lnTo>
                <a:lnTo>
                  <a:pt x="3346856" y="530682"/>
                </a:lnTo>
                <a:lnTo>
                  <a:pt x="3625088" y="9017"/>
                </a:lnTo>
                <a:lnTo>
                  <a:pt x="3613912" y="2921"/>
                </a:lnTo>
                <a:lnTo>
                  <a:pt x="3334639" y="526516"/>
                </a:lnTo>
                <a:lnTo>
                  <a:pt x="2589936" y="272224"/>
                </a:lnTo>
                <a:lnTo>
                  <a:pt x="3240913" y="11811"/>
                </a:lnTo>
                <a:lnTo>
                  <a:pt x="3236087" y="127"/>
                </a:lnTo>
                <a:lnTo>
                  <a:pt x="2571546" y="265938"/>
                </a:lnTo>
                <a:lnTo>
                  <a:pt x="1792732" y="0"/>
                </a:lnTo>
                <a:lnTo>
                  <a:pt x="1788668" y="11938"/>
                </a:lnTo>
                <a:lnTo>
                  <a:pt x="2553576" y="273126"/>
                </a:lnTo>
                <a:lnTo>
                  <a:pt x="1905927" y="532180"/>
                </a:lnTo>
                <a:lnTo>
                  <a:pt x="1184910" y="889"/>
                </a:lnTo>
                <a:lnTo>
                  <a:pt x="1177290" y="11049"/>
                </a:lnTo>
                <a:lnTo>
                  <a:pt x="1892046" y="537743"/>
                </a:lnTo>
                <a:lnTo>
                  <a:pt x="602538" y="1053528"/>
                </a:lnTo>
                <a:lnTo>
                  <a:pt x="642366" y="1002411"/>
                </a:lnTo>
                <a:lnTo>
                  <a:pt x="644525" y="999617"/>
                </a:lnTo>
                <a:lnTo>
                  <a:pt x="644144" y="995680"/>
                </a:lnTo>
                <a:lnTo>
                  <a:pt x="638556" y="991362"/>
                </a:lnTo>
                <a:lnTo>
                  <a:pt x="634619" y="991870"/>
                </a:lnTo>
                <a:lnTo>
                  <a:pt x="632460" y="994664"/>
                </a:lnTo>
                <a:lnTo>
                  <a:pt x="571500" y="1072769"/>
                </a:lnTo>
                <a:lnTo>
                  <a:pt x="672973" y="1087882"/>
                </a:lnTo>
                <a:lnTo>
                  <a:pt x="676148" y="1085469"/>
                </a:lnTo>
                <a:lnTo>
                  <a:pt x="676656" y="1082040"/>
                </a:lnTo>
                <a:lnTo>
                  <a:pt x="677291" y="1078484"/>
                </a:lnTo>
                <a:lnTo>
                  <a:pt x="674878" y="1075309"/>
                </a:lnTo>
                <a:lnTo>
                  <a:pt x="666178" y="1074039"/>
                </a:lnTo>
                <a:lnTo>
                  <a:pt x="607314" y="1065301"/>
                </a:lnTo>
                <a:lnTo>
                  <a:pt x="585470" y="1074039"/>
                </a:lnTo>
                <a:lnTo>
                  <a:pt x="590537" y="1072007"/>
                </a:lnTo>
                <a:lnTo>
                  <a:pt x="607314" y="1065301"/>
                </a:lnTo>
                <a:lnTo>
                  <a:pt x="1904047" y="546582"/>
                </a:lnTo>
                <a:lnTo>
                  <a:pt x="2596083" y="1056513"/>
                </a:lnTo>
                <a:lnTo>
                  <a:pt x="2528316" y="1049147"/>
                </a:lnTo>
                <a:lnTo>
                  <a:pt x="2525141" y="1051687"/>
                </a:lnTo>
                <a:lnTo>
                  <a:pt x="2524379" y="1058672"/>
                </a:lnTo>
                <a:lnTo>
                  <a:pt x="2526919" y="1061847"/>
                </a:lnTo>
                <a:lnTo>
                  <a:pt x="2628900" y="1072769"/>
                </a:lnTo>
                <a:lnTo>
                  <a:pt x="2627909" y="1070483"/>
                </a:lnTo>
                <a:lnTo>
                  <a:pt x="2589657" y="981837"/>
                </a:lnTo>
                <a:lnTo>
                  <a:pt x="2588260" y="978535"/>
                </a:lnTo>
                <a:lnTo>
                  <a:pt x="2584450" y="977138"/>
                </a:lnTo>
                <a:lnTo>
                  <a:pt x="2578100" y="979932"/>
                </a:lnTo>
                <a:lnTo>
                  <a:pt x="2576576" y="983615"/>
                </a:lnTo>
                <a:lnTo>
                  <a:pt x="2577973" y="986790"/>
                </a:lnTo>
                <a:lnTo>
                  <a:pt x="2603589" y="1046238"/>
                </a:lnTo>
                <a:lnTo>
                  <a:pt x="1917941" y="541032"/>
                </a:lnTo>
                <a:lnTo>
                  <a:pt x="2571966" y="279412"/>
                </a:lnTo>
                <a:lnTo>
                  <a:pt x="3328619" y="537781"/>
                </a:lnTo>
                <a:lnTo>
                  <a:pt x="3021292" y="1113980"/>
                </a:lnTo>
                <a:lnTo>
                  <a:pt x="3018663" y="1045972"/>
                </a:lnTo>
                <a:lnTo>
                  <a:pt x="3015742" y="1043178"/>
                </a:lnTo>
                <a:lnTo>
                  <a:pt x="3012186" y="1043432"/>
                </a:lnTo>
                <a:lnTo>
                  <a:pt x="3008757" y="1043559"/>
                </a:lnTo>
                <a:lnTo>
                  <a:pt x="3005963" y="1046480"/>
                </a:lnTo>
                <a:lnTo>
                  <a:pt x="3009900" y="1148969"/>
                </a:lnTo>
                <a:lnTo>
                  <a:pt x="3023057" y="1140841"/>
                </a:lnTo>
                <a:lnTo>
                  <a:pt x="3097149" y="1095121"/>
                </a:lnTo>
                <a:lnTo>
                  <a:pt x="3098165" y="1091184"/>
                </a:lnTo>
                <a:lnTo>
                  <a:pt x="3096260" y="1088263"/>
                </a:lnTo>
                <a:lnTo>
                  <a:pt x="3094482" y="1085215"/>
                </a:lnTo>
                <a:lnTo>
                  <a:pt x="3090545" y="1084326"/>
                </a:lnTo>
                <a:lnTo>
                  <a:pt x="3087497" y="1086104"/>
                </a:lnTo>
                <a:lnTo>
                  <a:pt x="3032544" y="1120038"/>
                </a:lnTo>
                <a:lnTo>
                  <a:pt x="3340849" y="541959"/>
                </a:lnTo>
                <a:lnTo>
                  <a:pt x="4878819" y="1067092"/>
                </a:lnTo>
                <a:lnTo>
                  <a:pt x="4815205" y="1079881"/>
                </a:lnTo>
                <a:lnTo>
                  <a:pt x="4811776" y="1080643"/>
                </a:lnTo>
                <a:lnTo>
                  <a:pt x="4809617" y="1083945"/>
                </a:lnTo>
                <a:lnTo>
                  <a:pt x="4810252" y="1087374"/>
                </a:lnTo>
                <a:lnTo>
                  <a:pt x="4811014" y="1090803"/>
                </a:lnTo>
                <a:lnTo>
                  <a:pt x="4814316" y="1093089"/>
                </a:lnTo>
                <a:lnTo>
                  <a:pt x="4817745" y="1092327"/>
                </a:lnTo>
                <a:lnTo>
                  <a:pt x="4905426" y="1074674"/>
                </a:lnTo>
                <a:lnTo>
                  <a:pt x="4914900" y="1072769"/>
                </a:lnTo>
                <a:close/>
              </a:path>
              <a:path w="5295900" h="1149350">
                <a:moveTo>
                  <a:pt x="5295900" y="1148969"/>
                </a:moveTo>
                <a:lnTo>
                  <a:pt x="5294820" y="1146302"/>
                </a:lnTo>
                <a:lnTo>
                  <a:pt x="5258943" y="1057021"/>
                </a:lnTo>
                <a:lnTo>
                  <a:pt x="5257673" y="1053719"/>
                </a:lnTo>
                <a:lnTo>
                  <a:pt x="5253990" y="1052195"/>
                </a:lnTo>
                <a:lnTo>
                  <a:pt x="5250688" y="1053465"/>
                </a:lnTo>
                <a:lnTo>
                  <a:pt x="5247513" y="1054735"/>
                </a:lnTo>
                <a:lnTo>
                  <a:pt x="5245862" y="1058545"/>
                </a:lnTo>
                <a:lnTo>
                  <a:pt x="5247259" y="1061720"/>
                </a:lnTo>
                <a:lnTo>
                  <a:pt x="5271262" y="1121765"/>
                </a:lnTo>
                <a:lnTo>
                  <a:pt x="3928237" y="77216"/>
                </a:lnTo>
                <a:lnTo>
                  <a:pt x="3920363" y="87122"/>
                </a:lnTo>
                <a:lnTo>
                  <a:pt x="5263527" y="1131900"/>
                </a:lnTo>
                <a:lnTo>
                  <a:pt x="5199380" y="1123315"/>
                </a:lnTo>
                <a:lnTo>
                  <a:pt x="5195951" y="1122807"/>
                </a:lnTo>
                <a:lnTo>
                  <a:pt x="5192649" y="1125220"/>
                </a:lnTo>
                <a:lnTo>
                  <a:pt x="5192268" y="1128649"/>
                </a:lnTo>
                <a:lnTo>
                  <a:pt x="5191760" y="1132205"/>
                </a:lnTo>
                <a:lnTo>
                  <a:pt x="5194173" y="1135380"/>
                </a:lnTo>
                <a:lnTo>
                  <a:pt x="5295900" y="1148969"/>
                </a:lnTo>
                <a:close/>
              </a:path>
            </a:pathLst>
          </a:custGeom>
          <a:solidFill>
            <a:srgbClr val="497DBA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64946" y="432053"/>
            <a:ext cx="736536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>
                <a:latin typeface="Times New Roman"/>
                <a:cs typeface="Times New Roman"/>
              </a:rPr>
              <a:t>Procedure Oriented</a:t>
            </a:r>
            <a:r>
              <a:rPr sz="3600" spc="-10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Times New Roman"/>
                <a:cs typeface="Times New Roman"/>
              </a:rPr>
              <a:t>Programming(POP)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9740" y="1357324"/>
            <a:ext cx="8011795" cy="3342004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155575" indent="-143510">
              <a:lnSpc>
                <a:spcPct val="100000"/>
              </a:lnSpc>
              <a:spcBef>
                <a:spcPts val="865"/>
              </a:spcBef>
              <a:buSzPct val="96875"/>
              <a:buFont typeface="Arial"/>
              <a:buChar char="•"/>
              <a:tabLst>
                <a:tab pos="156210" algn="l"/>
              </a:tabLst>
            </a:pPr>
            <a:r>
              <a:rPr sz="3200" spc="-25" dirty="0">
                <a:latin typeface="Calibri"/>
                <a:cs typeface="Calibri"/>
              </a:rPr>
              <a:t>Data </a:t>
            </a:r>
            <a:r>
              <a:rPr sz="3200" spc="-5" dirty="0">
                <a:latin typeface="Calibri"/>
                <a:cs typeface="Calibri"/>
              </a:rPr>
              <a:t>is not</a:t>
            </a:r>
            <a:r>
              <a:rPr sz="3200" spc="55" dirty="0">
                <a:latin typeface="Calibri"/>
                <a:cs typeface="Calibri"/>
              </a:rPr>
              <a:t> </a:t>
            </a:r>
            <a:r>
              <a:rPr sz="3200" spc="-15" dirty="0">
                <a:latin typeface="Calibri"/>
                <a:cs typeface="Calibri"/>
              </a:rPr>
              <a:t>secure.</a:t>
            </a:r>
            <a:endParaRPr sz="320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  <a:spcBef>
                <a:spcPts val="770"/>
              </a:spcBef>
              <a:buSzPct val="96875"/>
              <a:buFont typeface="Arial"/>
              <a:buChar char="•"/>
              <a:tabLst>
                <a:tab pos="156210" algn="l"/>
              </a:tabLst>
            </a:pPr>
            <a:r>
              <a:rPr sz="3200" spc="-5" dirty="0">
                <a:latin typeface="Calibri"/>
                <a:cs typeface="Calibri"/>
              </a:rPr>
              <a:t>Global </a:t>
            </a:r>
            <a:r>
              <a:rPr sz="3200" spc="-25" dirty="0">
                <a:latin typeface="Calibri"/>
                <a:cs typeface="Calibri"/>
              </a:rPr>
              <a:t>data </a:t>
            </a:r>
            <a:r>
              <a:rPr sz="3200" spc="-20" dirty="0">
                <a:latin typeface="Calibri"/>
                <a:cs typeface="Calibri"/>
              </a:rPr>
              <a:t>are </a:t>
            </a:r>
            <a:r>
              <a:rPr sz="3200" spc="-15" dirty="0">
                <a:latin typeface="Calibri"/>
                <a:cs typeface="Calibri"/>
              </a:rPr>
              <a:t>more </a:t>
            </a:r>
            <a:r>
              <a:rPr sz="3200" spc="-10" dirty="0">
                <a:latin typeface="Calibri"/>
                <a:cs typeface="Calibri"/>
              </a:rPr>
              <a:t>vulnerable </a:t>
            </a:r>
            <a:r>
              <a:rPr sz="3200" spc="-20" dirty="0">
                <a:latin typeface="Calibri"/>
                <a:cs typeface="Calibri"/>
              </a:rPr>
              <a:t>to </a:t>
            </a:r>
            <a:r>
              <a:rPr sz="3200" spc="-5" dirty="0">
                <a:latin typeface="Calibri"/>
                <a:cs typeface="Calibri"/>
              </a:rPr>
              <a:t>the changes  </a:t>
            </a:r>
            <a:r>
              <a:rPr sz="3200" spc="-15" dirty="0">
                <a:latin typeface="Calibri"/>
                <a:cs typeface="Calibri"/>
              </a:rPr>
              <a:t>by </a:t>
            </a:r>
            <a:r>
              <a:rPr sz="3200" dirty="0">
                <a:latin typeface="Calibri"/>
                <a:cs typeface="Calibri"/>
              </a:rPr>
              <a:t>the</a:t>
            </a:r>
            <a:r>
              <a:rPr sz="3200" spc="1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function.</a:t>
            </a:r>
            <a:endParaRPr sz="3200">
              <a:latin typeface="Calibri"/>
              <a:cs typeface="Calibri"/>
            </a:endParaRPr>
          </a:p>
          <a:p>
            <a:pPr marL="12700" marR="163195">
              <a:lnSpc>
                <a:spcPct val="100000"/>
              </a:lnSpc>
              <a:spcBef>
                <a:spcPts val="770"/>
              </a:spcBef>
              <a:buSzPct val="96875"/>
              <a:buFont typeface="Arial"/>
              <a:buChar char="•"/>
              <a:tabLst>
                <a:tab pos="156210" algn="l"/>
              </a:tabLst>
            </a:pPr>
            <a:r>
              <a:rPr sz="3200" spc="-5" dirty="0">
                <a:latin typeface="Calibri"/>
                <a:cs typeface="Calibri"/>
              </a:rPr>
              <a:t>In </a:t>
            </a:r>
            <a:r>
              <a:rPr sz="3200" spc="-20" dirty="0">
                <a:latin typeface="Calibri"/>
                <a:cs typeface="Calibri"/>
              </a:rPr>
              <a:t>large programs </a:t>
            </a:r>
            <a:r>
              <a:rPr sz="3200" spc="-5" dirty="0">
                <a:latin typeface="Calibri"/>
                <a:cs typeface="Calibri"/>
              </a:rPr>
              <a:t>, it is very </a:t>
            </a:r>
            <a:r>
              <a:rPr sz="3200" spc="-10" dirty="0">
                <a:latin typeface="Calibri"/>
                <a:cs typeface="Calibri"/>
              </a:rPr>
              <a:t>difficult </a:t>
            </a:r>
            <a:r>
              <a:rPr sz="3200" spc="-20" dirty="0">
                <a:latin typeface="Calibri"/>
                <a:cs typeface="Calibri"/>
              </a:rPr>
              <a:t>to </a:t>
            </a:r>
            <a:r>
              <a:rPr sz="3200" spc="-5" dirty="0">
                <a:latin typeface="Calibri"/>
                <a:cs typeface="Calibri"/>
              </a:rPr>
              <a:t>identify  </a:t>
            </a:r>
            <a:r>
              <a:rPr sz="3200" spc="-10" dirty="0">
                <a:latin typeface="Calibri"/>
                <a:cs typeface="Calibri"/>
              </a:rPr>
              <a:t>what </a:t>
            </a:r>
            <a:r>
              <a:rPr sz="3200" spc="-25" dirty="0">
                <a:latin typeface="Calibri"/>
                <a:cs typeface="Calibri"/>
              </a:rPr>
              <a:t>data </a:t>
            </a:r>
            <a:r>
              <a:rPr sz="3200" spc="-5" dirty="0">
                <a:latin typeface="Calibri"/>
                <a:cs typeface="Calibri"/>
              </a:rPr>
              <a:t>is used </a:t>
            </a:r>
            <a:r>
              <a:rPr sz="3200" spc="-15" dirty="0">
                <a:latin typeface="Calibri"/>
                <a:cs typeface="Calibri"/>
              </a:rPr>
              <a:t>by </a:t>
            </a:r>
            <a:r>
              <a:rPr sz="3200" spc="-5" dirty="0">
                <a:latin typeface="Calibri"/>
                <a:cs typeface="Calibri"/>
              </a:rPr>
              <a:t>which</a:t>
            </a:r>
            <a:r>
              <a:rPr sz="3200" spc="12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function.</a:t>
            </a:r>
            <a:endParaRPr sz="3200">
              <a:latin typeface="Calibri"/>
              <a:cs typeface="Calibri"/>
            </a:endParaRPr>
          </a:p>
          <a:p>
            <a:pPr marL="155575" indent="-143510">
              <a:lnSpc>
                <a:spcPct val="100000"/>
              </a:lnSpc>
              <a:spcBef>
                <a:spcPts val="770"/>
              </a:spcBef>
              <a:buSzPct val="96875"/>
              <a:buFont typeface="Arial"/>
              <a:buChar char="•"/>
              <a:tabLst>
                <a:tab pos="156210" algn="l"/>
              </a:tabLst>
            </a:pPr>
            <a:r>
              <a:rPr sz="3200" spc="-5" dirty="0">
                <a:latin typeface="Calibri"/>
                <a:cs typeface="Calibri"/>
              </a:rPr>
              <a:t>Does not model </a:t>
            </a:r>
            <a:r>
              <a:rPr sz="3200" spc="-15" dirty="0">
                <a:latin typeface="Calibri"/>
                <a:cs typeface="Calibri"/>
              </a:rPr>
              <a:t>real </a:t>
            </a:r>
            <a:r>
              <a:rPr sz="3200" spc="-10" dirty="0">
                <a:latin typeface="Calibri"/>
                <a:cs typeface="Calibri"/>
              </a:rPr>
              <a:t>world </a:t>
            </a:r>
            <a:r>
              <a:rPr sz="3200" spc="-15" dirty="0">
                <a:latin typeface="Calibri"/>
                <a:cs typeface="Calibri"/>
              </a:rPr>
              <a:t>problems </a:t>
            </a:r>
            <a:r>
              <a:rPr sz="3200" spc="-10" dirty="0">
                <a:latin typeface="Calibri"/>
                <a:cs typeface="Calibri"/>
              </a:rPr>
              <a:t>very</a:t>
            </a:r>
            <a:r>
              <a:rPr sz="3200" spc="7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well.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60145" y="143509"/>
            <a:ext cx="736536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>
                <a:latin typeface="Times New Roman"/>
                <a:cs typeface="Times New Roman"/>
              </a:rPr>
              <a:t>Procedure Oriented</a:t>
            </a:r>
            <a:r>
              <a:rPr sz="3600" spc="-10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Times New Roman"/>
                <a:cs typeface="Times New Roman"/>
              </a:rPr>
              <a:t>Programming(POP)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8739" y="1036691"/>
            <a:ext cx="8726805" cy="3115945"/>
          </a:xfrm>
          <a:prstGeom prst="rect">
            <a:avLst/>
          </a:prstGeom>
        </p:spPr>
        <p:txBody>
          <a:bodyPr vert="horz" wrap="square" lIns="0" tIns="1257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90"/>
              </a:spcBef>
            </a:pPr>
            <a:r>
              <a:rPr sz="3200" spc="-15" dirty="0">
                <a:solidFill>
                  <a:srgbClr val="E36C09"/>
                </a:solidFill>
                <a:latin typeface="Calibri"/>
                <a:cs typeface="Calibri"/>
              </a:rPr>
              <a:t>Characteristics </a:t>
            </a:r>
            <a:r>
              <a:rPr sz="3200" spc="-5" dirty="0">
                <a:solidFill>
                  <a:srgbClr val="E36C09"/>
                </a:solidFill>
                <a:latin typeface="Calibri"/>
                <a:cs typeface="Calibri"/>
              </a:rPr>
              <a:t>of</a:t>
            </a:r>
            <a:r>
              <a:rPr sz="3200" spc="20" dirty="0">
                <a:solidFill>
                  <a:srgbClr val="E36C09"/>
                </a:solidFill>
                <a:latin typeface="Calibri"/>
                <a:cs typeface="Calibri"/>
              </a:rPr>
              <a:t> </a:t>
            </a:r>
            <a:r>
              <a:rPr sz="3200" spc="-5" dirty="0">
                <a:solidFill>
                  <a:srgbClr val="E36C09"/>
                </a:solidFill>
                <a:latin typeface="Calibri"/>
                <a:cs typeface="Calibri"/>
              </a:rPr>
              <a:t>POP:</a:t>
            </a:r>
            <a:endParaRPr sz="3200">
              <a:latin typeface="Calibri"/>
              <a:cs typeface="Calibri"/>
            </a:endParaRPr>
          </a:p>
          <a:p>
            <a:pPr marL="137795" indent="-125730">
              <a:lnSpc>
                <a:spcPct val="100000"/>
              </a:lnSpc>
              <a:spcBef>
                <a:spcPts val="785"/>
              </a:spcBef>
              <a:buSzPct val="96428"/>
              <a:buFont typeface="Arial"/>
              <a:buChar char="•"/>
              <a:tabLst>
                <a:tab pos="138430" algn="l"/>
              </a:tabLst>
            </a:pPr>
            <a:r>
              <a:rPr sz="2800" dirty="0">
                <a:latin typeface="Times New Roman"/>
                <a:cs typeface="Times New Roman"/>
              </a:rPr>
              <a:t>Emphasis is on doing</a:t>
            </a:r>
            <a:r>
              <a:rPr sz="2800" spc="-5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things</a:t>
            </a:r>
            <a:endParaRPr sz="28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  <a:spcBef>
                <a:spcPts val="675"/>
              </a:spcBef>
              <a:buSzPct val="96428"/>
              <a:buFont typeface="Arial"/>
              <a:buChar char="•"/>
              <a:tabLst>
                <a:tab pos="138430" algn="l"/>
              </a:tabLst>
            </a:pPr>
            <a:r>
              <a:rPr sz="2800" spc="-15" dirty="0">
                <a:latin typeface="Times New Roman"/>
                <a:cs typeface="Times New Roman"/>
              </a:rPr>
              <a:t>Large </a:t>
            </a:r>
            <a:r>
              <a:rPr sz="2800" dirty="0">
                <a:latin typeface="Times New Roman"/>
                <a:cs typeface="Times New Roman"/>
              </a:rPr>
              <a:t>programs are divided into smaller programs known</a:t>
            </a:r>
            <a:r>
              <a:rPr sz="2800" spc="-16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as  </a:t>
            </a:r>
            <a:r>
              <a:rPr sz="2800" spc="-5" dirty="0">
                <a:latin typeface="Times New Roman"/>
                <a:cs typeface="Times New Roman"/>
              </a:rPr>
              <a:t>functions.</a:t>
            </a:r>
            <a:endParaRPr sz="2800">
              <a:latin typeface="Times New Roman"/>
              <a:cs typeface="Times New Roman"/>
            </a:endParaRPr>
          </a:p>
          <a:p>
            <a:pPr marL="137795" indent="-125730">
              <a:lnSpc>
                <a:spcPct val="100000"/>
              </a:lnSpc>
              <a:spcBef>
                <a:spcPts val="670"/>
              </a:spcBef>
              <a:buSzPct val="96428"/>
              <a:buFont typeface="Arial"/>
              <a:buChar char="•"/>
              <a:tabLst>
                <a:tab pos="138430" algn="l"/>
              </a:tabLst>
            </a:pPr>
            <a:r>
              <a:rPr sz="2800" dirty="0">
                <a:latin typeface="Times New Roman"/>
                <a:cs typeface="Times New Roman"/>
              </a:rPr>
              <a:t>Functions share global</a:t>
            </a:r>
            <a:r>
              <a:rPr sz="2800" spc="-7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data.</a:t>
            </a:r>
            <a:endParaRPr sz="2800">
              <a:latin typeface="Times New Roman"/>
              <a:cs typeface="Times New Roman"/>
            </a:endParaRPr>
          </a:p>
          <a:p>
            <a:pPr marL="137795" indent="-125730">
              <a:lnSpc>
                <a:spcPct val="100000"/>
              </a:lnSpc>
              <a:spcBef>
                <a:spcPts val="670"/>
              </a:spcBef>
              <a:buSzPct val="96428"/>
              <a:buFont typeface="Arial"/>
              <a:buChar char="•"/>
              <a:tabLst>
                <a:tab pos="138430" algn="l"/>
              </a:tabLst>
            </a:pPr>
            <a:r>
              <a:rPr sz="2800" spc="-60" dirty="0">
                <a:latin typeface="Times New Roman"/>
                <a:cs typeface="Times New Roman"/>
              </a:rPr>
              <a:t>Work </a:t>
            </a:r>
            <a:r>
              <a:rPr sz="2800" dirty="0">
                <a:latin typeface="Times New Roman"/>
                <a:cs typeface="Times New Roman"/>
              </a:rPr>
              <a:t>on top- down</a:t>
            </a:r>
            <a:r>
              <a:rPr sz="2800" spc="2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approach.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8739" y="164388"/>
            <a:ext cx="3279775" cy="20739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77850">
              <a:lnSpc>
                <a:spcPct val="120000"/>
              </a:lnSpc>
              <a:spcBef>
                <a:spcPts val="100"/>
              </a:spcBef>
            </a:pPr>
            <a:r>
              <a:rPr sz="2800" spc="-5" dirty="0">
                <a:latin typeface="Times New Roman"/>
                <a:cs typeface="Times New Roman"/>
              </a:rPr>
              <a:t>#include&lt;stdio.h&gt;  </a:t>
            </a:r>
            <a:r>
              <a:rPr sz="2800" dirty="0">
                <a:latin typeface="Times New Roman"/>
                <a:cs typeface="Times New Roman"/>
              </a:rPr>
              <a:t>#include</a:t>
            </a:r>
            <a:r>
              <a:rPr sz="2800" spc="-10" dirty="0">
                <a:latin typeface="Times New Roman"/>
                <a:cs typeface="Times New Roman"/>
              </a:rPr>
              <a:t>&lt;</a:t>
            </a:r>
            <a:r>
              <a:rPr sz="2800" dirty="0">
                <a:latin typeface="Times New Roman"/>
                <a:cs typeface="Times New Roman"/>
              </a:rPr>
              <a:t>c</a:t>
            </a:r>
            <a:r>
              <a:rPr sz="2800" spc="-15" dirty="0">
                <a:latin typeface="Times New Roman"/>
                <a:cs typeface="Times New Roman"/>
              </a:rPr>
              <a:t>o</a:t>
            </a:r>
            <a:r>
              <a:rPr sz="2800" dirty="0">
                <a:latin typeface="Times New Roman"/>
                <a:cs typeface="Times New Roman"/>
              </a:rPr>
              <a:t>nio.</a:t>
            </a:r>
            <a:r>
              <a:rPr sz="2800" spc="-5" dirty="0">
                <a:latin typeface="Times New Roman"/>
                <a:cs typeface="Times New Roman"/>
              </a:rPr>
              <a:t>h</a:t>
            </a:r>
            <a:r>
              <a:rPr sz="2800" dirty="0">
                <a:latin typeface="Times New Roman"/>
                <a:cs typeface="Times New Roman"/>
              </a:rPr>
              <a:t>&gt;</a:t>
            </a:r>
            <a:endParaRPr sz="2800">
              <a:latin typeface="Times New Roman"/>
              <a:cs typeface="Times New Roman"/>
            </a:endParaRPr>
          </a:p>
          <a:p>
            <a:pPr marL="12700" marR="5080">
              <a:lnSpc>
                <a:spcPct val="120000"/>
              </a:lnSpc>
            </a:pPr>
            <a:r>
              <a:rPr sz="2800" dirty="0">
                <a:latin typeface="Times New Roman"/>
                <a:cs typeface="Times New Roman"/>
              </a:rPr>
              <a:t>int data; </a:t>
            </a:r>
            <a:r>
              <a:rPr sz="2800" dirty="0">
                <a:solidFill>
                  <a:srgbClr val="974707"/>
                </a:solidFill>
                <a:latin typeface="Times New Roman"/>
                <a:cs typeface="Times New Roman"/>
              </a:rPr>
              <a:t>// Global</a:t>
            </a:r>
            <a:r>
              <a:rPr sz="2800" spc="-145" dirty="0">
                <a:solidFill>
                  <a:srgbClr val="974707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974707"/>
                </a:solidFill>
                <a:latin typeface="Times New Roman"/>
                <a:cs typeface="Times New Roman"/>
              </a:rPr>
              <a:t>Data  </a:t>
            </a:r>
            <a:r>
              <a:rPr sz="2800" dirty="0">
                <a:latin typeface="Times New Roman"/>
                <a:cs typeface="Times New Roman"/>
              </a:rPr>
              <a:t>main()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8739" y="2212898"/>
            <a:ext cx="2599690" cy="3610610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2800" dirty="0">
                <a:latin typeface="Times New Roman"/>
                <a:cs typeface="Times New Roman"/>
              </a:rPr>
              <a:t>{</a:t>
            </a:r>
            <a:endParaRPr sz="2800">
              <a:latin typeface="Times New Roman"/>
              <a:cs typeface="Times New Roman"/>
            </a:endParaRPr>
          </a:p>
          <a:p>
            <a:pPr marL="12700" marR="5080">
              <a:lnSpc>
                <a:spcPct val="120000"/>
              </a:lnSpc>
            </a:pPr>
            <a:r>
              <a:rPr sz="2800" dirty="0">
                <a:latin typeface="Times New Roman"/>
                <a:cs typeface="Times New Roman"/>
              </a:rPr>
              <a:t>clrsrcr();  </a:t>
            </a:r>
            <a:r>
              <a:rPr sz="2800" spc="-5" dirty="0">
                <a:latin typeface="Times New Roman"/>
                <a:cs typeface="Times New Roman"/>
              </a:rPr>
              <a:t>printf("%d",data);  </a:t>
            </a:r>
            <a:r>
              <a:rPr sz="2800" dirty="0">
                <a:latin typeface="Times New Roman"/>
                <a:cs typeface="Times New Roman"/>
              </a:rPr>
              <a:t>fun_1();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800" dirty="0">
                <a:latin typeface="Times New Roman"/>
                <a:cs typeface="Times New Roman"/>
              </a:rPr>
              <a:t>fun_2();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2800" dirty="0">
                <a:latin typeface="Times New Roman"/>
                <a:cs typeface="Times New Roman"/>
              </a:rPr>
              <a:t>getch();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800" dirty="0">
                <a:latin typeface="Times New Roman"/>
                <a:cs typeface="Times New Roman"/>
              </a:rPr>
              <a:t>}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413247" y="250952"/>
            <a:ext cx="2228850" cy="3683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fun_1()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dirty="0">
                <a:latin typeface="Times New Roman"/>
                <a:cs typeface="Times New Roman"/>
              </a:rPr>
              <a:t>{</a:t>
            </a:r>
            <a:endParaRPr sz="24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</a:pPr>
            <a:r>
              <a:rPr sz="2400" dirty="0">
                <a:latin typeface="Times New Roman"/>
                <a:cs typeface="Times New Roman"/>
              </a:rPr>
              <a:t>data++;  print</a:t>
            </a:r>
            <a:r>
              <a:rPr sz="2400" spc="-5" dirty="0">
                <a:latin typeface="Times New Roman"/>
                <a:cs typeface="Times New Roman"/>
              </a:rPr>
              <a:t>f</a:t>
            </a:r>
            <a:r>
              <a:rPr sz="2400" spc="-10" dirty="0">
                <a:latin typeface="Times New Roman"/>
                <a:cs typeface="Times New Roman"/>
              </a:rPr>
              <a:t>("%</a:t>
            </a:r>
            <a:r>
              <a:rPr sz="2400" spc="-5" dirty="0">
                <a:latin typeface="Times New Roman"/>
                <a:cs typeface="Times New Roman"/>
              </a:rPr>
              <a:t>d",data);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dirty="0">
                <a:latin typeface="Times New Roman"/>
                <a:cs typeface="Times New Roman"/>
              </a:rPr>
              <a:t>}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dirty="0">
                <a:latin typeface="Times New Roman"/>
                <a:cs typeface="Times New Roman"/>
              </a:rPr>
              <a:t>fun_2()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dirty="0">
                <a:latin typeface="Times New Roman"/>
                <a:cs typeface="Times New Roman"/>
              </a:rPr>
              <a:t>{</a:t>
            </a:r>
            <a:endParaRPr sz="24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</a:pPr>
            <a:r>
              <a:rPr sz="2400" dirty="0">
                <a:latin typeface="Times New Roman"/>
                <a:cs typeface="Times New Roman"/>
              </a:rPr>
              <a:t>data++;  print</a:t>
            </a:r>
            <a:r>
              <a:rPr sz="2400" spc="-5" dirty="0">
                <a:latin typeface="Times New Roman"/>
                <a:cs typeface="Times New Roman"/>
              </a:rPr>
              <a:t>f</a:t>
            </a:r>
            <a:r>
              <a:rPr sz="2400" spc="-10" dirty="0">
                <a:latin typeface="Times New Roman"/>
                <a:cs typeface="Times New Roman"/>
              </a:rPr>
              <a:t>("%</a:t>
            </a:r>
            <a:r>
              <a:rPr sz="2400" spc="-5" dirty="0">
                <a:latin typeface="Times New Roman"/>
                <a:cs typeface="Times New Roman"/>
              </a:rPr>
              <a:t>d",data);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dirty="0">
                <a:latin typeface="Times New Roman"/>
                <a:cs typeface="Times New Roman"/>
              </a:rPr>
              <a:t>}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80997" y="354965"/>
            <a:ext cx="6228080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spc="-5" dirty="0"/>
              <a:t>Object </a:t>
            </a:r>
            <a:r>
              <a:rPr sz="4000" spc="-15" dirty="0"/>
              <a:t>Oriented</a:t>
            </a:r>
            <a:r>
              <a:rPr sz="4000" spc="-90" dirty="0"/>
              <a:t> </a:t>
            </a:r>
            <a:r>
              <a:rPr sz="4000" spc="-15" dirty="0"/>
              <a:t>Programming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307340" y="1407205"/>
            <a:ext cx="8358505" cy="4460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797560">
              <a:lnSpc>
                <a:spcPct val="100000"/>
              </a:lnSpc>
              <a:spcBef>
                <a:spcPts val="100"/>
              </a:spcBef>
              <a:buSzPct val="95833"/>
              <a:buFont typeface="Arial"/>
              <a:buChar char="•"/>
              <a:tabLst>
                <a:tab pos="120650" algn="l"/>
              </a:tabLst>
            </a:pPr>
            <a:r>
              <a:rPr sz="2400" dirty="0">
                <a:latin typeface="Times New Roman"/>
                <a:cs typeface="Times New Roman"/>
              </a:rPr>
              <a:t>Invention of Object Oriented Approach </a:t>
            </a:r>
            <a:r>
              <a:rPr sz="2400" spc="-5" dirty="0">
                <a:latin typeface="Times New Roman"/>
                <a:cs typeface="Times New Roman"/>
              </a:rPr>
              <a:t>is </a:t>
            </a:r>
            <a:r>
              <a:rPr sz="2400" dirty="0">
                <a:latin typeface="Times New Roman"/>
                <a:cs typeface="Times New Roman"/>
              </a:rPr>
              <a:t>to </a:t>
            </a:r>
            <a:r>
              <a:rPr sz="2400" spc="-5" dirty="0">
                <a:latin typeface="Times New Roman"/>
                <a:cs typeface="Times New Roman"/>
              </a:rPr>
              <a:t>remove flaws</a:t>
            </a:r>
            <a:r>
              <a:rPr sz="2400" spc="-2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of  Procedural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approach.</a:t>
            </a:r>
            <a:endParaRPr sz="2400">
              <a:latin typeface="Times New Roman"/>
              <a:cs typeface="Times New Roman"/>
            </a:endParaRPr>
          </a:p>
          <a:p>
            <a:pPr marL="12700" marR="380365">
              <a:lnSpc>
                <a:spcPct val="100000"/>
              </a:lnSpc>
              <a:spcBef>
                <a:spcPts val="575"/>
              </a:spcBef>
              <a:buSzPct val="95833"/>
              <a:buFont typeface="Arial"/>
              <a:buChar char="•"/>
              <a:tabLst>
                <a:tab pos="120650" algn="l"/>
              </a:tabLst>
            </a:pPr>
            <a:r>
              <a:rPr sz="2400" spc="-5" dirty="0">
                <a:latin typeface="Times New Roman"/>
                <a:cs typeface="Times New Roman"/>
              </a:rPr>
              <a:t>OOP </a:t>
            </a:r>
            <a:r>
              <a:rPr sz="2400" dirty="0">
                <a:latin typeface="Times New Roman"/>
                <a:cs typeface="Times New Roman"/>
              </a:rPr>
              <a:t>treats </a:t>
            </a:r>
            <a:r>
              <a:rPr sz="2400" dirty="0">
                <a:solidFill>
                  <a:srgbClr val="E36C09"/>
                </a:solidFill>
                <a:latin typeface="Times New Roman"/>
                <a:cs typeface="Times New Roman"/>
              </a:rPr>
              <a:t>data </a:t>
            </a:r>
            <a:r>
              <a:rPr sz="2400" spc="-5" dirty="0">
                <a:solidFill>
                  <a:srgbClr val="E36C09"/>
                </a:solidFill>
                <a:latin typeface="Times New Roman"/>
                <a:cs typeface="Times New Roman"/>
              </a:rPr>
              <a:t>as </a:t>
            </a:r>
            <a:r>
              <a:rPr sz="2400" dirty="0">
                <a:solidFill>
                  <a:srgbClr val="E36C09"/>
                </a:solidFill>
                <a:latin typeface="Times New Roman"/>
                <a:cs typeface="Times New Roman"/>
              </a:rPr>
              <a:t>a </a:t>
            </a:r>
            <a:r>
              <a:rPr sz="2400" spc="-5" dirty="0">
                <a:solidFill>
                  <a:srgbClr val="E36C09"/>
                </a:solidFill>
                <a:latin typeface="Times New Roman"/>
                <a:cs typeface="Times New Roman"/>
              </a:rPr>
              <a:t>critical </a:t>
            </a:r>
            <a:r>
              <a:rPr sz="2400" dirty="0">
                <a:solidFill>
                  <a:srgbClr val="E36C09"/>
                </a:solidFill>
                <a:latin typeface="Times New Roman"/>
                <a:cs typeface="Times New Roman"/>
              </a:rPr>
              <a:t>element </a:t>
            </a:r>
            <a:r>
              <a:rPr sz="2400" dirty="0">
                <a:latin typeface="Times New Roman"/>
                <a:cs typeface="Times New Roman"/>
              </a:rPr>
              <a:t>and does not allow to</a:t>
            </a:r>
            <a:r>
              <a:rPr sz="2400" spc="-2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move  </a:t>
            </a:r>
            <a:r>
              <a:rPr sz="2400" spc="-25" dirty="0">
                <a:latin typeface="Times New Roman"/>
                <a:cs typeface="Times New Roman"/>
              </a:rPr>
              <a:t>freely.</a:t>
            </a:r>
            <a:endParaRPr sz="24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  <a:spcBef>
                <a:spcPts val="575"/>
              </a:spcBef>
              <a:buSzPct val="95833"/>
              <a:buFont typeface="Arial"/>
              <a:buChar char="•"/>
              <a:tabLst>
                <a:tab pos="120650" algn="l"/>
              </a:tabLst>
            </a:pPr>
            <a:r>
              <a:rPr sz="2400" dirty="0">
                <a:latin typeface="Times New Roman"/>
                <a:cs typeface="Times New Roman"/>
              </a:rPr>
              <a:t>It </a:t>
            </a:r>
            <a:r>
              <a:rPr sz="2400" spc="-5" dirty="0">
                <a:latin typeface="Times New Roman"/>
                <a:cs typeface="Times New Roman"/>
              </a:rPr>
              <a:t>ties </a:t>
            </a:r>
            <a:r>
              <a:rPr sz="2400" dirty="0">
                <a:latin typeface="Times New Roman"/>
                <a:cs typeface="Times New Roman"/>
              </a:rPr>
              <a:t>data more closely to </a:t>
            </a:r>
            <a:r>
              <a:rPr sz="2400" spc="-5" dirty="0">
                <a:latin typeface="Times New Roman"/>
                <a:cs typeface="Times New Roman"/>
              </a:rPr>
              <a:t>the </a:t>
            </a:r>
            <a:r>
              <a:rPr sz="2400" dirty="0">
                <a:latin typeface="Times New Roman"/>
                <a:cs typeface="Times New Roman"/>
              </a:rPr>
              <a:t>functions data operate on data and  protect it from accidental modification from outside functions</a:t>
            </a:r>
            <a:r>
              <a:rPr sz="2400" spc="-2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called </a:t>
            </a:r>
            <a:r>
              <a:rPr sz="2400" dirty="0">
                <a:solidFill>
                  <a:srgbClr val="E36C09"/>
                </a:solidFill>
                <a:latin typeface="Times New Roman"/>
                <a:cs typeface="Times New Roman"/>
              </a:rPr>
              <a:t> objects</a:t>
            </a:r>
            <a:r>
              <a:rPr sz="2400" dirty="0">
                <a:latin typeface="Times New Roman"/>
                <a:cs typeface="Times New Roman"/>
              </a:rPr>
              <a:t>.</a:t>
            </a:r>
            <a:endParaRPr sz="2400">
              <a:latin typeface="Times New Roman"/>
              <a:cs typeface="Times New Roman"/>
            </a:endParaRPr>
          </a:p>
          <a:p>
            <a:pPr marL="12700" marR="92075">
              <a:lnSpc>
                <a:spcPct val="100000"/>
              </a:lnSpc>
              <a:spcBef>
                <a:spcPts val="580"/>
              </a:spcBef>
              <a:buSzPct val="95833"/>
              <a:buFont typeface="Arial"/>
              <a:buChar char="•"/>
              <a:tabLst>
                <a:tab pos="120650" algn="l"/>
              </a:tabLst>
            </a:pPr>
            <a:r>
              <a:rPr sz="2400" spc="-5" dirty="0">
                <a:latin typeface="Times New Roman"/>
                <a:cs typeface="Times New Roman"/>
              </a:rPr>
              <a:t>OOP </a:t>
            </a:r>
            <a:r>
              <a:rPr sz="2400" dirty="0">
                <a:latin typeface="Times New Roman"/>
                <a:cs typeface="Times New Roman"/>
              </a:rPr>
              <a:t>decompose a problem into a number of </a:t>
            </a:r>
            <a:r>
              <a:rPr sz="2400" spc="-5" dirty="0">
                <a:latin typeface="Times New Roman"/>
                <a:cs typeface="Times New Roman"/>
              </a:rPr>
              <a:t>entities </a:t>
            </a:r>
            <a:r>
              <a:rPr sz="2400" dirty="0">
                <a:latin typeface="Times New Roman"/>
                <a:cs typeface="Times New Roman"/>
              </a:rPr>
              <a:t>called</a:t>
            </a:r>
            <a:r>
              <a:rPr sz="2400" spc="-2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objects  and build data and functions around these</a:t>
            </a:r>
            <a:r>
              <a:rPr sz="2400" spc="-8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objects.</a:t>
            </a:r>
            <a:endParaRPr sz="2400">
              <a:latin typeface="Times New Roman"/>
              <a:cs typeface="Times New Roman"/>
            </a:endParaRPr>
          </a:p>
          <a:p>
            <a:pPr marL="120014" indent="-107950">
              <a:lnSpc>
                <a:spcPct val="100000"/>
              </a:lnSpc>
              <a:spcBef>
                <a:spcPts val="575"/>
              </a:spcBef>
              <a:buSzPct val="95833"/>
              <a:buFont typeface="Arial"/>
              <a:buChar char="•"/>
              <a:tabLst>
                <a:tab pos="120650" algn="l"/>
              </a:tabLst>
            </a:pPr>
            <a:r>
              <a:rPr sz="2400" dirty="0">
                <a:latin typeface="Times New Roman"/>
                <a:cs typeface="Times New Roman"/>
              </a:rPr>
              <a:t>The data of an </a:t>
            </a:r>
            <a:r>
              <a:rPr sz="2400" spc="-5" dirty="0">
                <a:latin typeface="Times New Roman"/>
                <a:cs typeface="Times New Roman"/>
              </a:rPr>
              <a:t>object </a:t>
            </a:r>
            <a:r>
              <a:rPr sz="2400" dirty="0">
                <a:latin typeface="Times New Roman"/>
                <a:cs typeface="Times New Roman"/>
              </a:rPr>
              <a:t>can be accessed only by </a:t>
            </a:r>
            <a:r>
              <a:rPr sz="2400" spc="-5" dirty="0">
                <a:latin typeface="Times New Roman"/>
                <a:cs typeface="Times New Roman"/>
              </a:rPr>
              <a:t>the</a:t>
            </a:r>
            <a:r>
              <a:rPr sz="2400" spc="-1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functions.</a:t>
            </a:r>
            <a:endParaRPr sz="2400">
              <a:latin typeface="Times New Roman"/>
              <a:cs typeface="Times New Roman"/>
            </a:endParaRPr>
          </a:p>
          <a:p>
            <a:pPr marL="120014" indent="-107950">
              <a:lnSpc>
                <a:spcPct val="100000"/>
              </a:lnSpc>
              <a:spcBef>
                <a:spcPts val="575"/>
              </a:spcBef>
              <a:buSzPct val="95833"/>
              <a:buFont typeface="Arial"/>
              <a:buChar char="•"/>
              <a:tabLst>
                <a:tab pos="120650" algn="l"/>
              </a:tabLst>
            </a:pPr>
            <a:r>
              <a:rPr sz="2400" dirty="0">
                <a:latin typeface="Times New Roman"/>
                <a:cs typeface="Times New Roman"/>
              </a:rPr>
              <a:t>Functions can </a:t>
            </a:r>
            <a:r>
              <a:rPr sz="2400" spc="-5" dirty="0">
                <a:latin typeface="Times New Roman"/>
                <a:cs typeface="Times New Roman"/>
              </a:rPr>
              <a:t>communicate </a:t>
            </a:r>
            <a:r>
              <a:rPr sz="2400" dirty="0">
                <a:latin typeface="Times New Roman"/>
                <a:cs typeface="Times New Roman"/>
              </a:rPr>
              <a:t>with functions of other</a:t>
            </a:r>
            <a:r>
              <a:rPr sz="2400" spc="-8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objects.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57197" y="0"/>
            <a:ext cx="6228080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spc="-5" dirty="0"/>
              <a:t>Object </a:t>
            </a:r>
            <a:r>
              <a:rPr sz="4000" spc="-15" dirty="0"/>
              <a:t>Oriented</a:t>
            </a:r>
            <a:r>
              <a:rPr sz="4000" spc="-90" dirty="0"/>
              <a:t> </a:t>
            </a:r>
            <a:r>
              <a:rPr sz="4000" spc="-15" dirty="0"/>
              <a:t>Programming</a:t>
            </a:r>
            <a:endParaRPr sz="4000"/>
          </a:p>
        </p:txBody>
      </p:sp>
      <p:sp>
        <p:nvSpPr>
          <p:cNvPr id="3" name="object 3"/>
          <p:cNvSpPr/>
          <p:nvPr/>
        </p:nvSpPr>
        <p:spPr>
          <a:xfrm>
            <a:off x="914400" y="1066800"/>
            <a:ext cx="6477000" cy="4953000"/>
          </a:xfrm>
          <a:custGeom>
            <a:avLst/>
            <a:gdLst/>
            <a:ahLst/>
            <a:cxnLst/>
            <a:rect l="l" t="t" r="r" b="b"/>
            <a:pathLst>
              <a:path w="6477000" h="4953000">
                <a:moveTo>
                  <a:pt x="0" y="2133600"/>
                </a:moveTo>
                <a:lnTo>
                  <a:pt x="2133600" y="2133600"/>
                </a:lnTo>
                <a:lnTo>
                  <a:pt x="2133600" y="0"/>
                </a:lnTo>
                <a:lnTo>
                  <a:pt x="0" y="0"/>
                </a:lnTo>
                <a:lnTo>
                  <a:pt x="0" y="2133600"/>
                </a:lnTo>
                <a:close/>
              </a:path>
              <a:path w="6477000" h="4953000">
                <a:moveTo>
                  <a:pt x="4343400" y="2133600"/>
                </a:moveTo>
                <a:lnTo>
                  <a:pt x="6477000" y="2133600"/>
                </a:lnTo>
                <a:lnTo>
                  <a:pt x="6477000" y="0"/>
                </a:lnTo>
                <a:lnTo>
                  <a:pt x="4343400" y="0"/>
                </a:lnTo>
                <a:lnTo>
                  <a:pt x="4343400" y="2133600"/>
                </a:lnTo>
                <a:close/>
              </a:path>
              <a:path w="6477000" h="4953000">
                <a:moveTo>
                  <a:pt x="2209800" y="4953000"/>
                </a:moveTo>
                <a:lnTo>
                  <a:pt x="4343400" y="4953000"/>
                </a:lnTo>
                <a:lnTo>
                  <a:pt x="4343400" y="2819400"/>
                </a:lnTo>
                <a:lnTo>
                  <a:pt x="2209800" y="2819400"/>
                </a:lnTo>
                <a:lnTo>
                  <a:pt x="2209800" y="4953000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066800" y="1383271"/>
            <a:ext cx="1828800" cy="369570"/>
          </a:xfrm>
          <a:prstGeom prst="rect">
            <a:avLst/>
          </a:prstGeom>
          <a:ln w="9525">
            <a:solidFill>
              <a:srgbClr val="943735"/>
            </a:solidFill>
          </a:ln>
        </p:spPr>
        <p:txBody>
          <a:bodyPr vert="horz" wrap="square" lIns="0" tIns="3111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45"/>
              </a:spcBef>
            </a:pPr>
            <a:r>
              <a:rPr sz="1800" spc="-15" dirty="0">
                <a:latin typeface="Calibri"/>
                <a:cs typeface="Calibri"/>
              </a:rPr>
              <a:t>Data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66800" y="2373871"/>
            <a:ext cx="1828800" cy="369570"/>
          </a:xfrm>
          <a:prstGeom prst="rect">
            <a:avLst/>
          </a:prstGeom>
          <a:solidFill>
            <a:srgbClr val="548ED4"/>
          </a:solidFill>
          <a:ln w="9525">
            <a:solidFill>
              <a:srgbClr val="943735"/>
            </a:solidFill>
          </a:ln>
        </p:spPr>
        <p:txBody>
          <a:bodyPr vert="horz" wrap="square" lIns="0" tIns="31115" rIns="0" bIns="0" rtlCol="0">
            <a:spAutoFit/>
          </a:bodyPr>
          <a:lstStyle/>
          <a:p>
            <a:pPr marL="462915">
              <a:lnSpc>
                <a:spcPct val="100000"/>
              </a:lnSpc>
              <a:spcBef>
                <a:spcPts val="245"/>
              </a:spcBef>
            </a:pPr>
            <a:r>
              <a:rPr sz="1800" spc="-5" dirty="0">
                <a:latin typeface="Calibri"/>
                <a:cs typeface="Calibri"/>
              </a:rPr>
              <a:t>Functions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410200" y="1371587"/>
            <a:ext cx="1828800" cy="369570"/>
          </a:xfrm>
          <a:prstGeom prst="rect">
            <a:avLst/>
          </a:prstGeom>
          <a:ln w="9525">
            <a:solidFill>
              <a:srgbClr val="943735"/>
            </a:solidFill>
          </a:ln>
        </p:spPr>
        <p:txBody>
          <a:bodyPr vert="horz" wrap="square" lIns="0" tIns="3111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45"/>
              </a:spcBef>
            </a:pPr>
            <a:r>
              <a:rPr sz="1800" spc="-15" dirty="0">
                <a:latin typeface="Calibri"/>
                <a:cs typeface="Calibri"/>
              </a:rPr>
              <a:t>Data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410200" y="2362187"/>
            <a:ext cx="1828800" cy="369570"/>
          </a:xfrm>
          <a:prstGeom prst="rect">
            <a:avLst/>
          </a:prstGeom>
          <a:solidFill>
            <a:srgbClr val="548ED4"/>
          </a:solidFill>
          <a:ln w="9525">
            <a:solidFill>
              <a:srgbClr val="943735"/>
            </a:solidFill>
          </a:ln>
        </p:spPr>
        <p:txBody>
          <a:bodyPr vert="horz" wrap="square" lIns="0" tIns="31115" rIns="0" bIns="0" rtlCol="0">
            <a:spAutoFit/>
          </a:bodyPr>
          <a:lstStyle/>
          <a:p>
            <a:pPr marL="463550">
              <a:lnSpc>
                <a:spcPct val="100000"/>
              </a:lnSpc>
              <a:spcBef>
                <a:spcPts val="245"/>
              </a:spcBef>
            </a:pPr>
            <a:r>
              <a:rPr sz="1800" spc="-5" dirty="0">
                <a:latin typeface="Calibri"/>
                <a:cs typeface="Calibri"/>
              </a:rPr>
              <a:t>Functions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276600" y="5257800"/>
            <a:ext cx="1828800" cy="369570"/>
          </a:xfrm>
          <a:prstGeom prst="rect">
            <a:avLst/>
          </a:prstGeom>
          <a:ln w="9525">
            <a:solidFill>
              <a:srgbClr val="943735"/>
            </a:solidFill>
          </a:ln>
        </p:spPr>
        <p:txBody>
          <a:bodyPr vert="horz" wrap="square" lIns="0" tIns="3175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50"/>
              </a:spcBef>
            </a:pPr>
            <a:r>
              <a:rPr sz="1800" spc="-15" dirty="0">
                <a:latin typeface="Calibri"/>
                <a:cs typeface="Calibri"/>
              </a:rPr>
              <a:t>Data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276600" y="4278871"/>
            <a:ext cx="1828800" cy="369570"/>
          </a:xfrm>
          <a:prstGeom prst="rect">
            <a:avLst/>
          </a:prstGeom>
          <a:solidFill>
            <a:srgbClr val="548ED4"/>
          </a:solidFill>
          <a:ln w="9525">
            <a:solidFill>
              <a:srgbClr val="943735"/>
            </a:solidFill>
          </a:ln>
        </p:spPr>
        <p:txBody>
          <a:bodyPr vert="horz" wrap="square" lIns="0" tIns="31750" rIns="0" bIns="0" rtlCol="0">
            <a:spAutoFit/>
          </a:bodyPr>
          <a:lstStyle/>
          <a:p>
            <a:pPr marL="463550">
              <a:lnSpc>
                <a:spcPct val="100000"/>
              </a:lnSpc>
              <a:spcBef>
                <a:spcPts val="250"/>
              </a:spcBef>
            </a:pPr>
            <a:r>
              <a:rPr sz="1800" spc="-5" dirty="0">
                <a:latin typeface="Calibri"/>
                <a:cs typeface="Calibri"/>
              </a:rPr>
              <a:t>Functions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775333" y="1752599"/>
            <a:ext cx="4603115" cy="3505200"/>
          </a:xfrm>
          <a:custGeom>
            <a:avLst/>
            <a:gdLst/>
            <a:ahLst/>
            <a:cxnLst/>
            <a:rect l="l" t="t" r="r" b="b"/>
            <a:pathLst>
              <a:path w="4603115" h="3505200">
                <a:moveTo>
                  <a:pt x="106934" y="517906"/>
                </a:moveTo>
                <a:lnTo>
                  <a:pt x="105664" y="513080"/>
                </a:lnTo>
                <a:lnTo>
                  <a:pt x="101854" y="510794"/>
                </a:lnTo>
                <a:lnTo>
                  <a:pt x="98171" y="508635"/>
                </a:lnTo>
                <a:lnTo>
                  <a:pt x="93218" y="509905"/>
                </a:lnTo>
                <a:lnTo>
                  <a:pt x="91059" y="513715"/>
                </a:lnTo>
                <a:lnTo>
                  <a:pt x="61455" y="564451"/>
                </a:lnTo>
                <a:lnTo>
                  <a:pt x="61341" y="593852"/>
                </a:lnTo>
                <a:lnTo>
                  <a:pt x="61341" y="589915"/>
                </a:lnTo>
                <a:lnTo>
                  <a:pt x="61341" y="564667"/>
                </a:lnTo>
                <a:lnTo>
                  <a:pt x="61341" y="0"/>
                </a:lnTo>
                <a:lnTo>
                  <a:pt x="45466" y="0"/>
                </a:lnTo>
                <a:lnTo>
                  <a:pt x="45567" y="564654"/>
                </a:lnTo>
                <a:lnTo>
                  <a:pt x="45466" y="564451"/>
                </a:lnTo>
                <a:lnTo>
                  <a:pt x="15875" y="513715"/>
                </a:lnTo>
                <a:lnTo>
                  <a:pt x="13716" y="509905"/>
                </a:lnTo>
                <a:lnTo>
                  <a:pt x="8763" y="508635"/>
                </a:lnTo>
                <a:lnTo>
                  <a:pt x="5080" y="510794"/>
                </a:lnTo>
                <a:lnTo>
                  <a:pt x="1270" y="513080"/>
                </a:lnTo>
                <a:lnTo>
                  <a:pt x="0" y="517906"/>
                </a:lnTo>
                <a:lnTo>
                  <a:pt x="2159" y="521716"/>
                </a:lnTo>
                <a:lnTo>
                  <a:pt x="53467" y="609600"/>
                </a:lnTo>
                <a:lnTo>
                  <a:pt x="62649" y="593852"/>
                </a:lnTo>
                <a:lnTo>
                  <a:pt x="104775" y="521716"/>
                </a:lnTo>
                <a:lnTo>
                  <a:pt x="106934" y="517906"/>
                </a:lnTo>
                <a:close/>
              </a:path>
              <a:path w="4603115" h="3505200">
                <a:moveTo>
                  <a:pt x="2034667" y="2514600"/>
                </a:moveTo>
                <a:lnTo>
                  <a:pt x="2034540" y="2505202"/>
                </a:lnTo>
                <a:lnTo>
                  <a:pt x="2033397" y="2413000"/>
                </a:lnTo>
                <a:lnTo>
                  <a:pt x="2033397" y="2408428"/>
                </a:lnTo>
                <a:lnTo>
                  <a:pt x="2029714" y="2404872"/>
                </a:lnTo>
                <a:lnTo>
                  <a:pt x="2025396" y="2404999"/>
                </a:lnTo>
                <a:lnTo>
                  <a:pt x="2020951" y="2404999"/>
                </a:lnTo>
                <a:lnTo>
                  <a:pt x="2017522" y="2408682"/>
                </a:lnTo>
                <a:lnTo>
                  <a:pt x="2017522" y="2413000"/>
                </a:lnTo>
                <a:lnTo>
                  <a:pt x="2018284" y="2471890"/>
                </a:lnTo>
                <a:lnTo>
                  <a:pt x="1150188" y="1025118"/>
                </a:lnTo>
                <a:lnTo>
                  <a:pt x="1205738" y="1055624"/>
                </a:lnTo>
                <a:lnTo>
                  <a:pt x="1210564" y="1054227"/>
                </a:lnTo>
                <a:lnTo>
                  <a:pt x="1212596" y="1050417"/>
                </a:lnTo>
                <a:lnTo>
                  <a:pt x="1214755" y="1046480"/>
                </a:lnTo>
                <a:lnTo>
                  <a:pt x="1213358" y="1041654"/>
                </a:lnTo>
                <a:lnTo>
                  <a:pt x="1209548" y="1039622"/>
                </a:lnTo>
                <a:lnTo>
                  <a:pt x="1137373" y="999998"/>
                </a:lnTo>
                <a:lnTo>
                  <a:pt x="1120267" y="990600"/>
                </a:lnTo>
                <a:lnTo>
                  <a:pt x="1121524" y="1092200"/>
                </a:lnTo>
                <a:lnTo>
                  <a:pt x="1121537" y="1096772"/>
                </a:lnTo>
                <a:lnTo>
                  <a:pt x="1125093" y="1100328"/>
                </a:lnTo>
                <a:lnTo>
                  <a:pt x="1129538" y="1100201"/>
                </a:lnTo>
                <a:lnTo>
                  <a:pt x="1133983" y="1100201"/>
                </a:lnTo>
                <a:lnTo>
                  <a:pt x="1137412" y="1096518"/>
                </a:lnTo>
                <a:lnTo>
                  <a:pt x="1137412" y="1092200"/>
                </a:lnTo>
                <a:lnTo>
                  <a:pt x="1136637" y="1033322"/>
                </a:lnTo>
                <a:lnTo>
                  <a:pt x="2004733" y="2480094"/>
                </a:lnTo>
                <a:lnTo>
                  <a:pt x="1949196" y="2449576"/>
                </a:lnTo>
                <a:lnTo>
                  <a:pt x="1944370" y="2450973"/>
                </a:lnTo>
                <a:lnTo>
                  <a:pt x="1942338" y="2454783"/>
                </a:lnTo>
                <a:lnTo>
                  <a:pt x="1940179" y="2458720"/>
                </a:lnTo>
                <a:lnTo>
                  <a:pt x="1941576" y="2463546"/>
                </a:lnTo>
                <a:lnTo>
                  <a:pt x="1945386" y="2465578"/>
                </a:lnTo>
                <a:lnTo>
                  <a:pt x="2034667" y="2514600"/>
                </a:lnTo>
                <a:close/>
              </a:path>
              <a:path w="4603115" h="3505200">
                <a:moveTo>
                  <a:pt x="2469134" y="2987294"/>
                </a:moveTo>
                <a:lnTo>
                  <a:pt x="2466975" y="2983484"/>
                </a:lnTo>
                <a:lnTo>
                  <a:pt x="2424849" y="2911348"/>
                </a:lnTo>
                <a:lnTo>
                  <a:pt x="2415667" y="2895600"/>
                </a:lnTo>
                <a:lnTo>
                  <a:pt x="2364359" y="2983484"/>
                </a:lnTo>
                <a:lnTo>
                  <a:pt x="2362200" y="2987294"/>
                </a:lnTo>
                <a:lnTo>
                  <a:pt x="2363470" y="2992120"/>
                </a:lnTo>
                <a:lnTo>
                  <a:pt x="2367153" y="2994406"/>
                </a:lnTo>
                <a:lnTo>
                  <a:pt x="2370963" y="2996565"/>
                </a:lnTo>
                <a:lnTo>
                  <a:pt x="2375916" y="2995295"/>
                </a:lnTo>
                <a:lnTo>
                  <a:pt x="2378075" y="2991485"/>
                </a:lnTo>
                <a:lnTo>
                  <a:pt x="2407666" y="2940761"/>
                </a:lnTo>
                <a:lnTo>
                  <a:pt x="2407793" y="2940545"/>
                </a:lnTo>
                <a:lnTo>
                  <a:pt x="2407666" y="3505200"/>
                </a:lnTo>
                <a:lnTo>
                  <a:pt x="2423541" y="3505200"/>
                </a:lnTo>
                <a:lnTo>
                  <a:pt x="2423541" y="2940545"/>
                </a:lnTo>
                <a:lnTo>
                  <a:pt x="2423541" y="2915285"/>
                </a:lnTo>
                <a:lnTo>
                  <a:pt x="2423541" y="2911348"/>
                </a:lnTo>
                <a:lnTo>
                  <a:pt x="2423668" y="2940761"/>
                </a:lnTo>
                <a:lnTo>
                  <a:pt x="2453259" y="2991485"/>
                </a:lnTo>
                <a:lnTo>
                  <a:pt x="2455418" y="2995295"/>
                </a:lnTo>
                <a:lnTo>
                  <a:pt x="2460371" y="2996565"/>
                </a:lnTo>
                <a:lnTo>
                  <a:pt x="2464054" y="2994406"/>
                </a:lnTo>
                <a:lnTo>
                  <a:pt x="2467864" y="2992120"/>
                </a:lnTo>
                <a:lnTo>
                  <a:pt x="2469134" y="2987294"/>
                </a:lnTo>
                <a:close/>
              </a:path>
              <a:path w="4603115" h="3505200">
                <a:moveTo>
                  <a:pt x="3634867" y="794258"/>
                </a:moveTo>
                <a:lnTo>
                  <a:pt x="3621227" y="786384"/>
                </a:lnTo>
                <a:lnTo>
                  <a:pt x="3546729" y="743331"/>
                </a:lnTo>
                <a:lnTo>
                  <a:pt x="3542919" y="741172"/>
                </a:lnTo>
                <a:lnTo>
                  <a:pt x="3538093" y="742442"/>
                </a:lnTo>
                <a:lnTo>
                  <a:pt x="3535807" y="746252"/>
                </a:lnTo>
                <a:lnTo>
                  <a:pt x="3533648" y="750062"/>
                </a:lnTo>
                <a:lnTo>
                  <a:pt x="3534918" y="754888"/>
                </a:lnTo>
                <a:lnTo>
                  <a:pt x="3538728" y="757174"/>
                </a:lnTo>
                <a:lnTo>
                  <a:pt x="3589629" y="786523"/>
                </a:lnTo>
                <a:lnTo>
                  <a:pt x="1165174" y="797814"/>
                </a:lnTo>
                <a:lnTo>
                  <a:pt x="1151712" y="805751"/>
                </a:lnTo>
                <a:lnTo>
                  <a:pt x="1163218" y="798957"/>
                </a:lnTo>
                <a:lnTo>
                  <a:pt x="1165174" y="797814"/>
                </a:lnTo>
                <a:lnTo>
                  <a:pt x="1216025" y="767842"/>
                </a:lnTo>
                <a:lnTo>
                  <a:pt x="1219835" y="765683"/>
                </a:lnTo>
                <a:lnTo>
                  <a:pt x="1220978" y="760857"/>
                </a:lnTo>
                <a:lnTo>
                  <a:pt x="1218819" y="757047"/>
                </a:lnTo>
                <a:lnTo>
                  <a:pt x="1216533" y="753237"/>
                </a:lnTo>
                <a:lnTo>
                  <a:pt x="1211707" y="751967"/>
                </a:lnTo>
                <a:lnTo>
                  <a:pt x="1207897" y="754253"/>
                </a:lnTo>
                <a:lnTo>
                  <a:pt x="1120267" y="805942"/>
                </a:lnTo>
                <a:lnTo>
                  <a:pt x="1208405" y="856869"/>
                </a:lnTo>
                <a:lnTo>
                  <a:pt x="1212215" y="859028"/>
                </a:lnTo>
                <a:lnTo>
                  <a:pt x="1217041" y="857758"/>
                </a:lnTo>
                <a:lnTo>
                  <a:pt x="1219200" y="853948"/>
                </a:lnTo>
                <a:lnTo>
                  <a:pt x="1221486" y="850138"/>
                </a:lnTo>
                <a:lnTo>
                  <a:pt x="1220089" y="845312"/>
                </a:lnTo>
                <a:lnTo>
                  <a:pt x="1216406" y="843026"/>
                </a:lnTo>
                <a:lnTo>
                  <a:pt x="1165720" y="813816"/>
                </a:lnTo>
                <a:lnTo>
                  <a:pt x="1165491" y="813689"/>
                </a:lnTo>
                <a:lnTo>
                  <a:pt x="3589858" y="802398"/>
                </a:lnTo>
                <a:lnTo>
                  <a:pt x="3539109" y="832358"/>
                </a:lnTo>
                <a:lnTo>
                  <a:pt x="3535299" y="834517"/>
                </a:lnTo>
                <a:lnTo>
                  <a:pt x="3534029" y="839343"/>
                </a:lnTo>
                <a:lnTo>
                  <a:pt x="3538601" y="846963"/>
                </a:lnTo>
                <a:lnTo>
                  <a:pt x="3543427" y="848233"/>
                </a:lnTo>
                <a:lnTo>
                  <a:pt x="3547237" y="845947"/>
                </a:lnTo>
                <a:lnTo>
                  <a:pt x="3634867" y="794258"/>
                </a:lnTo>
                <a:close/>
              </a:path>
              <a:path w="4603115" h="3505200">
                <a:moveTo>
                  <a:pt x="3711067" y="990600"/>
                </a:moveTo>
                <a:lnTo>
                  <a:pt x="3620135" y="1036320"/>
                </a:lnTo>
                <a:lnTo>
                  <a:pt x="3616198" y="1038352"/>
                </a:lnTo>
                <a:lnTo>
                  <a:pt x="3614674" y="1043051"/>
                </a:lnTo>
                <a:lnTo>
                  <a:pt x="3616579" y="1046988"/>
                </a:lnTo>
                <a:lnTo>
                  <a:pt x="3618611" y="1050925"/>
                </a:lnTo>
                <a:lnTo>
                  <a:pt x="3623310" y="1052449"/>
                </a:lnTo>
                <a:lnTo>
                  <a:pt x="3627247" y="1050544"/>
                </a:lnTo>
                <a:lnTo>
                  <a:pt x="3679799" y="1024140"/>
                </a:lnTo>
                <a:lnTo>
                  <a:pt x="2738361" y="2472461"/>
                </a:lnTo>
                <a:lnTo>
                  <a:pt x="2741206" y="2412873"/>
                </a:lnTo>
                <a:lnTo>
                  <a:pt x="2741422" y="2409317"/>
                </a:lnTo>
                <a:lnTo>
                  <a:pt x="2737993" y="2405634"/>
                </a:lnTo>
                <a:lnTo>
                  <a:pt x="2729230" y="2405126"/>
                </a:lnTo>
                <a:lnTo>
                  <a:pt x="2725547" y="2408555"/>
                </a:lnTo>
                <a:lnTo>
                  <a:pt x="2725382" y="2413635"/>
                </a:lnTo>
                <a:lnTo>
                  <a:pt x="2720467" y="2514600"/>
                </a:lnTo>
                <a:lnTo>
                  <a:pt x="2738145" y="2505710"/>
                </a:lnTo>
                <a:lnTo>
                  <a:pt x="2811399" y="2468880"/>
                </a:lnTo>
                <a:lnTo>
                  <a:pt x="2815336" y="2466848"/>
                </a:lnTo>
                <a:lnTo>
                  <a:pt x="2816860" y="2462149"/>
                </a:lnTo>
                <a:lnTo>
                  <a:pt x="2814955" y="2458212"/>
                </a:lnTo>
                <a:lnTo>
                  <a:pt x="2812923" y="2454275"/>
                </a:lnTo>
                <a:lnTo>
                  <a:pt x="2808224" y="2452751"/>
                </a:lnTo>
                <a:lnTo>
                  <a:pt x="2804287" y="2454656"/>
                </a:lnTo>
                <a:lnTo>
                  <a:pt x="2751721" y="2481072"/>
                </a:lnTo>
                <a:lnTo>
                  <a:pt x="3693160" y="1032751"/>
                </a:lnTo>
                <a:lnTo>
                  <a:pt x="3690315" y="1092327"/>
                </a:lnTo>
                <a:lnTo>
                  <a:pt x="3690112" y="1095883"/>
                </a:lnTo>
                <a:lnTo>
                  <a:pt x="3693414" y="1099566"/>
                </a:lnTo>
                <a:lnTo>
                  <a:pt x="3702177" y="1100074"/>
                </a:lnTo>
                <a:lnTo>
                  <a:pt x="3705987" y="1096645"/>
                </a:lnTo>
                <a:lnTo>
                  <a:pt x="3706139" y="1091565"/>
                </a:lnTo>
                <a:lnTo>
                  <a:pt x="3710622" y="999490"/>
                </a:lnTo>
                <a:lnTo>
                  <a:pt x="3711067" y="990600"/>
                </a:lnTo>
                <a:close/>
              </a:path>
              <a:path w="4603115" h="3505200">
                <a:moveTo>
                  <a:pt x="4602734" y="517906"/>
                </a:moveTo>
                <a:lnTo>
                  <a:pt x="4601464" y="513080"/>
                </a:lnTo>
                <a:lnTo>
                  <a:pt x="4597654" y="510794"/>
                </a:lnTo>
                <a:lnTo>
                  <a:pt x="4593971" y="508635"/>
                </a:lnTo>
                <a:lnTo>
                  <a:pt x="4589018" y="509905"/>
                </a:lnTo>
                <a:lnTo>
                  <a:pt x="4586859" y="513715"/>
                </a:lnTo>
                <a:lnTo>
                  <a:pt x="4557268" y="564451"/>
                </a:lnTo>
                <a:lnTo>
                  <a:pt x="4557141" y="593852"/>
                </a:lnTo>
                <a:lnTo>
                  <a:pt x="4557141" y="589915"/>
                </a:lnTo>
                <a:lnTo>
                  <a:pt x="4557141" y="564667"/>
                </a:lnTo>
                <a:lnTo>
                  <a:pt x="4557141" y="0"/>
                </a:lnTo>
                <a:lnTo>
                  <a:pt x="4541266" y="0"/>
                </a:lnTo>
                <a:lnTo>
                  <a:pt x="4541393" y="564667"/>
                </a:lnTo>
                <a:lnTo>
                  <a:pt x="4549267" y="578167"/>
                </a:lnTo>
                <a:lnTo>
                  <a:pt x="4541266" y="564451"/>
                </a:lnTo>
                <a:lnTo>
                  <a:pt x="4511675" y="513715"/>
                </a:lnTo>
                <a:lnTo>
                  <a:pt x="4509516" y="509905"/>
                </a:lnTo>
                <a:lnTo>
                  <a:pt x="4504563" y="508635"/>
                </a:lnTo>
                <a:lnTo>
                  <a:pt x="4500753" y="510794"/>
                </a:lnTo>
                <a:lnTo>
                  <a:pt x="4497070" y="513080"/>
                </a:lnTo>
                <a:lnTo>
                  <a:pt x="4495800" y="517906"/>
                </a:lnTo>
                <a:lnTo>
                  <a:pt x="4497959" y="521716"/>
                </a:lnTo>
                <a:lnTo>
                  <a:pt x="4549267" y="609600"/>
                </a:lnTo>
                <a:lnTo>
                  <a:pt x="4558449" y="593852"/>
                </a:lnTo>
                <a:lnTo>
                  <a:pt x="4600575" y="521716"/>
                </a:lnTo>
                <a:lnTo>
                  <a:pt x="4602734" y="51790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1297939" y="704341"/>
            <a:ext cx="82296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Calibri"/>
                <a:cs typeface="Calibri"/>
              </a:rPr>
              <a:t>Object</a:t>
            </a:r>
            <a:r>
              <a:rPr sz="1800" spc="-7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870447" y="780541"/>
            <a:ext cx="81470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Calibri"/>
                <a:cs typeface="Calibri"/>
              </a:rPr>
              <a:t>Object</a:t>
            </a:r>
            <a:r>
              <a:rPr sz="1800" spc="-7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B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736594" y="3523995"/>
            <a:ext cx="8121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Calibri"/>
                <a:cs typeface="Calibri"/>
              </a:rPr>
              <a:t>Object</a:t>
            </a:r>
            <a:r>
              <a:rPr sz="1800" spc="-7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C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355594" y="2228596"/>
            <a:ext cx="14979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Calibri"/>
                <a:cs typeface="Calibri"/>
              </a:rPr>
              <a:t>Comm</a:t>
            </a:r>
            <a:r>
              <a:rPr sz="1800" spc="5" dirty="0">
                <a:latin typeface="Calibri"/>
                <a:cs typeface="Calibri"/>
              </a:rPr>
              <a:t>u</a:t>
            </a:r>
            <a:r>
              <a:rPr sz="1800" spc="-5" dirty="0">
                <a:latin typeface="Calibri"/>
                <a:cs typeface="Calibri"/>
              </a:rPr>
              <a:t>ni</a:t>
            </a:r>
            <a:r>
              <a:rPr sz="1800" spc="-20" dirty="0">
                <a:latin typeface="Calibri"/>
                <a:cs typeface="Calibri"/>
              </a:rPr>
              <a:t>ca</a:t>
            </a:r>
            <a:r>
              <a:rPr sz="1800" dirty="0">
                <a:latin typeface="Calibri"/>
                <a:cs typeface="Calibri"/>
              </a:rPr>
              <a:t>tion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441194" y="6343650"/>
            <a:ext cx="39274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Calibri"/>
                <a:cs typeface="Calibri"/>
              </a:rPr>
              <a:t>Organization </a:t>
            </a:r>
            <a:r>
              <a:rPr sz="1800" spc="-5" dirty="0">
                <a:latin typeface="Calibri"/>
                <a:cs typeface="Calibri"/>
              </a:rPr>
              <a:t>of </a:t>
            </a:r>
            <a:r>
              <a:rPr sz="1800" spc="-15" dirty="0">
                <a:latin typeface="Calibri"/>
                <a:cs typeface="Calibri"/>
              </a:rPr>
              <a:t>data </a:t>
            </a:r>
            <a:r>
              <a:rPr sz="1800" dirty="0">
                <a:latin typeface="Calibri"/>
                <a:cs typeface="Calibri"/>
              </a:rPr>
              <a:t>and </a:t>
            </a:r>
            <a:r>
              <a:rPr sz="1800" spc="-5" dirty="0">
                <a:latin typeface="Calibri"/>
                <a:cs typeface="Calibri"/>
              </a:rPr>
              <a:t>functions </a:t>
            </a:r>
            <a:r>
              <a:rPr sz="1800" dirty="0">
                <a:latin typeface="Calibri"/>
                <a:cs typeface="Calibri"/>
              </a:rPr>
              <a:t>in</a:t>
            </a:r>
            <a:r>
              <a:rPr sz="1800" spc="-5" dirty="0">
                <a:latin typeface="Calibri"/>
                <a:cs typeface="Calibri"/>
              </a:rPr>
              <a:t> OOP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04797" y="0"/>
            <a:ext cx="6228080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spc="-5" dirty="0"/>
              <a:t>Object </a:t>
            </a:r>
            <a:r>
              <a:rPr sz="4000" spc="-15" dirty="0"/>
              <a:t>Oriented</a:t>
            </a:r>
            <a:r>
              <a:rPr sz="4000" spc="-90" dirty="0"/>
              <a:t> </a:t>
            </a:r>
            <a:r>
              <a:rPr sz="4000" spc="-15" dirty="0"/>
              <a:t>Programming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383540" y="1002070"/>
            <a:ext cx="7842884" cy="4891405"/>
          </a:xfrm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5"/>
              </a:spcBef>
            </a:pPr>
            <a:r>
              <a:rPr sz="2800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Characteristics </a:t>
            </a:r>
            <a:r>
              <a:rPr sz="2800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of</a:t>
            </a:r>
            <a:r>
              <a:rPr sz="2800" u="heavy" spc="-3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800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OOP</a:t>
            </a:r>
            <a:endParaRPr sz="2800">
              <a:latin typeface="Times New Roman"/>
              <a:cs typeface="Times New Roman"/>
            </a:endParaRPr>
          </a:p>
          <a:p>
            <a:pPr marL="137795" indent="-125730">
              <a:lnSpc>
                <a:spcPct val="100000"/>
              </a:lnSpc>
              <a:spcBef>
                <a:spcPts val="675"/>
              </a:spcBef>
              <a:buSzPct val="96428"/>
              <a:buFont typeface="Arial"/>
              <a:buChar char="•"/>
              <a:tabLst>
                <a:tab pos="138430" algn="l"/>
              </a:tabLst>
            </a:pPr>
            <a:r>
              <a:rPr sz="2800" dirty="0">
                <a:latin typeface="Times New Roman"/>
                <a:cs typeface="Times New Roman"/>
              </a:rPr>
              <a:t>Emphasis is on data rather than</a:t>
            </a:r>
            <a:r>
              <a:rPr sz="2800" spc="-11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procedure.</a:t>
            </a:r>
            <a:endParaRPr sz="2800">
              <a:latin typeface="Times New Roman"/>
              <a:cs typeface="Times New Roman"/>
            </a:endParaRPr>
          </a:p>
          <a:p>
            <a:pPr marL="137795" indent="-125730">
              <a:lnSpc>
                <a:spcPct val="100000"/>
              </a:lnSpc>
              <a:spcBef>
                <a:spcPts val="670"/>
              </a:spcBef>
              <a:buSzPct val="96428"/>
              <a:buFont typeface="Arial"/>
              <a:buChar char="•"/>
              <a:tabLst>
                <a:tab pos="138430" algn="l"/>
              </a:tabLst>
            </a:pPr>
            <a:r>
              <a:rPr sz="2800" dirty="0">
                <a:latin typeface="Times New Roman"/>
                <a:cs typeface="Times New Roman"/>
              </a:rPr>
              <a:t>Programs are divide into</a:t>
            </a:r>
            <a:r>
              <a:rPr sz="2800" spc="-7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objects.</a:t>
            </a:r>
            <a:endParaRPr sz="2800">
              <a:latin typeface="Times New Roman"/>
              <a:cs typeface="Times New Roman"/>
            </a:endParaRPr>
          </a:p>
          <a:p>
            <a:pPr marL="12700" marR="577850">
              <a:lnSpc>
                <a:spcPct val="100000"/>
              </a:lnSpc>
              <a:spcBef>
                <a:spcPts val="670"/>
              </a:spcBef>
              <a:buSzPct val="96428"/>
              <a:buFont typeface="Arial"/>
              <a:buChar char="•"/>
              <a:tabLst>
                <a:tab pos="138430" algn="l"/>
              </a:tabLst>
            </a:pPr>
            <a:r>
              <a:rPr sz="2800" dirty="0">
                <a:latin typeface="Times New Roman"/>
                <a:cs typeface="Times New Roman"/>
              </a:rPr>
              <a:t>Data is hidden and </a:t>
            </a:r>
            <a:r>
              <a:rPr sz="2800" spc="-5" dirty="0">
                <a:latin typeface="Times New Roman"/>
                <a:cs typeface="Times New Roman"/>
              </a:rPr>
              <a:t>cannot </a:t>
            </a:r>
            <a:r>
              <a:rPr sz="2800" dirty="0">
                <a:latin typeface="Times New Roman"/>
                <a:cs typeface="Times New Roman"/>
              </a:rPr>
              <a:t>be </a:t>
            </a:r>
            <a:r>
              <a:rPr sz="2800" spc="-5" dirty="0">
                <a:latin typeface="Times New Roman"/>
                <a:cs typeface="Times New Roman"/>
              </a:rPr>
              <a:t>accessed </a:t>
            </a:r>
            <a:r>
              <a:rPr sz="2800" dirty="0">
                <a:latin typeface="Times New Roman"/>
                <a:cs typeface="Times New Roman"/>
              </a:rPr>
              <a:t>by</a:t>
            </a:r>
            <a:r>
              <a:rPr sz="2800" spc="-12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external  </a:t>
            </a:r>
            <a:r>
              <a:rPr sz="2800" spc="-5" dirty="0">
                <a:latin typeface="Times New Roman"/>
                <a:cs typeface="Times New Roman"/>
              </a:rPr>
              <a:t>functions.</a:t>
            </a:r>
            <a:endParaRPr sz="2800">
              <a:latin typeface="Times New Roman"/>
              <a:cs typeface="Times New Roman"/>
            </a:endParaRPr>
          </a:p>
          <a:p>
            <a:pPr marL="12700" marR="557530">
              <a:lnSpc>
                <a:spcPct val="100000"/>
              </a:lnSpc>
              <a:spcBef>
                <a:spcPts val="675"/>
              </a:spcBef>
              <a:buSzPct val="96428"/>
              <a:buFont typeface="Arial"/>
              <a:buChar char="•"/>
              <a:tabLst>
                <a:tab pos="138430" algn="l"/>
              </a:tabLst>
            </a:pPr>
            <a:r>
              <a:rPr sz="2800" dirty="0">
                <a:latin typeface="Times New Roman"/>
                <a:cs typeface="Times New Roman"/>
              </a:rPr>
              <a:t>Objects can </a:t>
            </a:r>
            <a:r>
              <a:rPr sz="2800" spc="-5" dirty="0">
                <a:latin typeface="Times New Roman"/>
                <a:cs typeface="Times New Roman"/>
              </a:rPr>
              <a:t>communicate </a:t>
            </a:r>
            <a:r>
              <a:rPr sz="2800" dirty="0">
                <a:latin typeface="Times New Roman"/>
                <a:cs typeface="Times New Roman"/>
              </a:rPr>
              <a:t>with </a:t>
            </a:r>
            <a:r>
              <a:rPr sz="2800" spc="-5" dirty="0">
                <a:latin typeface="Times New Roman"/>
                <a:cs typeface="Times New Roman"/>
              </a:rPr>
              <a:t>each </a:t>
            </a:r>
            <a:r>
              <a:rPr sz="2800" dirty="0">
                <a:latin typeface="Times New Roman"/>
                <a:cs typeface="Times New Roman"/>
              </a:rPr>
              <a:t>other</a:t>
            </a:r>
            <a:r>
              <a:rPr sz="2800" spc="-114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through  functions.</a:t>
            </a:r>
            <a:endParaRPr sz="28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  <a:spcBef>
                <a:spcPts val="675"/>
              </a:spcBef>
              <a:buSzPct val="96428"/>
              <a:buFont typeface="Arial"/>
              <a:buChar char="•"/>
              <a:tabLst>
                <a:tab pos="138430" algn="l"/>
              </a:tabLst>
            </a:pPr>
            <a:r>
              <a:rPr sz="2800" dirty="0">
                <a:latin typeface="Times New Roman"/>
                <a:cs typeface="Times New Roman"/>
              </a:rPr>
              <a:t>New data and functions can be easily added</a:t>
            </a:r>
            <a:r>
              <a:rPr sz="2800" spc="-20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whenever  </a:t>
            </a:r>
            <a:r>
              <a:rPr sz="2800" spc="-20" dirty="0">
                <a:latin typeface="Times New Roman"/>
                <a:cs typeface="Times New Roman"/>
              </a:rPr>
              <a:t>necessary.</a:t>
            </a:r>
            <a:endParaRPr sz="2800">
              <a:latin typeface="Times New Roman"/>
              <a:cs typeface="Times New Roman"/>
            </a:endParaRPr>
          </a:p>
          <a:p>
            <a:pPr marL="137795" indent="-125730">
              <a:lnSpc>
                <a:spcPct val="100000"/>
              </a:lnSpc>
              <a:spcBef>
                <a:spcPts val="670"/>
              </a:spcBef>
              <a:buSzPct val="96428"/>
              <a:buFont typeface="Arial"/>
              <a:buChar char="•"/>
              <a:tabLst>
                <a:tab pos="138430" algn="l"/>
              </a:tabLst>
            </a:pPr>
            <a:r>
              <a:rPr sz="2800" dirty="0">
                <a:latin typeface="Times New Roman"/>
                <a:cs typeface="Times New Roman"/>
              </a:rPr>
              <a:t>Follows bottom-up approach in program</a:t>
            </a:r>
            <a:r>
              <a:rPr sz="2800" spc="-12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design.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</TotalTime>
  <Words>1166</Words>
  <Application>Microsoft Office PowerPoint</Application>
  <PresentationFormat>On-screen Show (4:3)</PresentationFormat>
  <Paragraphs>213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Object Oriented Programming  Using C++</vt:lpstr>
      <vt:lpstr>Procedure Oriented Programming(POP)</vt:lpstr>
      <vt:lpstr>Procedure Oriented Programming(POP)</vt:lpstr>
      <vt:lpstr>Procedure Oriented Programming(POP)</vt:lpstr>
      <vt:lpstr>Procedure Oriented Programming(POP)</vt:lpstr>
      <vt:lpstr>#include&lt;stdio.h&gt;  #include&lt;conio.h&gt; int data; // Global Data  main()</vt:lpstr>
      <vt:lpstr>Object Oriented Programming</vt:lpstr>
      <vt:lpstr>Object Oriented Programming</vt:lpstr>
      <vt:lpstr>Object Oriented Programming</vt:lpstr>
      <vt:lpstr>Features of Object Oriented  Programming(OOP)</vt:lpstr>
      <vt:lpstr>Objects:</vt:lpstr>
      <vt:lpstr>Classes</vt:lpstr>
      <vt:lpstr>Data Abstraction and Encapsulation</vt:lpstr>
      <vt:lpstr>Inheritance</vt:lpstr>
      <vt:lpstr>Types of Inheritance</vt:lpstr>
      <vt:lpstr>Types of Inheritance</vt:lpstr>
      <vt:lpstr>Polymorphism</vt:lpstr>
      <vt:lpstr>Polymorphism</vt:lpstr>
      <vt:lpstr>Polymorphism</vt:lpstr>
      <vt:lpstr>Dynamic Binding</vt:lpstr>
      <vt:lpstr>Message Passing</vt:lpstr>
      <vt:lpstr>Slide 22</vt:lpstr>
      <vt:lpstr>Object Oriented Language</vt:lpstr>
      <vt:lpstr>Object Oriented Language</vt:lpstr>
      <vt:lpstr>Applications of OOP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Machine Language</dc:title>
  <dc:creator>lenovo</dc:creator>
  <cp:lastModifiedBy>user</cp:lastModifiedBy>
  <cp:revision>2</cp:revision>
  <dcterms:created xsi:type="dcterms:W3CDTF">2020-07-13T08:29:44Z</dcterms:created>
  <dcterms:modified xsi:type="dcterms:W3CDTF">2023-02-16T06:27:21Z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2015-03-25T00:00:00Z</vt:filetime>
  </property>
  <property fmtid="{D5CDD505-2E9C-101B-9397-08002B2CF9AE}" pid="3" name="Creator">
    <vt:lpwstr>Microsoft® Office PowerPoint® 2007</vt:lpwstr>
  </property>
  <property fmtid="{D5CDD505-2E9C-101B-9397-08002B2CF9AE}" pid="4" name="LastSaved">
    <vt:filetime>2020-07-13T00:00:00Z</vt:filetime>
  </property>
</Properties>
</file>