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A3F87-0003-09E4-5461-C36F3F2CCA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201B11-714B-4841-166F-7A6205DD87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EC1F381-ACCD-3EB5-B3B3-683CD604A673}"/>
              </a:ext>
            </a:extLst>
          </p:cNvPr>
          <p:cNvSpPr>
            <a:spLocks noGrp="1"/>
          </p:cNvSpPr>
          <p:nvPr>
            <p:ph type="dt" sz="half" idx="10"/>
          </p:nvPr>
        </p:nvSpPr>
        <p:spPr/>
        <p:txBody>
          <a:bodyPr/>
          <a:lstStyle/>
          <a:p>
            <a:fld id="{3B00DBB5-217A-4BBF-8B6E-499CD2951A7C}" type="datetimeFigureOut">
              <a:rPr lang="en-US" smtClean="0"/>
              <a:t>08-Jun-22</a:t>
            </a:fld>
            <a:endParaRPr lang="en-US"/>
          </a:p>
        </p:txBody>
      </p:sp>
      <p:sp>
        <p:nvSpPr>
          <p:cNvPr id="5" name="Footer Placeholder 4">
            <a:extLst>
              <a:ext uri="{FF2B5EF4-FFF2-40B4-BE49-F238E27FC236}">
                <a16:creationId xmlns:a16="http://schemas.microsoft.com/office/drawing/2014/main" id="{1F1C7548-92AA-C369-91A2-BB98182A1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04916A-D53D-0C30-632D-4DE06490DE40}"/>
              </a:ext>
            </a:extLst>
          </p:cNvPr>
          <p:cNvSpPr>
            <a:spLocks noGrp="1"/>
          </p:cNvSpPr>
          <p:nvPr>
            <p:ph type="sldNum" sz="quarter" idx="12"/>
          </p:nvPr>
        </p:nvSpPr>
        <p:spPr/>
        <p:txBody>
          <a:bodyPr/>
          <a:lstStyle/>
          <a:p>
            <a:fld id="{3E51F6C3-1E2C-48D8-9C4A-A64EF6F63D97}" type="slidenum">
              <a:rPr lang="en-US" smtClean="0"/>
              <a:t>‹#›</a:t>
            </a:fld>
            <a:endParaRPr lang="en-US"/>
          </a:p>
        </p:txBody>
      </p:sp>
    </p:spTree>
    <p:extLst>
      <p:ext uri="{BB962C8B-B14F-4D97-AF65-F5344CB8AC3E}">
        <p14:creationId xmlns:p14="http://schemas.microsoft.com/office/powerpoint/2010/main" val="2975088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CA542-F0CA-8888-0C55-3D5D8488A8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8DBFC6-16C5-D058-816E-1436E9CD5E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48027-C490-0FFD-35CC-983AB39E3D39}"/>
              </a:ext>
            </a:extLst>
          </p:cNvPr>
          <p:cNvSpPr>
            <a:spLocks noGrp="1"/>
          </p:cNvSpPr>
          <p:nvPr>
            <p:ph type="dt" sz="half" idx="10"/>
          </p:nvPr>
        </p:nvSpPr>
        <p:spPr/>
        <p:txBody>
          <a:bodyPr/>
          <a:lstStyle/>
          <a:p>
            <a:fld id="{3B00DBB5-217A-4BBF-8B6E-499CD2951A7C}" type="datetimeFigureOut">
              <a:rPr lang="en-US" smtClean="0"/>
              <a:t>08-Jun-22</a:t>
            </a:fld>
            <a:endParaRPr lang="en-US"/>
          </a:p>
        </p:txBody>
      </p:sp>
      <p:sp>
        <p:nvSpPr>
          <p:cNvPr id="5" name="Footer Placeholder 4">
            <a:extLst>
              <a:ext uri="{FF2B5EF4-FFF2-40B4-BE49-F238E27FC236}">
                <a16:creationId xmlns:a16="http://schemas.microsoft.com/office/drawing/2014/main" id="{254B0D69-DD33-8CAC-5474-9974C86916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E393A5-0FCE-860D-8E24-960526DB293C}"/>
              </a:ext>
            </a:extLst>
          </p:cNvPr>
          <p:cNvSpPr>
            <a:spLocks noGrp="1"/>
          </p:cNvSpPr>
          <p:nvPr>
            <p:ph type="sldNum" sz="quarter" idx="12"/>
          </p:nvPr>
        </p:nvSpPr>
        <p:spPr/>
        <p:txBody>
          <a:bodyPr/>
          <a:lstStyle/>
          <a:p>
            <a:fld id="{3E51F6C3-1E2C-48D8-9C4A-A64EF6F63D97}" type="slidenum">
              <a:rPr lang="en-US" smtClean="0"/>
              <a:t>‹#›</a:t>
            </a:fld>
            <a:endParaRPr lang="en-US"/>
          </a:p>
        </p:txBody>
      </p:sp>
    </p:spTree>
    <p:extLst>
      <p:ext uri="{BB962C8B-B14F-4D97-AF65-F5344CB8AC3E}">
        <p14:creationId xmlns:p14="http://schemas.microsoft.com/office/powerpoint/2010/main" val="4267015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9DAA6B-C2F6-3900-A433-347A7C90A4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98742D-021B-2C20-C540-FF125FB8E2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680608-19F7-9D88-94FF-8AADBCE3677A}"/>
              </a:ext>
            </a:extLst>
          </p:cNvPr>
          <p:cNvSpPr>
            <a:spLocks noGrp="1"/>
          </p:cNvSpPr>
          <p:nvPr>
            <p:ph type="dt" sz="half" idx="10"/>
          </p:nvPr>
        </p:nvSpPr>
        <p:spPr/>
        <p:txBody>
          <a:bodyPr/>
          <a:lstStyle/>
          <a:p>
            <a:fld id="{3B00DBB5-217A-4BBF-8B6E-499CD2951A7C}" type="datetimeFigureOut">
              <a:rPr lang="en-US" smtClean="0"/>
              <a:t>08-Jun-22</a:t>
            </a:fld>
            <a:endParaRPr lang="en-US"/>
          </a:p>
        </p:txBody>
      </p:sp>
      <p:sp>
        <p:nvSpPr>
          <p:cNvPr id="5" name="Footer Placeholder 4">
            <a:extLst>
              <a:ext uri="{FF2B5EF4-FFF2-40B4-BE49-F238E27FC236}">
                <a16:creationId xmlns:a16="http://schemas.microsoft.com/office/drawing/2014/main" id="{D97BF1E0-B03D-3237-CFB8-5B1A4CDF27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E5DED8-7C9B-DC4A-957F-B22431704784}"/>
              </a:ext>
            </a:extLst>
          </p:cNvPr>
          <p:cNvSpPr>
            <a:spLocks noGrp="1"/>
          </p:cNvSpPr>
          <p:nvPr>
            <p:ph type="sldNum" sz="quarter" idx="12"/>
          </p:nvPr>
        </p:nvSpPr>
        <p:spPr/>
        <p:txBody>
          <a:bodyPr/>
          <a:lstStyle/>
          <a:p>
            <a:fld id="{3E51F6C3-1E2C-48D8-9C4A-A64EF6F63D97}" type="slidenum">
              <a:rPr lang="en-US" smtClean="0"/>
              <a:t>‹#›</a:t>
            </a:fld>
            <a:endParaRPr lang="en-US"/>
          </a:p>
        </p:txBody>
      </p:sp>
    </p:spTree>
    <p:extLst>
      <p:ext uri="{BB962C8B-B14F-4D97-AF65-F5344CB8AC3E}">
        <p14:creationId xmlns:p14="http://schemas.microsoft.com/office/powerpoint/2010/main" val="28398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F38AC-4647-57F3-D3A5-A6B3434CC9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1CB495-84E1-B0A8-03E8-488FD5D7C9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94F17F-98D1-DD82-AC42-B5C013F9F860}"/>
              </a:ext>
            </a:extLst>
          </p:cNvPr>
          <p:cNvSpPr>
            <a:spLocks noGrp="1"/>
          </p:cNvSpPr>
          <p:nvPr>
            <p:ph type="dt" sz="half" idx="10"/>
          </p:nvPr>
        </p:nvSpPr>
        <p:spPr/>
        <p:txBody>
          <a:bodyPr/>
          <a:lstStyle/>
          <a:p>
            <a:fld id="{3B00DBB5-217A-4BBF-8B6E-499CD2951A7C}" type="datetimeFigureOut">
              <a:rPr lang="en-US" smtClean="0"/>
              <a:t>08-Jun-22</a:t>
            </a:fld>
            <a:endParaRPr lang="en-US"/>
          </a:p>
        </p:txBody>
      </p:sp>
      <p:sp>
        <p:nvSpPr>
          <p:cNvPr id="5" name="Footer Placeholder 4">
            <a:extLst>
              <a:ext uri="{FF2B5EF4-FFF2-40B4-BE49-F238E27FC236}">
                <a16:creationId xmlns:a16="http://schemas.microsoft.com/office/drawing/2014/main" id="{D3A131C8-8D1F-55B2-D73C-9B26BC15A7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A54C18-EBDD-1A6C-04BA-00853B376FCB}"/>
              </a:ext>
            </a:extLst>
          </p:cNvPr>
          <p:cNvSpPr>
            <a:spLocks noGrp="1"/>
          </p:cNvSpPr>
          <p:nvPr>
            <p:ph type="sldNum" sz="quarter" idx="12"/>
          </p:nvPr>
        </p:nvSpPr>
        <p:spPr/>
        <p:txBody>
          <a:bodyPr/>
          <a:lstStyle/>
          <a:p>
            <a:fld id="{3E51F6C3-1E2C-48D8-9C4A-A64EF6F63D97}" type="slidenum">
              <a:rPr lang="en-US" smtClean="0"/>
              <a:t>‹#›</a:t>
            </a:fld>
            <a:endParaRPr lang="en-US"/>
          </a:p>
        </p:txBody>
      </p:sp>
    </p:spTree>
    <p:extLst>
      <p:ext uri="{BB962C8B-B14F-4D97-AF65-F5344CB8AC3E}">
        <p14:creationId xmlns:p14="http://schemas.microsoft.com/office/powerpoint/2010/main" val="3807385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20303-D052-E369-9504-0A7426839F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05B2C1-BE6B-2D91-4549-7D718AE2AA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3AD293-0FB8-9B47-A839-34714A32127B}"/>
              </a:ext>
            </a:extLst>
          </p:cNvPr>
          <p:cNvSpPr>
            <a:spLocks noGrp="1"/>
          </p:cNvSpPr>
          <p:nvPr>
            <p:ph type="dt" sz="half" idx="10"/>
          </p:nvPr>
        </p:nvSpPr>
        <p:spPr/>
        <p:txBody>
          <a:bodyPr/>
          <a:lstStyle/>
          <a:p>
            <a:fld id="{3B00DBB5-217A-4BBF-8B6E-499CD2951A7C}" type="datetimeFigureOut">
              <a:rPr lang="en-US" smtClean="0"/>
              <a:t>08-Jun-22</a:t>
            </a:fld>
            <a:endParaRPr lang="en-US"/>
          </a:p>
        </p:txBody>
      </p:sp>
      <p:sp>
        <p:nvSpPr>
          <p:cNvPr id="5" name="Footer Placeholder 4">
            <a:extLst>
              <a:ext uri="{FF2B5EF4-FFF2-40B4-BE49-F238E27FC236}">
                <a16:creationId xmlns:a16="http://schemas.microsoft.com/office/drawing/2014/main" id="{008B3A57-9D9B-FB27-0CDF-B108432266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DA6875-8B90-4A52-1AB4-989A7CA844EB}"/>
              </a:ext>
            </a:extLst>
          </p:cNvPr>
          <p:cNvSpPr>
            <a:spLocks noGrp="1"/>
          </p:cNvSpPr>
          <p:nvPr>
            <p:ph type="sldNum" sz="quarter" idx="12"/>
          </p:nvPr>
        </p:nvSpPr>
        <p:spPr/>
        <p:txBody>
          <a:bodyPr/>
          <a:lstStyle/>
          <a:p>
            <a:fld id="{3E51F6C3-1E2C-48D8-9C4A-A64EF6F63D97}" type="slidenum">
              <a:rPr lang="en-US" smtClean="0"/>
              <a:t>‹#›</a:t>
            </a:fld>
            <a:endParaRPr lang="en-US"/>
          </a:p>
        </p:txBody>
      </p:sp>
    </p:spTree>
    <p:extLst>
      <p:ext uri="{BB962C8B-B14F-4D97-AF65-F5344CB8AC3E}">
        <p14:creationId xmlns:p14="http://schemas.microsoft.com/office/powerpoint/2010/main" val="12836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1A661-D097-DF26-7DB0-36A911A838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C36CEF-5419-AA3A-E875-0CF2A51677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5D0BE0-03EA-46FD-158C-128840ACAE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F27AD4-19F1-68FE-C8F9-BB1F8CD55CD2}"/>
              </a:ext>
            </a:extLst>
          </p:cNvPr>
          <p:cNvSpPr>
            <a:spLocks noGrp="1"/>
          </p:cNvSpPr>
          <p:nvPr>
            <p:ph type="dt" sz="half" idx="10"/>
          </p:nvPr>
        </p:nvSpPr>
        <p:spPr/>
        <p:txBody>
          <a:bodyPr/>
          <a:lstStyle/>
          <a:p>
            <a:fld id="{3B00DBB5-217A-4BBF-8B6E-499CD2951A7C}" type="datetimeFigureOut">
              <a:rPr lang="en-US" smtClean="0"/>
              <a:t>08-Jun-22</a:t>
            </a:fld>
            <a:endParaRPr lang="en-US"/>
          </a:p>
        </p:txBody>
      </p:sp>
      <p:sp>
        <p:nvSpPr>
          <p:cNvPr id="6" name="Footer Placeholder 5">
            <a:extLst>
              <a:ext uri="{FF2B5EF4-FFF2-40B4-BE49-F238E27FC236}">
                <a16:creationId xmlns:a16="http://schemas.microsoft.com/office/drawing/2014/main" id="{DE61B23A-74F5-D3C7-7809-AAA819F196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13FA38-2F63-F17E-38EF-961861BB3019}"/>
              </a:ext>
            </a:extLst>
          </p:cNvPr>
          <p:cNvSpPr>
            <a:spLocks noGrp="1"/>
          </p:cNvSpPr>
          <p:nvPr>
            <p:ph type="sldNum" sz="quarter" idx="12"/>
          </p:nvPr>
        </p:nvSpPr>
        <p:spPr/>
        <p:txBody>
          <a:bodyPr/>
          <a:lstStyle/>
          <a:p>
            <a:fld id="{3E51F6C3-1E2C-48D8-9C4A-A64EF6F63D97}" type="slidenum">
              <a:rPr lang="en-US" smtClean="0"/>
              <a:t>‹#›</a:t>
            </a:fld>
            <a:endParaRPr lang="en-US"/>
          </a:p>
        </p:txBody>
      </p:sp>
    </p:spTree>
    <p:extLst>
      <p:ext uri="{BB962C8B-B14F-4D97-AF65-F5344CB8AC3E}">
        <p14:creationId xmlns:p14="http://schemas.microsoft.com/office/powerpoint/2010/main" val="2090377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45163-6A1E-21B7-02AF-E1C76D5625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3544FD-32F4-4931-D786-A9ADB05904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7CA113-3EFE-A148-7E05-A209798D0F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A5232-D5DE-0FD4-B07C-89520FF2A1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E4A83E-36DC-1532-A10F-0D0159F065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03ACE9-9DE6-4A68-EC7C-124524730666}"/>
              </a:ext>
            </a:extLst>
          </p:cNvPr>
          <p:cNvSpPr>
            <a:spLocks noGrp="1"/>
          </p:cNvSpPr>
          <p:nvPr>
            <p:ph type="dt" sz="half" idx="10"/>
          </p:nvPr>
        </p:nvSpPr>
        <p:spPr/>
        <p:txBody>
          <a:bodyPr/>
          <a:lstStyle/>
          <a:p>
            <a:fld id="{3B00DBB5-217A-4BBF-8B6E-499CD2951A7C}" type="datetimeFigureOut">
              <a:rPr lang="en-US" smtClean="0"/>
              <a:t>08-Jun-22</a:t>
            </a:fld>
            <a:endParaRPr lang="en-US"/>
          </a:p>
        </p:txBody>
      </p:sp>
      <p:sp>
        <p:nvSpPr>
          <p:cNvPr id="8" name="Footer Placeholder 7">
            <a:extLst>
              <a:ext uri="{FF2B5EF4-FFF2-40B4-BE49-F238E27FC236}">
                <a16:creationId xmlns:a16="http://schemas.microsoft.com/office/drawing/2014/main" id="{29FF2915-5F07-40EF-909D-A54B6B927C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205150-5A6C-60C0-B7CB-3E789184970E}"/>
              </a:ext>
            </a:extLst>
          </p:cNvPr>
          <p:cNvSpPr>
            <a:spLocks noGrp="1"/>
          </p:cNvSpPr>
          <p:nvPr>
            <p:ph type="sldNum" sz="quarter" idx="12"/>
          </p:nvPr>
        </p:nvSpPr>
        <p:spPr/>
        <p:txBody>
          <a:bodyPr/>
          <a:lstStyle/>
          <a:p>
            <a:fld id="{3E51F6C3-1E2C-48D8-9C4A-A64EF6F63D97}" type="slidenum">
              <a:rPr lang="en-US" smtClean="0"/>
              <a:t>‹#›</a:t>
            </a:fld>
            <a:endParaRPr lang="en-US"/>
          </a:p>
        </p:txBody>
      </p:sp>
    </p:spTree>
    <p:extLst>
      <p:ext uri="{BB962C8B-B14F-4D97-AF65-F5344CB8AC3E}">
        <p14:creationId xmlns:p14="http://schemas.microsoft.com/office/powerpoint/2010/main" val="294002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0E5DD-97C7-D94B-012D-817EE8C4D0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109FC4-C332-E963-C957-4E78A6B970D1}"/>
              </a:ext>
            </a:extLst>
          </p:cNvPr>
          <p:cNvSpPr>
            <a:spLocks noGrp="1"/>
          </p:cNvSpPr>
          <p:nvPr>
            <p:ph type="dt" sz="half" idx="10"/>
          </p:nvPr>
        </p:nvSpPr>
        <p:spPr/>
        <p:txBody>
          <a:bodyPr/>
          <a:lstStyle/>
          <a:p>
            <a:fld id="{3B00DBB5-217A-4BBF-8B6E-499CD2951A7C}" type="datetimeFigureOut">
              <a:rPr lang="en-US" smtClean="0"/>
              <a:t>08-Jun-22</a:t>
            </a:fld>
            <a:endParaRPr lang="en-US"/>
          </a:p>
        </p:txBody>
      </p:sp>
      <p:sp>
        <p:nvSpPr>
          <p:cNvPr id="4" name="Footer Placeholder 3">
            <a:extLst>
              <a:ext uri="{FF2B5EF4-FFF2-40B4-BE49-F238E27FC236}">
                <a16:creationId xmlns:a16="http://schemas.microsoft.com/office/drawing/2014/main" id="{FAFB67C8-998A-87DF-38D2-53229A7433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D9B03C-BE3A-942F-B5C7-5EF8CCA50AC1}"/>
              </a:ext>
            </a:extLst>
          </p:cNvPr>
          <p:cNvSpPr>
            <a:spLocks noGrp="1"/>
          </p:cNvSpPr>
          <p:nvPr>
            <p:ph type="sldNum" sz="quarter" idx="12"/>
          </p:nvPr>
        </p:nvSpPr>
        <p:spPr/>
        <p:txBody>
          <a:bodyPr/>
          <a:lstStyle/>
          <a:p>
            <a:fld id="{3E51F6C3-1E2C-48D8-9C4A-A64EF6F63D97}" type="slidenum">
              <a:rPr lang="en-US" smtClean="0"/>
              <a:t>‹#›</a:t>
            </a:fld>
            <a:endParaRPr lang="en-US"/>
          </a:p>
        </p:txBody>
      </p:sp>
    </p:spTree>
    <p:extLst>
      <p:ext uri="{BB962C8B-B14F-4D97-AF65-F5344CB8AC3E}">
        <p14:creationId xmlns:p14="http://schemas.microsoft.com/office/powerpoint/2010/main" val="1717441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CDCECE-0403-05EF-33E5-C28A2FB9F7B8}"/>
              </a:ext>
            </a:extLst>
          </p:cNvPr>
          <p:cNvSpPr>
            <a:spLocks noGrp="1"/>
          </p:cNvSpPr>
          <p:nvPr>
            <p:ph type="dt" sz="half" idx="10"/>
          </p:nvPr>
        </p:nvSpPr>
        <p:spPr/>
        <p:txBody>
          <a:bodyPr/>
          <a:lstStyle/>
          <a:p>
            <a:fld id="{3B00DBB5-217A-4BBF-8B6E-499CD2951A7C}" type="datetimeFigureOut">
              <a:rPr lang="en-US" smtClean="0"/>
              <a:t>08-Jun-22</a:t>
            </a:fld>
            <a:endParaRPr lang="en-US"/>
          </a:p>
        </p:txBody>
      </p:sp>
      <p:sp>
        <p:nvSpPr>
          <p:cNvPr id="3" name="Footer Placeholder 2">
            <a:extLst>
              <a:ext uri="{FF2B5EF4-FFF2-40B4-BE49-F238E27FC236}">
                <a16:creationId xmlns:a16="http://schemas.microsoft.com/office/drawing/2014/main" id="{11DA32A0-CFBC-FB43-029A-12C4FD1E2C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79FDE1-CB26-3E08-CCBA-C2D7AC3E3A26}"/>
              </a:ext>
            </a:extLst>
          </p:cNvPr>
          <p:cNvSpPr>
            <a:spLocks noGrp="1"/>
          </p:cNvSpPr>
          <p:nvPr>
            <p:ph type="sldNum" sz="quarter" idx="12"/>
          </p:nvPr>
        </p:nvSpPr>
        <p:spPr/>
        <p:txBody>
          <a:bodyPr/>
          <a:lstStyle/>
          <a:p>
            <a:fld id="{3E51F6C3-1E2C-48D8-9C4A-A64EF6F63D97}" type="slidenum">
              <a:rPr lang="en-US" smtClean="0"/>
              <a:t>‹#›</a:t>
            </a:fld>
            <a:endParaRPr lang="en-US"/>
          </a:p>
        </p:txBody>
      </p:sp>
    </p:spTree>
    <p:extLst>
      <p:ext uri="{BB962C8B-B14F-4D97-AF65-F5344CB8AC3E}">
        <p14:creationId xmlns:p14="http://schemas.microsoft.com/office/powerpoint/2010/main" val="702245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4189B-6C4A-B32C-4B32-ECEDCF3577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F695DE-68F8-7DDF-1EAF-0291C16421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28AAA8-6A7C-DA89-8485-BE9754716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56B7B0-E5F9-7F6D-5E7D-8C49250FCF40}"/>
              </a:ext>
            </a:extLst>
          </p:cNvPr>
          <p:cNvSpPr>
            <a:spLocks noGrp="1"/>
          </p:cNvSpPr>
          <p:nvPr>
            <p:ph type="dt" sz="half" idx="10"/>
          </p:nvPr>
        </p:nvSpPr>
        <p:spPr/>
        <p:txBody>
          <a:bodyPr/>
          <a:lstStyle/>
          <a:p>
            <a:fld id="{3B00DBB5-217A-4BBF-8B6E-499CD2951A7C}" type="datetimeFigureOut">
              <a:rPr lang="en-US" smtClean="0"/>
              <a:t>08-Jun-22</a:t>
            </a:fld>
            <a:endParaRPr lang="en-US"/>
          </a:p>
        </p:txBody>
      </p:sp>
      <p:sp>
        <p:nvSpPr>
          <p:cNvPr id="6" name="Footer Placeholder 5">
            <a:extLst>
              <a:ext uri="{FF2B5EF4-FFF2-40B4-BE49-F238E27FC236}">
                <a16:creationId xmlns:a16="http://schemas.microsoft.com/office/drawing/2014/main" id="{5E4000E3-67AE-1E7B-AB23-C776FA2CD0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D3DF20-A9AE-AEA0-BCFD-5B66F589A32D}"/>
              </a:ext>
            </a:extLst>
          </p:cNvPr>
          <p:cNvSpPr>
            <a:spLocks noGrp="1"/>
          </p:cNvSpPr>
          <p:nvPr>
            <p:ph type="sldNum" sz="quarter" idx="12"/>
          </p:nvPr>
        </p:nvSpPr>
        <p:spPr/>
        <p:txBody>
          <a:bodyPr/>
          <a:lstStyle/>
          <a:p>
            <a:fld id="{3E51F6C3-1E2C-48D8-9C4A-A64EF6F63D97}" type="slidenum">
              <a:rPr lang="en-US" smtClean="0"/>
              <a:t>‹#›</a:t>
            </a:fld>
            <a:endParaRPr lang="en-US"/>
          </a:p>
        </p:txBody>
      </p:sp>
    </p:spTree>
    <p:extLst>
      <p:ext uri="{BB962C8B-B14F-4D97-AF65-F5344CB8AC3E}">
        <p14:creationId xmlns:p14="http://schemas.microsoft.com/office/powerpoint/2010/main" val="3528201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5971F-3B8D-5362-6326-FE091A3B94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B563C1-44C7-3183-6ADE-C4642A9FD3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F6B056-8BBC-E592-169D-55CE67947B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844B0B-02F1-FA6E-C8A4-51DACD64AE43}"/>
              </a:ext>
            </a:extLst>
          </p:cNvPr>
          <p:cNvSpPr>
            <a:spLocks noGrp="1"/>
          </p:cNvSpPr>
          <p:nvPr>
            <p:ph type="dt" sz="half" idx="10"/>
          </p:nvPr>
        </p:nvSpPr>
        <p:spPr/>
        <p:txBody>
          <a:bodyPr/>
          <a:lstStyle/>
          <a:p>
            <a:fld id="{3B00DBB5-217A-4BBF-8B6E-499CD2951A7C}" type="datetimeFigureOut">
              <a:rPr lang="en-US" smtClean="0"/>
              <a:t>08-Jun-22</a:t>
            </a:fld>
            <a:endParaRPr lang="en-US"/>
          </a:p>
        </p:txBody>
      </p:sp>
      <p:sp>
        <p:nvSpPr>
          <p:cNvPr id="6" name="Footer Placeholder 5">
            <a:extLst>
              <a:ext uri="{FF2B5EF4-FFF2-40B4-BE49-F238E27FC236}">
                <a16:creationId xmlns:a16="http://schemas.microsoft.com/office/drawing/2014/main" id="{EDB777F9-BF9F-FD30-37BB-E2300CC7BD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FF7DDC-D490-BC70-D8B2-7A9C1E433EF0}"/>
              </a:ext>
            </a:extLst>
          </p:cNvPr>
          <p:cNvSpPr>
            <a:spLocks noGrp="1"/>
          </p:cNvSpPr>
          <p:nvPr>
            <p:ph type="sldNum" sz="quarter" idx="12"/>
          </p:nvPr>
        </p:nvSpPr>
        <p:spPr/>
        <p:txBody>
          <a:bodyPr/>
          <a:lstStyle/>
          <a:p>
            <a:fld id="{3E51F6C3-1E2C-48D8-9C4A-A64EF6F63D97}" type="slidenum">
              <a:rPr lang="en-US" smtClean="0"/>
              <a:t>‹#›</a:t>
            </a:fld>
            <a:endParaRPr lang="en-US"/>
          </a:p>
        </p:txBody>
      </p:sp>
    </p:spTree>
    <p:extLst>
      <p:ext uri="{BB962C8B-B14F-4D97-AF65-F5344CB8AC3E}">
        <p14:creationId xmlns:p14="http://schemas.microsoft.com/office/powerpoint/2010/main" val="924263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AF97EF-E6A5-2A68-0C8D-E208170219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F0F807-CE1D-3481-85A2-190A9BDAEF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EC215D-11A9-E501-1BEB-58DDD0D8C5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00DBB5-217A-4BBF-8B6E-499CD2951A7C}" type="datetimeFigureOut">
              <a:rPr lang="en-US" smtClean="0"/>
              <a:t>08-Jun-22</a:t>
            </a:fld>
            <a:endParaRPr lang="en-US"/>
          </a:p>
        </p:txBody>
      </p:sp>
      <p:sp>
        <p:nvSpPr>
          <p:cNvPr id="5" name="Footer Placeholder 4">
            <a:extLst>
              <a:ext uri="{FF2B5EF4-FFF2-40B4-BE49-F238E27FC236}">
                <a16:creationId xmlns:a16="http://schemas.microsoft.com/office/drawing/2014/main" id="{E2A3B47F-3F3A-6816-5BDD-B151A5602B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3153AD-3879-DDA2-D890-BB57E0779C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51F6C3-1E2C-48D8-9C4A-A64EF6F63D97}" type="slidenum">
              <a:rPr lang="en-US" smtClean="0"/>
              <a:t>‹#›</a:t>
            </a:fld>
            <a:endParaRPr lang="en-US"/>
          </a:p>
        </p:txBody>
      </p:sp>
    </p:spTree>
    <p:extLst>
      <p:ext uri="{BB962C8B-B14F-4D97-AF65-F5344CB8AC3E}">
        <p14:creationId xmlns:p14="http://schemas.microsoft.com/office/powerpoint/2010/main" val="1439005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2A436C-A708-54F2-54FB-788493F1A6DC}"/>
              </a:ext>
            </a:extLst>
          </p:cNvPr>
          <p:cNvSpPr>
            <a:spLocks noGrp="1"/>
          </p:cNvSpPr>
          <p:nvPr>
            <p:ph type="title"/>
          </p:nvPr>
        </p:nvSpPr>
        <p:spPr>
          <a:xfrm>
            <a:off x="838200" y="2766218"/>
            <a:ext cx="10515600" cy="1325563"/>
          </a:xfrm>
        </p:spPr>
        <p:txBody>
          <a:bodyPr/>
          <a:lstStyle/>
          <a:p>
            <a:pPr algn="ctr"/>
            <a:r>
              <a:rPr lang="en-US" b="1" dirty="0">
                <a:latin typeface="Comic Sans MS" panose="030F0702030302020204" pitchFamily="66" charset="0"/>
              </a:rPr>
              <a:t>Inventory Management</a:t>
            </a:r>
          </a:p>
        </p:txBody>
      </p:sp>
    </p:spTree>
    <p:extLst>
      <p:ext uri="{BB962C8B-B14F-4D97-AF65-F5344CB8AC3E}">
        <p14:creationId xmlns:p14="http://schemas.microsoft.com/office/powerpoint/2010/main" val="4090184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C572C3-AAA0-036A-4051-F47FC3146374}"/>
              </a:ext>
            </a:extLst>
          </p:cNvPr>
          <p:cNvSpPr txBox="1"/>
          <p:nvPr/>
        </p:nvSpPr>
        <p:spPr>
          <a:xfrm>
            <a:off x="228599" y="259951"/>
            <a:ext cx="11700545" cy="523220"/>
          </a:xfrm>
          <a:prstGeom prst="rect">
            <a:avLst/>
          </a:prstGeom>
          <a:noFill/>
        </p:spPr>
        <p:txBody>
          <a:bodyPr wrap="square">
            <a:spAutoFit/>
          </a:bodyPr>
          <a:lstStyle/>
          <a:p>
            <a:r>
              <a:rPr lang="en-US" sz="2800" b="1" dirty="0">
                <a:latin typeface="Comic Sans MS" panose="030F0702030302020204" pitchFamily="66" charset="0"/>
              </a:rPr>
              <a:t>Lead Time Influences on Inventories</a:t>
            </a:r>
          </a:p>
        </p:txBody>
      </p:sp>
      <p:sp>
        <p:nvSpPr>
          <p:cNvPr id="5" name="TextBox 4">
            <a:extLst>
              <a:ext uri="{FF2B5EF4-FFF2-40B4-BE49-F238E27FC236}">
                <a16:creationId xmlns:a16="http://schemas.microsoft.com/office/drawing/2014/main" id="{C12A149C-8626-D43D-CA7A-756788ED4D75}"/>
              </a:ext>
            </a:extLst>
          </p:cNvPr>
          <p:cNvSpPr txBox="1"/>
          <p:nvPr/>
        </p:nvSpPr>
        <p:spPr>
          <a:xfrm>
            <a:off x="228598" y="867421"/>
            <a:ext cx="11700545" cy="1754326"/>
          </a:xfrm>
          <a:prstGeom prst="rect">
            <a:avLst/>
          </a:prstGeom>
          <a:noFill/>
        </p:spPr>
        <p:txBody>
          <a:bodyPr wrap="square">
            <a:spAutoFit/>
          </a:bodyPr>
          <a:lstStyle/>
          <a:p>
            <a:r>
              <a:rPr lang="en-US" dirty="0">
                <a:latin typeface="Comic Sans MS" panose="030F0702030302020204" pitchFamily="66" charset="0"/>
              </a:rPr>
              <a:t>There is a direct relationship between lead time and inventories. During lead time, there will be no delivery of materials and the consuming departments will have to be served from the inventories held. Both lead time and consumption rate can increase without notice and the inventories will have to be geared up for this contingency. Inventories have to be stocked to take care of normal consumption during both average lead time and abnormal lead time. Therefore, as lead time increases, the inventories will have to increase correspondingly.</a:t>
            </a:r>
          </a:p>
        </p:txBody>
      </p:sp>
      <p:sp>
        <p:nvSpPr>
          <p:cNvPr id="7" name="TextBox 6">
            <a:extLst>
              <a:ext uri="{FF2B5EF4-FFF2-40B4-BE49-F238E27FC236}">
                <a16:creationId xmlns:a16="http://schemas.microsoft.com/office/drawing/2014/main" id="{ACDE13B6-D08C-2831-A2D5-95D30FCDF330}"/>
              </a:ext>
            </a:extLst>
          </p:cNvPr>
          <p:cNvSpPr txBox="1"/>
          <p:nvPr/>
        </p:nvSpPr>
        <p:spPr>
          <a:xfrm>
            <a:off x="228598" y="2828835"/>
            <a:ext cx="6094602" cy="1754326"/>
          </a:xfrm>
          <a:prstGeom prst="rect">
            <a:avLst/>
          </a:prstGeom>
          <a:noFill/>
        </p:spPr>
        <p:txBody>
          <a:bodyPr wrap="square">
            <a:spAutoFit/>
          </a:bodyPr>
          <a:lstStyle/>
          <a:p>
            <a:r>
              <a:rPr lang="en-US" dirty="0">
                <a:latin typeface="Comic Sans MS" panose="030F0702030302020204" pitchFamily="66" charset="0"/>
              </a:rPr>
              <a:t>The influence of various types of lead time on inventory decisions are:</a:t>
            </a:r>
          </a:p>
          <a:p>
            <a:pPr marL="342900" indent="-342900">
              <a:buAutoNum type="alphaLcParenBoth"/>
            </a:pPr>
            <a:r>
              <a:rPr lang="en-US" dirty="0">
                <a:latin typeface="Comic Sans MS" panose="030F0702030302020204" pitchFamily="66" charset="0"/>
              </a:rPr>
              <a:t>administrative lead time</a:t>
            </a:r>
          </a:p>
          <a:p>
            <a:pPr marL="342900" indent="-342900">
              <a:buAutoNum type="alphaLcParenBoth"/>
            </a:pPr>
            <a:r>
              <a:rPr lang="en-US" dirty="0">
                <a:latin typeface="Comic Sans MS" panose="030F0702030302020204" pitchFamily="66" charset="0"/>
              </a:rPr>
              <a:t>manufacturing lead time</a:t>
            </a:r>
          </a:p>
          <a:p>
            <a:pPr marL="342900" indent="-342900">
              <a:buAutoNum type="alphaLcParenBoth"/>
            </a:pPr>
            <a:r>
              <a:rPr lang="en-US" dirty="0">
                <a:latin typeface="Comic Sans MS" panose="030F0702030302020204" pitchFamily="66" charset="0"/>
              </a:rPr>
              <a:t>transporting lead time, and</a:t>
            </a:r>
          </a:p>
          <a:p>
            <a:pPr marL="342900" indent="-342900">
              <a:buAutoNum type="alphaLcParenBoth"/>
            </a:pPr>
            <a:r>
              <a:rPr lang="en-US" dirty="0">
                <a:latin typeface="Comic Sans MS" panose="030F0702030302020204" pitchFamily="66" charset="0"/>
              </a:rPr>
              <a:t>inspection lead time.</a:t>
            </a:r>
          </a:p>
        </p:txBody>
      </p:sp>
      <p:sp>
        <p:nvSpPr>
          <p:cNvPr id="9" name="TextBox 8">
            <a:extLst>
              <a:ext uri="{FF2B5EF4-FFF2-40B4-BE49-F238E27FC236}">
                <a16:creationId xmlns:a16="http://schemas.microsoft.com/office/drawing/2014/main" id="{A4D18680-455C-9E98-5914-3DD38F6F3162}"/>
              </a:ext>
            </a:extLst>
          </p:cNvPr>
          <p:cNvSpPr txBox="1"/>
          <p:nvPr/>
        </p:nvSpPr>
        <p:spPr>
          <a:xfrm>
            <a:off x="228598" y="4583161"/>
            <a:ext cx="11859938" cy="1477328"/>
          </a:xfrm>
          <a:prstGeom prst="rect">
            <a:avLst/>
          </a:prstGeom>
          <a:noFill/>
        </p:spPr>
        <p:txBody>
          <a:bodyPr wrap="square">
            <a:spAutoFit/>
          </a:bodyPr>
          <a:lstStyle/>
          <a:p>
            <a:r>
              <a:rPr lang="en-US" dirty="0">
                <a:latin typeface="Comic Sans MS" panose="030F0702030302020204" pitchFamily="66" charset="0"/>
              </a:rPr>
              <a:t>Administrative lead time arises on account of the activities like identification of needs and follow-up orders. In the identification stage the planning section has to compute the requirements of various materials over a time horizon. The actual computing time may be only around half an hour, but the planning department may take two to three weeks to raise an indent. This increase will be due to the waiting time for discussions, meetings, approvals and signatures, especially so in the case of new materials.</a:t>
            </a:r>
          </a:p>
        </p:txBody>
      </p:sp>
    </p:spTree>
    <p:extLst>
      <p:ext uri="{BB962C8B-B14F-4D97-AF65-F5344CB8AC3E}">
        <p14:creationId xmlns:p14="http://schemas.microsoft.com/office/powerpoint/2010/main" val="1716791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E17D74-3D0B-562B-24DD-A7D0D2566C79}"/>
              </a:ext>
            </a:extLst>
          </p:cNvPr>
          <p:cNvSpPr txBox="1"/>
          <p:nvPr/>
        </p:nvSpPr>
        <p:spPr>
          <a:xfrm>
            <a:off x="253766" y="166861"/>
            <a:ext cx="11599877" cy="5078313"/>
          </a:xfrm>
          <a:prstGeom prst="rect">
            <a:avLst/>
          </a:prstGeom>
          <a:noFill/>
        </p:spPr>
        <p:txBody>
          <a:bodyPr wrap="square">
            <a:spAutoFit/>
          </a:bodyPr>
          <a:lstStyle/>
          <a:p>
            <a:r>
              <a:rPr lang="en-US" dirty="0">
                <a:latin typeface="Comic Sans MS" panose="030F0702030302020204" pitchFamily="66" charset="0"/>
              </a:rPr>
              <a:t>An average time required in the industrial undertakings to convert an indent into an order is about two and a half months for new items. First of all locate the source and then negotiate the terms and conditions of supply. Once the negotiations are complete, the order can be placed. For imported items formalities such as DGTD clearance, FE clearance, import license and raising a letter of credit should also be undertaken, thus, leading to an increase in the lead time. The manufacturing lead time depends entirely on the supplier. Once the order is placed, the purchaser has to wait till the supplier delivers the goods.</a:t>
            </a:r>
          </a:p>
          <a:p>
            <a:endParaRPr lang="en-US" dirty="0">
              <a:latin typeface="Comic Sans MS" panose="030F0702030302020204" pitchFamily="66" charset="0"/>
            </a:endParaRPr>
          </a:p>
          <a:p>
            <a:r>
              <a:rPr lang="en-US" dirty="0">
                <a:latin typeface="Comic Sans MS" panose="030F0702030302020204" pitchFamily="66" charset="0"/>
              </a:rPr>
              <a:t>The transporting lead time depends on the mode of transport. The time consuming formalities such as insurance, sales tax forms and retiring of documents are involved in it. Customs formalities will add to the lead time requirements for imported items as the trans shipment is to be made at the port itself. Inspection lead time arises on account of the non-availability of the standard to compare the quality of the received item. In the case of special equipment, the indenter may himself depute the inspection personnel, which naturally increases the lead time. A pertinent factor which has to be taken note of is that, if an item is rejected during inspection, the lead time will be increased by the time taken to supply the replacement Of the various components of lead time, the procurement or manufacturing lead time is the toughest nut to crack. This should be taken care of while negotiating the order and supply details. The administrative and inspection lead time are under the control of the purchaser. The transportation lead time can be reduced by a cost tradeoff but not below the threshold.</a:t>
            </a:r>
          </a:p>
        </p:txBody>
      </p:sp>
    </p:spTree>
    <p:extLst>
      <p:ext uri="{BB962C8B-B14F-4D97-AF65-F5344CB8AC3E}">
        <p14:creationId xmlns:p14="http://schemas.microsoft.com/office/powerpoint/2010/main" val="2542749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C033D49-19E0-BAE2-69D6-EADF0510CBAF}"/>
              </a:ext>
            </a:extLst>
          </p:cNvPr>
          <p:cNvSpPr>
            <a:spLocks noGrp="1"/>
          </p:cNvSpPr>
          <p:nvPr>
            <p:ph type="ctrTitle"/>
          </p:nvPr>
        </p:nvSpPr>
        <p:spPr>
          <a:xfrm>
            <a:off x="601211" y="426076"/>
            <a:ext cx="4021123" cy="605769"/>
          </a:xfrm>
        </p:spPr>
        <p:txBody>
          <a:bodyPr>
            <a:normAutofit/>
          </a:bodyPr>
          <a:lstStyle/>
          <a:p>
            <a:r>
              <a:rPr lang="en-US" sz="2800" b="1" dirty="0">
                <a:latin typeface="Comic Sans MS" panose="030F0702030302020204" pitchFamily="66" charset="0"/>
              </a:rPr>
              <a:t>Meaning And Function</a:t>
            </a:r>
          </a:p>
        </p:txBody>
      </p:sp>
      <p:sp>
        <p:nvSpPr>
          <p:cNvPr id="4" name="Subtitle 3">
            <a:extLst>
              <a:ext uri="{FF2B5EF4-FFF2-40B4-BE49-F238E27FC236}">
                <a16:creationId xmlns:a16="http://schemas.microsoft.com/office/drawing/2014/main" id="{3FDE114B-3D88-1382-BE0A-94AA77068E3F}"/>
              </a:ext>
            </a:extLst>
          </p:cNvPr>
          <p:cNvSpPr>
            <a:spLocks noGrp="1"/>
          </p:cNvSpPr>
          <p:nvPr>
            <p:ph type="subTitle" idx="1"/>
          </p:nvPr>
        </p:nvSpPr>
        <p:spPr>
          <a:xfrm>
            <a:off x="601210" y="1295066"/>
            <a:ext cx="11151765" cy="5136858"/>
          </a:xfrm>
        </p:spPr>
        <p:txBody>
          <a:bodyPr/>
          <a:lstStyle/>
          <a:p>
            <a:pPr marL="285750" marR="0" indent="-285750" algn="l">
              <a:lnSpc>
                <a:spcPct val="107000"/>
              </a:lnSpc>
              <a:spcBef>
                <a:spcPts val="0"/>
              </a:spcBef>
              <a:spcAft>
                <a:spcPts val="800"/>
              </a:spcAft>
              <a:buFont typeface="Arial" panose="020B0604020202020204" pitchFamily="34" charset="0"/>
              <a:buChar char="•"/>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Inventories are resources of any kind having an economic value.</a:t>
            </a:r>
          </a:p>
          <a:p>
            <a:pPr marL="285750" marR="0" indent="-285750" algn="l">
              <a:lnSpc>
                <a:spcPct val="107000"/>
              </a:lnSpc>
              <a:spcBef>
                <a:spcPts val="0"/>
              </a:spcBef>
              <a:spcAft>
                <a:spcPts val="800"/>
              </a:spcAft>
              <a:buFont typeface="Arial" panose="020B0604020202020204" pitchFamily="34" charset="0"/>
              <a:buChar char="•"/>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It consists of raw materials, work in progress, finished goods, consumable and stores.</a:t>
            </a:r>
          </a:p>
          <a:p>
            <a:pPr marL="285750" marR="0" indent="-285750" algn="l">
              <a:lnSpc>
                <a:spcPct val="107000"/>
              </a:lnSpc>
              <a:spcBef>
                <a:spcPts val="0"/>
              </a:spcBef>
              <a:spcAft>
                <a:spcPts val="800"/>
              </a:spcAft>
              <a:buFont typeface="Arial" panose="020B0604020202020204" pitchFamily="34" charset="0"/>
              <a:buChar char="•"/>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Does inventory control is planning and devising procedures to maintain an optimal level of these resources.</a:t>
            </a:r>
          </a:p>
          <a:p>
            <a:pPr marL="285750" marR="0" indent="-285750" algn="l">
              <a:lnSpc>
                <a:spcPct val="107000"/>
              </a:lnSpc>
              <a:spcBef>
                <a:spcPts val="0"/>
              </a:spcBef>
              <a:spcAft>
                <a:spcPts val="800"/>
              </a:spcAft>
              <a:buFont typeface="Arial" panose="020B0604020202020204" pitchFamily="34" charset="0"/>
              <a:buChar char="•"/>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Inventory functions as a bank and decouples successive stages of operation.</a:t>
            </a:r>
          </a:p>
          <a:p>
            <a:pPr marL="285750" marR="0" indent="-285750" algn="l">
              <a:lnSpc>
                <a:spcPct val="107000"/>
              </a:lnSpc>
              <a:spcBef>
                <a:spcPts val="0"/>
              </a:spcBef>
              <a:spcAft>
                <a:spcPts val="800"/>
              </a:spcAft>
              <a:buFont typeface="Arial" panose="020B0604020202020204" pitchFamily="34" charset="0"/>
              <a:buChar char="•"/>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Materials, manufacturing and marketing departments are the three operating subsystems.</a:t>
            </a:r>
          </a:p>
          <a:p>
            <a:pPr marL="285750" marR="0" indent="-285750" algn="l">
              <a:lnSpc>
                <a:spcPct val="107000"/>
              </a:lnSpc>
              <a:spcBef>
                <a:spcPts val="0"/>
              </a:spcBef>
              <a:spcAft>
                <a:spcPts val="800"/>
              </a:spcAft>
              <a:buFont typeface="Arial" panose="020B0604020202020204" pitchFamily="34" charset="0"/>
              <a:buChar char="•"/>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Finance and personnel control are the non-operating subsystems.</a:t>
            </a:r>
          </a:p>
          <a:p>
            <a:pPr marL="285750" marR="0" indent="-285750" algn="l">
              <a:lnSpc>
                <a:spcPct val="107000"/>
              </a:lnSpc>
              <a:spcBef>
                <a:spcPts val="0"/>
              </a:spcBef>
              <a:spcAft>
                <a:spcPts val="800"/>
              </a:spcAft>
              <a:buFont typeface="Arial" panose="020B0604020202020204" pitchFamily="34" charset="0"/>
              <a:buChar char="•"/>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The material subsystem procures the input, the manufacturing subsystems converts it and the marketing subsystem sells the output.</a:t>
            </a:r>
          </a:p>
          <a:p>
            <a:pPr marL="285750" marR="0" indent="-285750" algn="l">
              <a:lnSpc>
                <a:spcPct val="107000"/>
              </a:lnSpc>
              <a:spcBef>
                <a:spcPts val="0"/>
              </a:spcBef>
              <a:spcAft>
                <a:spcPts val="800"/>
              </a:spcAft>
              <a:buFont typeface="Arial" panose="020B0604020202020204" pitchFamily="34" charset="0"/>
              <a:buChar char="•"/>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The other subsystems like finance and personnel serve the needs of the above 3 operating subsystems.</a:t>
            </a:r>
          </a:p>
          <a:p>
            <a:pPr marL="342900" indent="-342900" algn="l">
              <a:buFont typeface="Arial" panose="020B0604020202020204" pitchFamily="34" charset="0"/>
              <a:buChar char="•"/>
            </a:pPr>
            <a:endParaRPr lang="en-US" dirty="0">
              <a:latin typeface="Comic Sans MS" panose="030F0702030302020204" pitchFamily="66" charset="0"/>
            </a:endParaRPr>
          </a:p>
        </p:txBody>
      </p:sp>
    </p:spTree>
    <p:extLst>
      <p:ext uri="{BB962C8B-B14F-4D97-AF65-F5344CB8AC3E}">
        <p14:creationId xmlns:p14="http://schemas.microsoft.com/office/powerpoint/2010/main" val="2552814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6C459-88DC-F850-81BB-9E1759734F3A}"/>
              </a:ext>
            </a:extLst>
          </p:cNvPr>
          <p:cNvSpPr>
            <a:spLocks noGrp="1"/>
          </p:cNvSpPr>
          <p:nvPr>
            <p:ph type="title"/>
          </p:nvPr>
        </p:nvSpPr>
        <p:spPr>
          <a:xfrm>
            <a:off x="745922" y="272846"/>
            <a:ext cx="5257800" cy="1325563"/>
          </a:xfrm>
        </p:spPr>
        <p:txBody>
          <a:bodyPr>
            <a:normAutofit/>
          </a:bodyPr>
          <a:lstStyle/>
          <a:p>
            <a:r>
              <a:rPr lang="en-US" sz="2800" b="1" dirty="0">
                <a:effectLst/>
                <a:latin typeface="Comic Sans MS" panose="030F0702030302020204" pitchFamily="66" charset="0"/>
                <a:ea typeface="Calibri" panose="020F0502020204030204" pitchFamily="34" charset="0"/>
                <a:cs typeface="Times New Roman" panose="02020603050405020304" pitchFamily="18" charset="0"/>
              </a:rPr>
              <a:t>Need for inventory</a:t>
            </a:r>
            <a:endParaRPr lang="en-US" sz="2800"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C307DC30-F42A-8043-65DD-75A4BF858B95}"/>
              </a:ext>
            </a:extLst>
          </p:cNvPr>
          <p:cNvSpPr>
            <a:spLocks noGrp="1"/>
          </p:cNvSpPr>
          <p:nvPr>
            <p:ph idx="1"/>
          </p:nvPr>
        </p:nvSpPr>
        <p:spPr>
          <a:xfrm>
            <a:off x="745922" y="1253331"/>
            <a:ext cx="10515600" cy="4351338"/>
          </a:xfrm>
        </p:spPr>
        <p:txBody>
          <a:bodyPr>
            <a:normAutofit fontScale="92500"/>
          </a:bodyPr>
          <a:lstStyle/>
          <a:p>
            <a:pPr marL="0" marR="0">
              <a:lnSpc>
                <a:spcPct val="107000"/>
              </a:lnSpc>
              <a:spcBef>
                <a:spcPts val="0"/>
              </a:spcBef>
              <a:spcAft>
                <a:spcPts val="800"/>
              </a:spcAft>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Primarily, inventory is held for transaction purposes.</a:t>
            </a:r>
          </a:p>
          <a:p>
            <a:pPr marL="0" marR="0">
              <a:lnSpc>
                <a:spcPct val="107000"/>
              </a:lnSpc>
              <a:spcBef>
                <a:spcPts val="0"/>
              </a:spcBef>
              <a:spcAft>
                <a:spcPts val="800"/>
              </a:spcAft>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Today’s inventory is tomorrow’s consumption.</a:t>
            </a:r>
          </a:p>
          <a:p>
            <a:pPr marL="0" marR="0">
              <a:lnSpc>
                <a:spcPct val="107000"/>
              </a:lnSpc>
              <a:spcBef>
                <a:spcPts val="0"/>
              </a:spcBef>
              <a:spcAft>
                <a:spcPts val="800"/>
              </a:spcAft>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A business cannot maintain a given volume of sales without maintaining sufficient inventory to satisfy its customers.</a:t>
            </a:r>
          </a:p>
          <a:p>
            <a:pPr marL="0" marR="0">
              <a:lnSpc>
                <a:spcPct val="107000"/>
              </a:lnSpc>
              <a:spcBef>
                <a:spcPts val="0"/>
              </a:spcBef>
              <a:spcAft>
                <a:spcPts val="800"/>
              </a:spcAft>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In the field of production and enterprise cannot ensure uninterrupted production unless it maintains adequate inventory of raw materials.</a:t>
            </a:r>
          </a:p>
          <a:p>
            <a:pPr marL="0" marR="0">
              <a:lnSpc>
                <a:spcPct val="107000"/>
              </a:lnSpc>
              <a:spcBef>
                <a:spcPts val="0"/>
              </a:spcBef>
              <a:spcAft>
                <a:spcPts val="800"/>
              </a:spcAft>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Inventory is also held as a precaution or as a contingency for increase in lead time or consumption rate.</a:t>
            </a:r>
          </a:p>
          <a:p>
            <a:pPr marL="0" marR="0">
              <a:lnSpc>
                <a:spcPct val="107000"/>
              </a:lnSpc>
              <a:spcBef>
                <a:spcPts val="0"/>
              </a:spcBef>
              <a:spcAft>
                <a:spcPts val="800"/>
              </a:spcAft>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Sometimes, there is speculative element in the reasons for holding inventory.</a:t>
            </a:r>
          </a:p>
          <a:p>
            <a:pPr marL="0" marR="0">
              <a:lnSpc>
                <a:spcPct val="107000"/>
              </a:lnSpc>
              <a:spcBef>
                <a:spcPts val="0"/>
              </a:spcBef>
              <a:spcAft>
                <a:spcPts val="800"/>
              </a:spcAft>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It largely takes into account the expectation of changes in price slash cost over a period of time.</a:t>
            </a:r>
          </a:p>
          <a:p>
            <a:pPr marL="0" marR="0">
              <a:lnSpc>
                <a:spcPct val="107000"/>
              </a:lnSpc>
              <a:spcBef>
                <a:spcPts val="0"/>
              </a:spcBef>
              <a:spcAft>
                <a:spcPts val="800"/>
              </a:spcAft>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Finally, inventories are held to decouple the materials department from the consuming department.</a:t>
            </a:r>
          </a:p>
          <a:p>
            <a:endParaRPr lang="en-US" sz="1800" dirty="0">
              <a:latin typeface="Comic Sans MS" panose="030F0702030302020204" pitchFamily="66" charset="0"/>
            </a:endParaRPr>
          </a:p>
        </p:txBody>
      </p:sp>
    </p:spTree>
    <p:extLst>
      <p:ext uri="{BB962C8B-B14F-4D97-AF65-F5344CB8AC3E}">
        <p14:creationId xmlns:p14="http://schemas.microsoft.com/office/powerpoint/2010/main" val="1692081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C6971-E8EF-C768-EA92-D959EB936128}"/>
              </a:ext>
            </a:extLst>
          </p:cNvPr>
          <p:cNvSpPr>
            <a:spLocks noGrp="1"/>
          </p:cNvSpPr>
          <p:nvPr>
            <p:ph type="title"/>
          </p:nvPr>
        </p:nvSpPr>
        <p:spPr>
          <a:xfrm>
            <a:off x="838200" y="272642"/>
            <a:ext cx="4337807" cy="793066"/>
          </a:xfrm>
        </p:spPr>
        <p:txBody>
          <a:bodyPr>
            <a:normAutofit/>
          </a:bodyPr>
          <a:lstStyle/>
          <a:p>
            <a:r>
              <a:rPr lang="en-US" sz="2800" b="1" dirty="0">
                <a:latin typeface="Comic Sans MS" panose="030F0702030302020204" pitchFamily="66" charset="0"/>
              </a:rPr>
              <a:t>Scope and Importance</a:t>
            </a:r>
          </a:p>
        </p:txBody>
      </p:sp>
      <p:sp>
        <p:nvSpPr>
          <p:cNvPr id="3" name="Content Placeholder 2">
            <a:extLst>
              <a:ext uri="{FF2B5EF4-FFF2-40B4-BE49-F238E27FC236}">
                <a16:creationId xmlns:a16="http://schemas.microsoft.com/office/drawing/2014/main" id="{82F74938-5A9B-E2AF-1D35-AA88CCBB79D4}"/>
              </a:ext>
            </a:extLst>
          </p:cNvPr>
          <p:cNvSpPr>
            <a:spLocks noGrp="1"/>
          </p:cNvSpPr>
          <p:nvPr>
            <p:ph idx="1"/>
          </p:nvPr>
        </p:nvSpPr>
        <p:spPr>
          <a:xfrm>
            <a:off x="838200" y="986726"/>
            <a:ext cx="10515600" cy="5514742"/>
          </a:xfrm>
        </p:spPr>
        <p:txBody>
          <a:bodyPr>
            <a:normAutofit/>
          </a:bodyPr>
          <a:lstStyle/>
          <a:p>
            <a:r>
              <a:rPr lang="en-US" sz="1800" dirty="0">
                <a:effectLst/>
                <a:latin typeface="Comic Sans MS" panose="030F0702030302020204" pitchFamily="66" charset="0"/>
                <a:ea typeface="Calibri" panose="020F0502020204030204" pitchFamily="34" charset="0"/>
                <a:cs typeface="Times New Roman" panose="02020603050405020304" pitchFamily="18" charset="0"/>
              </a:rPr>
              <a:t>The industry in various sectors has grown considerably and consequently the working capital blocked up in inventories has also gone up.</a:t>
            </a:r>
          </a:p>
          <a:p>
            <a:r>
              <a:rPr lang="en-US" sz="1800" dirty="0">
                <a:effectLst/>
                <a:latin typeface="Comic Sans MS" panose="030F0702030302020204" pitchFamily="66" charset="0"/>
                <a:ea typeface="Calibri" panose="020F0502020204030204" pitchFamily="34" charset="0"/>
                <a:cs typeface="Times New Roman" panose="02020603050405020304" pitchFamily="18" charset="0"/>
              </a:rPr>
              <a:t>With rapid modernization of management, various effective tools and techniques have been evolved for efficient management of inventories many firms have taken advantage of these new developments and restructured their inventory management department in tune with the modern trend and have obtained the benefits of cost reduction.</a:t>
            </a:r>
          </a:p>
          <a:p>
            <a:r>
              <a:rPr lang="en-US" sz="1800" dirty="0">
                <a:effectLst/>
                <a:latin typeface="Comic Sans MS" panose="030F0702030302020204" pitchFamily="66" charset="0"/>
                <a:ea typeface="Calibri" panose="020F0502020204030204" pitchFamily="34" charset="0"/>
                <a:cs typeface="Times New Roman" panose="02020603050405020304" pitchFamily="18" charset="0"/>
              </a:rPr>
              <a:t>Some forms are in the process of getting the personnel trained while many others have not yet initiated to tone up with their inventory divisions and get their personal train.</a:t>
            </a:r>
          </a:p>
          <a:p>
            <a:r>
              <a:rPr lang="en-US" sz="1800" dirty="0">
                <a:effectLst/>
                <a:latin typeface="Comic Sans MS" panose="030F0702030302020204" pitchFamily="66" charset="0"/>
                <a:ea typeface="Calibri" panose="020F0502020204030204" pitchFamily="34" charset="0"/>
                <a:cs typeface="Times New Roman" panose="02020603050405020304" pitchFamily="18" charset="0"/>
              </a:rPr>
              <a:t>As a result, the inventories in various forms still remain high in these firms and a major opportunity for cost reduction is being lost.</a:t>
            </a:r>
          </a:p>
          <a:p>
            <a:r>
              <a:rPr lang="en-US" sz="1800" dirty="0">
                <a:latin typeface="Comic Sans MS" panose="030F0702030302020204" pitchFamily="66" charset="0"/>
              </a:rPr>
              <a:t>Private sector undertakings in India are making some savings in inventories by effecting both internal and external economies, as otherwise their very existence itself will be threatened.</a:t>
            </a:r>
          </a:p>
          <a:p>
            <a:r>
              <a:rPr lang="en-US" sz="1800" dirty="0">
                <a:latin typeface="Comic Sans MS" panose="030F0702030302020204" pitchFamily="66" charset="0"/>
              </a:rPr>
              <a:t>The internal economies in the public sector are not so effective as those of the private sector on account of social responsibilities and obligations.</a:t>
            </a:r>
          </a:p>
          <a:p>
            <a:r>
              <a:rPr lang="en-US" sz="1800" dirty="0">
                <a:latin typeface="Comic Sans MS" panose="030F0702030302020204" pitchFamily="66" charset="0"/>
              </a:rPr>
              <a:t>Most public sector undertakings in India were making heavy losses until a few years back and even now the return on their investment is no where comparable to that of the private sector.</a:t>
            </a:r>
          </a:p>
        </p:txBody>
      </p:sp>
    </p:spTree>
    <p:extLst>
      <p:ext uri="{BB962C8B-B14F-4D97-AF65-F5344CB8AC3E}">
        <p14:creationId xmlns:p14="http://schemas.microsoft.com/office/powerpoint/2010/main" val="4039096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F91D7-084F-54BD-D364-A6F4526DA6E5}"/>
              </a:ext>
            </a:extLst>
          </p:cNvPr>
          <p:cNvSpPr>
            <a:spLocks noGrp="1"/>
          </p:cNvSpPr>
          <p:nvPr>
            <p:ph type="title"/>
          </p:nvPr>
        </p:nvSpPr>
        <p:spPr>
          <a:xfrm>
            <a:off x="838200" y="365125"/>
            <a:ext cx="3532464" cy="767389"/>
          </a:xfrm>
        </p:spPr>
        <p:txBody>
          <a:bodyPr>
            <a:normAutofit/>
          </a:bodyPr>
          <a:lstStyle/>
          <a:p>
            <a:r>
              <a:rPr lang="en-US" sz="2800" b="1" dirty="0">
                <a:latin typeface="Comic Sans MS" panose="030F0702030302020204" pitchFamily="66" charset="0"/>
              </a:rPr>
              <a:t>Inventory Problems</a:t>
            </a:r>
          </a:p>
        </p:txBody>
      </p:sp>
      <p:sp>
        <p:nvSpPr>
          <p:cNvPr id="3" name="Content Placeholder 2">
            <a:extLst>
              <a:ext uri="{FF2B5EF4-FFF2-40B4-BE49-F238E27FC236}">
                <a16:creationId xmlns:a16="http://schemas.microsoft.com/office/drawing/2014/main" id="{ACC7F7A1-5D2E-8F05-C4F4-BD4551034F5A}"/>
              </a:ext>
            </a:extLst>
          </p:cNvPr>
          <p:cNvSpPr>
            <a:spLocks noGrp="1"/>
          </p:cNvSpPr>
          <p:nvPr>
            <p:ph idx="1"/>
          </p:nvPr>
        </p:nvSpPr>
        <p:spPr>
          <a:xfrm>
            <a:off x="838200" y="1132513"/>
            <a:ext cx="10515600" cy="5725487"/>
          </a:xfrm>
        </p:spPr>
        <p:txBody>
          <a:bodyPr>
            <a:normAutofit lnSpcReduction="10000"/>
          </a:bodyPr>
          <a:lstStyle/>
          <a:p>
            <a:r>
              <a:rPr lang="en-US" sz="1800" dirty="0">
                <a:latin typeface="Comic Sans MS" panose="030F0702030302020204" pitchFamily="66" charset="0"/>
              </a:rPr>
              <a:t>And analysis of sales of the industrial undertakings during 2000-01 gives the following information:-</a:t>
            </a:r>
          </a:p>
          <a:p>
            <a:pPr marL="0" indent="0">
              <a:buNone/>
            </a:pPr>
            <a:r>
              <a:rPr lang="en-US" sz="1800" dirty="0">
                <a:latin typeface="Comic Sans MS" panose="030F0702030302020204" pitchFamily="66" charset="0"/>
              </a:rPr>
              <a:t>Direct Material – 60%; </a:t>
            </a:r>
            <a:r>
              <a:rPr lang="en-US" sz="1800" dirty="0" err="1">
                <a:latin typeface="Comic Sans MS" panose="030F0702030302020204" pitchFamily="66" charset="0"/>
              </a:rPr>
              <a:t>Labour</a:t>
            </a:r>
            <a:r>
              <a:rPr lang="en-US" sz="1800" dirty="0">
                <a:latin typeface="Comic Sans MS" panose="030F0702030302020204" pitchFamily="66" charset="0"/>
              </a:rPr>
              <a:t> – 15%; Overheads and profits – 25%; Total – 100%</a:t>
            </a:r>
          </a:p>
          <a:p>
            <a:r>
              <a:rPr lang="en-US" sz="1800" dirty="0">
                <a:latin typeface="Comic Sans MS" panose="030F0702030302020204" pitchFamily="66" charset="0"/>
              </a:rPr>
              <a:t>The above data showed that direct materials and indirect materials forming part of the overhead cost, constituting inventories account for a large percentage of the total cost.</a:t>
            </a:r>
          </a:p>
          <a:p>
            <a:r>
              <a:rPr lang="en-US" sz="1800" dirty="0">
                <a:latin typeface="Comic Sans MS" panose="030F0702030302020204" pitchFamily="66" charset="0"/>
              </a:rPr>
              <a:t>Inventories, therefore, offer the most important and fruitful area of cost reduction and increased profits.</a:t>
            </a:r>
          </a:p>
          <a:p>
            <a:r>
              <a:rPr lang="en-US" sz="1800" dirty="0">
                <a:latin typeface="Comic Sans MS" panose="030F0702030302020204" pitchFamily="66" charset="0"/>
              </a:rPr>
              <a:t>Inventory problem is one of the balancing various cost so that the total cost should be minimized. These costs are:-</a:t>
            </a:r>
          </a:p>
          <a:p>
            <a:pPr marL="342900" indent="-342900">
              <a:buAutoNum type="alphaLcParenBoth"/>
            </a:pPr>
            <a:r>
              <a:rPr lang="en-US" sz="1800" dirty="0">
                <a:latin typeface="Comic Sans MS" panose="030F0702030302020204" pitchFamily="66" charset="0"/>
              </a:rPr>
              <a:t>Cost of ordering; (b) Cost of holding or carrying inventory; (c) Under Stocking Cost; (d) Overstocking Cost.</a:t>
            </a:r>
          </a:p>
          <a:p>
            <a:r>
              <a:rPr lang="en-US" sz="1800" dirty="0">
                <a:latin typeface="Comic Sans MS" panose="030F0702030302020204" pitchFamily="66" charset="0"/>
              </a:rPr>
              <a:t>The cost of ordering opposes the cost of carrying while the under stocking cost opposes overstocking cost.</a:t>
            </a:r>
          </a:p>
          <a:p>
            <a:r>
              <a:rPr lang="en-US" sz="1800" dirty="0">
                <a:latin typeface="Comic Sans MS" panose="030F0702030302020204" pitchFamily="66" charset="0"/>
              </a:rPr>
              <a:t>If these costs operate in the same direction, instead of behaving in a position, there will be no inventory problem.</a:t>
            </a:r>
          </a:p>
          <a:p>
            <a:r>
              <a:rPr lang="en-US" sz="1800" dirty="0">
                <a:latin typeface="Comic Sans MS" panose="030F0702030302020204" pitchFamily="66" charset="0"/>
              </a:rPr>
              <a:t>The cost of ordering and the cost of caring enabled us to optimize on the number of order and the quantity of inventory to be ordered.</a:t>
            </a:r>
          </a:p>
          <a:p>
            <a:r>
              <a:rPr lang="en-US" sz="1800" dirty="0">
                <a:latin typeface="Comic Sans MS" panose="030F0702030302020204" pitchFamily="66" charset="0"/>
              </a:rPr>
              <a:t>The under stocking and overstocking costs, help an industrial unit to determine the service level that has to be maintained by the inventory.</a:t>
            </a:r>
          </a:p>
          <a:p>
            <a:pPr marL="0" indent="0">
              <a:buNone/>
            </a:pPr>
            <a:endParaRPr lang="en-US" sz="1800" dirty="0">
              <a:latin typeface="Comic Sans MS" panose="030F0702030302020204" pitchFamily="66" charset="0"/>
            </a:endParaRPr>
          </a:p>
          <a:p>
            <a:endParaRPr lang="en-US" sz="1800" dirty="0">
              <a:latin typeface="Comic Sans MS" panose="030F0702030302020204" pitchFamily="66" charset="0"/>
            </a:endParaRPr>
          </a:p>
        </p:txBody>
      </p:sp>
    </p:spTree>
    <p:extLst>
      <p:ext uri="{BB962C8B-B14F-4D97-AF65-F5344CB8AC3E}">
        <p14:creationId xmlns:p14="http://schemas.microsoft.com/office/powerpoint/2010/main" val="3977391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A0945-F078-3A1B-52B2-E74E285B6CAC}"/>
              </a:ext>
            </a:extLst>
          </p:cNvPr>
          <p:cNvSpPr>
            <a:spLocks noGrp="1"/>
          </p:cNvSpPr>
          <p:nvPr>
            <p:ph type="title"/>
          </p:nvPr>
        </p:nvSpPr>
        <p:spPr>
          <a:xfrm>
            <a:off x="838201" y="365126"/>
            <a:ext cx="3238850" cy="675110"/>
          </a:xfrm>
        </p:spPr>
        <p:txBody>
          <a:bodyPr>
            <a:normAutofit/>
          </a:bodyPr>
          <a:lstStyle/>
          <a:p>
            <a:r>
              <a:rPr lang="en-US" sz="2800" b="1" dirty="0">
                <a:latin typeface="Comic Sans MS" panose="030F0702030302020204" pitchFamily="66" charset="0"/>
              </a:rPr>
              <a:t>Cost of ordering</a:t>
            </a:r>
          </a:p>
        </p:txBody>
      </p:sp>
      <p:sp>
        <p:nvSpPr>
          <p:cNvPr id="3" name="Content Placeholder 2">
            <a:extLst>
              <a:ext uri="{FF2B5EF4-FFF2-40B4-BE49-F238E27FC236}">
                <a16:creationId xmlns:a16="http://schemas.microsoft.com/office/drawing/2014/main" id="{D74942CA-4456-C559-32B6-7542B30D8FA2}"/>
              </a:ext>
            </a:extLst>
          </p:cNvPr>
          <p:cNvSpPr>
            <a:spLocks noGrp="1"/>
          </p:cNvSpPr>
          <p:nvPr>
            <p:ph idx="1"/>
          </p:nvPr>
        </p:nvSpPr>
        <p:spPr>
          <a:xfrm>
            <a:off x="838201" y="1040236"/>
            <a:ext cx="10515600" cy="4351338"/>
          </a:xfrm>
        </p:spPr>
        <p:txBody>
          <a:bodyPr>
            <a:normAutofit/>
          </a:bodyPr>
          <a:lstStyle/>
          <a:p>
            <a:r>
              <a:rPr lang="en-US" sz="1800" dirty="0">
                <a:latin typeface="Comic Sans MS" panose="030F0702030302020204" pitchFamily="66" charset="0"/>
              </a:rPr>
              <a:t>An organization can attain its need for materials only after fulfilling certain activities.</a:t>
            </a:r>
          </a:p>
          <a:p>
            <a:r>
              <a:rPr lang="en-US" sz="1800" dirty="0">
                <a:latin typeface="Comic Sans MS" panose="030F0702030302020204" pitchFamily="66" charset="0"/>
              </a:rPr>
              <a:t>These activities consume executive and non executive time, stationary and communication charges, giving rise to the ordering cost.</a:t>
            </a:r>
          </a:p>
          <a:p>
            <a:r>
              <a:rPr lang="en-US" sz="1800" dirty="0">
                <a:latin typeface="Comic Sans MS" panose="030F0702030302020204" pitchFamily="66" charset="0"/>
              </a:rPr>
              <a:t>The cost of open imported order is much greater than that of a cash purchase from the market.</a:t>
            </a:r>
          </a:p>
          <a:p>
            <a:r>
              <a:rPr lang="en-US" sz="1800" dirty="0">
                <a:latin typeface="Comic Sans MS" panose="030F0702030302020204" pitchFamily="66" charset="0"/>
              </a:rPr>
              <a:t>This is on account of the variation in the level of activities for different ranges of items.</a:t>
            </a:r>
          </a:p>
          <a:p>
            <a:endParaRPr lang="en-US" sz="1800" dirty="0">
              <a:latin typeface="Comic Sans MS" panose="030F0702030302020204" pitchFamily="66" charset="0"/>
            </a:endParaRPr>
          </a:p>
        </p:txBody>
      </p:sp>
    </p:spTree>
    <p:extLst>
      <p:ext uri="{BB962C8B-B14F-4D97-AF65-F5344CB8AC3E}">
        <p14:creationId xmlns:p14="http://schemas.microsoft.com/office/powerpoint/2010/main" val="48527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282B64E7-55EB-55AB-3896-9482975D8C1F}"/>
              </a:ext>
            </a:extLst>
          </p:cNvPr>
          <p:cNvSpPr txBox="1"/>
          <p:nvPr/>
        </p:nvSpPr>
        <p:spPr>
          <a:xfrm>
            <a:off x="167780" y="243282"/>
            <a:ext cx="11459361" cy="3416320"/>
          </a:xfrm>
          <a:prstGeom prst="rect">
            <a:avLst/>
          </a:prstGeom>
          <a:noFill/>
        </p:spPr>
        <p:txBody>
          <a:bodyPr wrap="square">
            <a:spAutoFit/>
          </a:bodyPr>
          <a:lstStyle/>
          <a:p>
            <a:r>
              <a:rPr lang="en-US" sz="1800" dirty="0">
                <a:latin typeface="Comic Sans MS" panose="030F0702030302020204" pitchFamily="66" charset="0"/>
              </a:rPr>
              <a:t>The ordering cost consists of the costs due to:</a:t>
            </a:r>
            <a:br>
              <a:rPr lang="en-US" sz="1800" dirty="0">
                <a:latin typeface="Comic Sans MS" panose="030F0702030302020204" pitchFamily="66" charset="0"/>
              </a:rPr>
            </a:br>
            <a:r>
              <a:rPr lang="en-US" sz="1800" dirty="0">
                <a:latin typeface="Comic Sans MS" panose="030F0702030302020204" pitchFamily="66" charset="0"/>
              </a:rPr>
              <a:t>(</a:t>
            </a:r>
            <a:r>
              <a:rPr lang="en-US" sz="1800" dirty="0" err="1">
                <a:latin typeface="Comic Sans MS" panose="030F0702030302020204" pitchFamily="66" charset="0"/>
              </a:rPr>
              <a:t>i</a:t>
            </a:r>
            <a:r>
              <a:rPr lang="en-US" sz="1800" dirty="0">
                <a:latin typeface="Comic Sans MS" panose="030F0702030302020204" pitchFamily="66" charset="0"/>
              </a:rPr>
              <a:t>) Stationery, typing and dispatching of orders and reminders.</a:t>
            </a:r>
            <a:br>
              <a:rPr lang="en-US" sz="1800" dirty="0">
                <a:latin typeface="Comic Sans MS" panose="030F0702030302020204" pitchFamily="66" charset="0"/>
              </a:rPr>
            </a:br>
            <a:r>
              <a:rPr lang="en-US" sz="1800" dirty="0">
                <a:latin typeface="Comic Sans MS" panose="030F0702030302020204" pitchFamily="66" charset="0"/>
              </a:rPr>
              <a:t>(ii) Advertisements, tender forms, tender opening formalities etc. </a:t>
            </a:r>
            <a:br>
              <a:rPr lang="en-US" sz="1800" dirty="0">
                <a:latin typeface="Comic Sans MS" panose="030F0702030302020204" pitchFamily="66" charset="0"/>
              </a:rPr>
            </a:br>
            <a:r>
              <a:rPr lang="en-US" sz="1800" dirty="0">
                <a:latin typeface="Comic Sans MS" panose="030F0702030302020204" pitchFamily="66" charset="0"/>
              </a:rPr>
              <a:t>(iii) Follow-up for expediting. These will be the costs associated with travel, telephone, telegrams and postal bills.</a:t>
            </a:r>
            <a:br>
              <a:rPr lang="en-US" sz="1800" dirty="0">
                <a:latin typeface="Comic Sans MS" panose="030F0702030302020204" pitchFamily="66" charset="0"/>
              </a:rPr>
            </a:br>
            <a:r>
              <a:rPr lang="en-US" sz="1800" dirty="0">
                <a:latin typeface="Comic Sans MS" panose="030F0702030302020204" pitchFamily="66" charset="0"/>
              </a:rPr>
              <a:t>(iv) Costs incurred by the goods received by inspection and handling.</a:t>
            </a:r>
            <a:br>
              <a:rPr lang="en-US" sz="1800" dirty="0">
                <a:latin typeface="Comic Sans MS" panose="030F0702030302020204" pitchFamily="66" charset="0"/>
              </a:rPr>
            </a:br>
            <a:r>
              <a:rPr lang="en-US" sz="1800" dirty="0">
                <a:latin typeface="Comic Sans MS" panose="030F0702030302020204" pitchFamily="66" charset="0"/>
              </a:rPr>
              <a:t>(v) Rent and depreciation on the space and equipment utilized by the concerned purchasing personnel.</a:t>
            </a:r>
            <a:br>
              <a:rPr lang="en-US" sz="1800" dirty="0">
                <a:latin typeface="Comic Sans MS" panose="030F0702030302020204" pitchFamily="66" charset="0"/>
              </a:rPr>
            </a:br>
            <a:r>
              <a:rPr lang="en-US" sz="1800" dirty="0">
                <a:latin typeface="Comic Sans MS" panose="030F0702030302020204" pitchFamily="66" charset="0"/>
              </a:rPr>
              <a:t>(vi) Salaries and all statutory payments to the purchasing personnel.</a:t>
            </a:r>
            <a:br>
              <a:rPr lang="en-US" sz="1800" dirty="0">
                <a:latin typeface="Comic Sans MS" panose="030F0702030302020204" pitchFamily="66" charset="0"/>
              </a:rPr>
            </a:br>
            <a:r>
              <a:rPr lang="en-US" sz="1800" dirty="0">
                <a:latin typeface="Comic Sans MS" panose="030F0702030302020204" pitchFamily="66" charset="0"/>
              </a:rPr>
              <a:t>(vii) Cost of source developments; and</a:t>
            </a:r>
            <a:br>
              <a:rPr lang="en-US" sz="1800" dirty="0">
                <a:latin typeface="Comic Sans MS" panose="030F0702030302020204" pitchFamily="66" charset="0"/>
              </a:rPr>
            </a:br>
            <a:r>
              <a:rPr lang="en-US" sz="1800" dirty="0">
                <a:latin typeface="Comic Sans MS" panose="030F0702030302020204" pitchFamily="66" charset="0"/>
              </a:rPr>
              <a:t>(viii) Cost of entertaining suppliers.</a:t>
            </a:r>
          </a:p>
          <a:p>
            <a:endParaRPr lang="en-US" sz="1800" dirty="0">
              <a:latin typeface="Comic Sans MS" panose="030F0702030302020204" pitchFamily="66" charset="0"/>
            </a:endParaRPr>
          </a:p>
          <a:p>
            <a:r>
              <a:rPr lang="en-US" sz="1800" dirty="0">
                <a:latin typeface="Comic Sans MS" panose="030F0702030302020204" pitchFamily="66" charset="0"/>
              </a:rPr>
              <a:t>Thus the average ordering cost is:</a:t>
            </a:r>
            <a:endParaRPr lang="en-US" dirty="0"/>
          </a:p>
        </p:txBody>
      </p:sp>
      <p:sp>
        <p:nvSpPr>
          <p:cNvPr id="10" name="TextBox 9">
            <a:extLst>
              <a:ext uri="{FF2B5EF4-FFF2-40B4-BE49-F238E27FC236}">
                <a16:creationId xmlns:a16="http://schemas.microsoft.com/office/drawing/2014/main" id="{AE1090B6-EF39-37DF-7AB3-01C54C08B07C}"/>
              </a:ext>
            </a:extLst>
          </p:cNvPr>
          <p:cNvSpPr txBox="1"/>
          <p:nvPr/>
        </p:nvSpPr>
        <p:spPr>
          <a:xfrm>
            <a:off x="2999639" y="3825380"/>
            <a:ext cx="6192721" cy="646331"/>
          </a:xfrm>
          <a:prstGeom prst="rect">
            <a:avLst/>
          </a:prstGeom>
          <a:noFill/>
        </p:spPr>
        <p:txBody>
          <a:bodyPr wrap="none" rtlCol="0">
            <a:spAutoFit/>
          </a:bodyPr>
          <a:lstStyle/>
          <a:p>
            <a:pPr algn="ctr"/>
            <a:r>
              <a:rPr lang="en-US" sz="1800" b="1" u="sng" dirty="0">
                <a:latin typeface="Comic Sans MS" panose="030F0702030302020204" pitchFamily="66" charset="0"/>
              </a:rPr>
              <a:t>Total costs incurred on all these heads during a year</a:t>
            </a:r>
            <a:br>
              <a:rPr lang="en-US" sz="1800" b="1" u="sng" dirty="0">
                <a:latin typeface="Comic Sans MS" panose="030F0702030302020204" pitchFamily="66" charset="0"/>
              </a:rPr>
            </a:br>
            <a:r>
              <a:rPr lang="en-US" sz="1800" b="1" dirty="0">
                <a:latin typeface="Comic Sans MS" panose="030F0702030302020204" pitchFamily="66" charset="0"/>
              </a:rPr>
              <a:t>Number of orders in that year.</a:t>
            </a:r>
            <a:endParaRPr lang="en-US" dirty="0"/>
          </a:p>
        </p:txBody>
      </p:sp>
      <p:sp>
        <p:nvSpPr>
          <p:cNvPr id="12" name="TextBox 11">
            <a:extLst>
              <a:ext uri="{FF2B5EF4-FFF2-40B4-BE49-F238E27FC236}">
                <a16:creationId xmlns:a16="http://schemas.microsoft.com/office/drawing/2014/main" id="{132A5D2E-3F32-1C0A-4274-2B9B94F78621}"/>
              </a:ext>
            </a:extLst>
          </p:cNvPr>
          <p:cNvSpPr txBox="1"/>
          <p:nvPr/>
        </p:nvSpPr>
        <p:spPr>
          <a:xfrm>
            <a:off x="167780" y="4471710"/>
            <a:ext cx="11459360" cy="2031325"/>
          </a:xfrm>
          <a:prstGeom prst="rect">
            <a:avLst/>
          </a:prstGeom>
          <a:noFill/>
        </p:spPr>
        <p:txBody>
          <a:bodyPr wrap="square">
            <a:spAutoFit/>
          </a:bodyPr>
          <a:lstStyle/>
          <a:p>
            <a:r>
              <a:rPr lang="en-US" sz="1800" dirty="0">
                <a:latin typeface="Comic Sans MS" panose="030F0702030302020204" pitchFamily="66" charset="0"/>
              </a:rPr>
              <a:t>In addition to the ordering cost, the set-up cost should also be taken into account while scheduling production in the industrial undertakings. It consists of idle time, cost of labor and involved in the change of product from one to the other.</a:t>
            </a:r>
          </a:p>
          <a:p>
            <a:r>
              <a:rPr lang="en-US" sz="1800" dirty="0">
                <a:latin typeface="Comic Sans MS" panose="030F0702030302020204" pitchFamily="66" charset="0"/>
              </a:rPr>
              <a:t>One of the major components of ordering costs in these undertakings is salaries. This can be controlled if the number of men in purchasing is kept as low as possible. Hence, any jump in the total salary paid should not be allowed unless there is a corresponding increase in the number of orders. The use of overtime can be considered cheaper when there is a marginal increase in the number of orders.</a:t>
            </a:r>
            <a:endParaRPr lang="en-US" dirty="0"/>
          </a:p>
        </p:txBody>
      </p:sp>
    </p:spTree>
    <p:extLst>
      <p:ext uri="{BB962C8B-B14F-4D97-AF65-F5344CB8AC3E}">
        <p14:creationId xmlns:p14="http://schemas.microsoft.com/office/powerpoint/2010/main" val="2078925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45053F3-ADDF-D2B3-B441-C93F7D69A6DC}"/>
              </a:ext>
            </a:extLst>
          </p:cNvPr>
          <p:cNvSpPr txBox="1"/>
          <p:nvPr/>
        </p:nvSpPr>
        <p:spPr>
          <a:xfrm>
            <a:off x="270544" y="256869"/>
            <a:ext cx="11683767" cy="5355312"/>
          </a:xfrm>
          <a:prstGeom prst="rect">
            <a:avLst/>
          </a:prstGeom>
          <a:noFill/>
        </p:spPr>
        <p:txBody>
          <a:bodyPr wrap="square">
            <a:spAutoFit/>
          </a:bodyPr>
          <a:lstStyle/>
          <a:p>
            <a:r>
              <a:rPr lang="en-US" sz="1800" b="1" dirty="0">
                <a:latin typeface="Comic Sans MS" panose="030F0702030302020204" pitchFamily="66" charset="0"/>
              </a:rPr>
              <a:t>Cost of Holding or Carrying Inventory:</a:t>
            </a:r>
            <a:endParaRPr lang="en-US" b="1" dirty="0">
              <a:latin typeface="Comic Sans MS" panose="030F0702030302020204" pitchFamily="66" charset="0"/>
            </a:endParaRPr>
          </a:p>
          <a:p>
            <a:r>
              <a:rPr lang="en-US" sz="1800" dirty="0">
                <a:latin typeface="Comic Sans MS" panose="030F0702030302020204" pitchFamily="66" charset="0"/>
              </a:rPr>
              <a:t>One of the motivating factors to control inventory arises on account of its carrying cost. It comes around 30 per cent of the total inventory cost inmost of the industrial undertakings, i.e., if the annual average inventory is valued at Rs. 100, then it will cost the concern Rs. 30 to carry it.</a:t>
            </a:r>
          </a:p>
          <a:p>
            <a:r>
              <a:rPr lang="en-US" sz="1800" dirty="0">
                <a:latin typeface="Comic Sans MS" panose="030F0702030302020204" pitchFamily="66" charset="0"/>
              </a:rPr>
              <a:t>Inventory carrying cost is usually expressed as a percentage of the average investment in inventory. Capital cost, cost of storage and handling and deterioration and obsolescence cost are its main components.</a:t>
            </a:r>
          </a:p>
          <a:p>
            <a:r>
              <a:rPr lang="en-US" sz="1800" dirty="0">
                <a:latin typeface="Comic Sans MS" panose="030F0702030302020204" pitchFamily="66" charset="0"/>
              </a:rPr>
              <a:t>Capital costs are mainly represented by interest charges. The storage costs vary widely in accordance with the type of materials stored, type of storage facilities used and other factors. It consists of rent for storage facilities, salaries of personnel and related storage expenses. The total cost on account of deterioration, wastage, obsolescence, etc., may well lie between 10 to 20 per cent of the average value of inventory in most of the industrial undertakings.</a:t>
            </a:r>
          </a:p>
          <a:p>
            <a:endParaRPr lang="en-US" dirty="0">
              <a:latin typeface="Comic Sans MS" panose="030F0702030302020204" pitchFamily="66" charset="0"/>
            </a:endParaRPr>
          </a:p>
          <a:p>
            <a:r>
              <a:rPr lang="en-US" b="1" dirty="0">
                <a:latin typeface="Comic Sans MS" panose="030F0702030302020204" pitchFamily="66" charset="0"/>
              </a:rPr>
              <a:t>Understocking Cost:</a:t>
            </a:r>
          </a:p>
          <a:p>
            <a:r>
              <a:rPr lang="en-US" dirty="0">
                <a:latin typeface="Comic Sans MS" panose="030F0702030302020204" pitchFamily="66" charset="0"/>
              </a:rPr>
              <a:t>It is the penalty incurred to the concern on account of the inability to meet the demand in time. The quantum of penalty depends on the nature of the demand. In the cases where the demand is from a customer of the retail establishment, the shortage condition may result in a cost relatively small compared with the item cost. If, on the contrary, the demand arises in a manufacturing activity, the penalty cost for shortage may be extremely high relative to the cost of the item. This is because the entire manufacturing activity would necessarily have to wait for the item which is short.</a:t>
            </a:r>
          </a:p>
        </p:txBody>
      </p:sp>
    </p:spTree>
    <p:extLst>
      <p:ext uri="{BB962C8B-B14F-4D97-AF65-F5344CB8AC3E}">
        <p14:creationId xmlns:p14="http://schemas.microsoft.com/office/powerpoint/2010/main" val="4241370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5BF990-4ED3-2D80-222F-A025DC4476EA}"/>
              </a:ext>
            </a:extLst>
          </p:cNvPr>
          <p:cNvSpPr txBox="1"/>
          <p:nvPr/>
        </p:nvSpPr>
        <p:spPr>
          <a:xfrm>
            <a:off x="186655" y="204530"/>
            <a:ext cx="11708934" cy="2585323"/>
          </a:xfrm>
          <a:prstGeom prst="rect">
            <a:avLst/>
          </a:prstGeom>
          <a:noFill/>
        </p:spPr>
        <p:txBody>
          <a:bodyPr wrap="square">
            <a:spAutoFit/>
          </a:bodyPr>
          <a:lstStyle/>
          <a:p>
            <a:r>
              <a:rPr lang="en-US" b="1" dirty="0">
                <a:latin typeface="Comic Sans MS" panose="030F0702030302020204" pitchFamily="66" charset="0"/>
              </a:rPr>
              <a:t>Overstocking Cost:</a:t>
            </a:r>
          </a:p>
          <a:p>
            <a:r>
              <a:rPr lang="en-US" dirty="0">
                <a:latin typeface="Comic Sans MS" panose="030F0702030302020204" pitchFamily="66" charset="0"/>
              </a:rPr>
              <a:t>The overstocking cost arises on account of the opportunity lost when investment in inventories is postponed for a longer period than necessary. In the case of items which will ultimately be used, this cost can be equated with the carrying cost. For items which cannot be used after a certain period, this cost will be the difference between the cost of the item and its </a:t>
            </a:r>
            <a:r>
              <a:rPr lang="en-US" dirty="0" err="1">
                <a:latin typeface="Comic Sans MS" panose="030F0702030302020204" pitchFamily="66" charset="0"/>
              </a:rPr>
              <a:t>salyage</a:t>
            </a:r>
            <a:r>
              <a:rPr lang="en-US" dirty="0">
                <a:latin typeface="Comic Sans MS" panose="030F0702030302020204" pitchFamily="66" charset="0"/>
              </a:rPr>
              <a:t> value.</a:t>
            </a:r>
          </a:p>
          <a:p>
            <a:endParaRPr lang="en-US" dirty="0">
              <a:latin typeface="Comic Sans MS" panose="030F0702030302020204" pitchFamily="66" charset="0"/>
            </a:endParaRPr>
          </a:p>
          <a:p>
            <a:r>
              <a:rPr lang="en-US" dirty="0">
                <a:latin typeface="Comic Sans MS" panose="030F0702030302020204" pitchFamily="66" charset="0"/>
              </a:rPr>
              <a:t>As far as an organization is concerned, the situation of both overstocking and understocking is not at all happy. Both shortages and surpluses are required to balance one against the other as they are costly. Arriving at the happy medium between too much and too little is the essence of inventory management.</a:t>
            </a:r>
          </a:p>
        </p:txBody>
      </p:sp>
    </p:spTree>
    <p:extLst>
      <p:ext uri="{BB962C8B-B14F-4D97-AF65-F5344CB8AC3E}">
        <p14:creationId xmlns:p14="http://schemas.microsoft.com/office/powerpoint/2010/main" val="1857652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2011</Words>
  <Application>Microsoft Office PowerPoint</Application>
  <PresentationFormat>Widescreen</PresentationFormat>
  <Paragraphs>71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Comic Sans MS</vt:lpstr>
      <vt:lpstr>Office Theme</vt:lpstr>
      <vt:lpstr>Inventory Management</vt:lpstr>
      <vt:lpstr>Meaning And Function</vt:lpstr>
      <vt:lpstr>Need for inventory</vt:lpstr>
      <vt:lpstr>Scope and Importance</vt:lpstr>
      <vt:lpstr>Inventory Problems</vt:lpstr>
      <vt:lpstr>Cost of ordering</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Inventory Management</dc:title>
  <dc:creator>Vivek Shah</dc:creator>
  <cp:lastModifiedBy>Vivek Shah</cp:lastModifiedBy>
  <cp:revision>4</cp:revision>
  <dcterms:created xsi:type="dcterms:W3CDTF">2022-06-01T19:13:32Z</dcterms:created>
  <dcterms:modified xsi:type="dcterms:W3CDTF">2022-06-08T05:58:31Z</dcterms:modified>
</cp:coreProperties>
</file>