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7" d="100"/>
          <a:sy n="87" d="100"/>
        </p:scale>
        <p:origin x="-876" y="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5D152B-0077-4AFD-B95E-F1F29E6132CD}" type="datetimeFigureOut">
              <a:rPr lang="en-US" smtClean="0"/>
              <a:pPr/>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F4116-F470-44B9-8122-0F6768B3E4E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5D152B-0077-4AFD-B95E-F1F29E6132CD}" type="datetimeFigureOut">
              <a:rPr lang="en-US" smtClean="0"/>
              <a:pPr/>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F4116-F470-44B9-8122-0F6768B3E4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5D152B-0077-4AFD-B95E-F1F29E6132CD}" type="datetimeFigureOut">
              <a:rPr lang="en-US" smtClean="0"/>
              <a:pPr/>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F4116-F470-44B9-8122-0F6768B3E4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5D152B-0077-4AFD-B95E-F1F29E6132CD}" type="datetimeFigureOut">
              <a:rPr lang="en-US" smtClean="0"/>
              <a:pPr/>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F4116-F470-44B9-8122-0F6768B3E4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5D152B-0077-4AFD-B95E-F1F29E6132CD}" type="datetimeFigureOut">
              <a:rPr lang="en-US" smtClean="0"/>
              <a:pPr/>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F4116-F470-44B9-8122-0F6768B3E4E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5D152B-0077-4AFD-B95E-F1F29E6132CD}" type="datetimeFigureOut">
              <a:rPr lang="en-US" smtClean="0"/>
              <a:pPr/>
              <a:t>6/30/2021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2F4116-F470-44B9-8122-0F6768B3E4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5D152B-0077-4AFD-B95E-F1F29E6132CD}" type="datetimeFigureOut">
              <a:rPr lang="en-US" smtClean="0"/>
              <a:pPr/>
              <a:t>6/30/2021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2F4116-F470-44B9-8122-0F6768B3E4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5D152B-0077-4AFD-B95E-F1F29E6132CD}" type="datetimeFigureOut">
              <a:rPr lang="en-US" smtClean="0"/>
              <a:pPr/>
              <a:t>6/30/2021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2F4116-F470-44B9-8122-0F6768B3E4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5D152B-0077-4AFD-B95E-F1F29E6132CD}" type="datetimeFigureOut">
              <a:rPr lang="en-US" smtClean="0"/>
              <a:pPr/>
              <a:t>6/30/2021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2F4116-F470-44B9-8122-0F6768B3E4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5D152B-0077-4AFD-B95E-F1F29E6132CD}" type="datetimeFigureOut">
              <a:rPr lang="en-US" smtClean="0"/>
              <a:pPr/>
              <a:t>6/30/2021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2F4116-F470-44B9-8122-0F6768B3E4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5D152B-0077-4AFD-B95E-F1F29E6132CD}" type="datetimeFigureOut">
              <a:rPr lang="en-US" smtClean="0"/>
              <a:pPr/>
              <a:t>6/30/2021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2F4116-F470-44B9-8122-0F6768B3E4E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5D152B-0077-4AFD-B95E-F1F29E6132CD}" type="datetimeFigureOut">
              <a:rPr lang="en-US" smtClean="0"/>
              <a:pPr/>
              <a:t>6/30/2021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2F4116-F470-44B9-8122-0F6768B3E4E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JOURNAL</a:t>
            </a:r>
            <a:endParaRPr lang="en-US" dirty="0"/>
          </a:p>
        </p:txBody>
      </p:sp>
      <p:sp>
        <p:nvSpPr>
          <p:cNvPr id="3" name="Content Placeholder 2"/>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lstStyle/>
          <a:p>
            <a:pPr algn="just"/>
            <a:r>
              <a:rPr lang="en-US" dirty="0" smtClean="0"/>
              <a:t>Journal </a:t>
            </a:r>
            <a:r>
              <a:rPr lang="en-US" dirty="0"/>
              <a:t>is the basic book of original entry. In this book, transactions are recorded in the chronological order, as and when they take place. Afterwards, transactions from this book are posted to the respective accounts. Each transaction </a:t>
            </a:r>
            <a:r>
              <a:rPr lang="en-US" dirty="0" smtClean="0"/>
              <a:t>is recorded separately </a:t>
            </a:r>
            <a:r>
              <a:rPr lang="en-US" dirty="0"/>
              <a:t>after determining the particular account to be debited or </a:t>
            </a:r>
            <a:r>
              <a:rPr lang="en-US" dirty="0" smtClean="0"/>
              <a:t>credited (with the help rules of debit and credit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n-US" sz="3200" dirty="0" smtClean="0"/>
              <a:t>BANKING TRASACTIONS </a:t>
            </a:r>
            <a:endParaRPr lang="en-US" sz="3200"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2400" b="1" dirty="0" smtClean="0"/>
              <a:t>(iii) When amount is withdrawn from bank for official /Personal use: </a:t>
            </a:r>
            <a:r>
              <a:rPr lang="en-US" sz="2400" dirty="0" smtClean="0"/>
              <a:t>When for business purpose the businessman , withdraw money through cheque then.</a:t>
            </a:r>
          </a:p>
          <a:p>
            <a:pPr fontAlgn="base"/>
            <a:r>
              <a:rPr lang="en-US" sz="2400" dirty="0" smtClean="0">
                <a:solidFill>
                  <a:srgbClr val="FF0000"/>
                </a:solidFill>
              </a:rPr>
              <a:t>Cash A/c Dr.</a:t>
            </a:r>
          </a:p>
          <a:p>
            <a:pPr fontAlgn="base"/>
            <a:r>
              <a:rPr lang="en-US" sz="2400" dirty="0" smtClean="0">
                <a:solidFill>
                  <a:srgbClr val="FF0000"/>
                </a:solidFill>
              </a:rPr>
              <a:t>                 To Bank A/c</a:t>
            </a:r>
          </a:p>
          <a:p>
            <a:pPr fontAlgn="base"/>
            <a:endParaRPr lang="en-US" sz="2400" dirty="0" smtClean="0"/>
          </a:p>
          <a:p>
            <a:pPr fontAlgn="base"/>
            <a:r>
              <a:rPr lang="en-US" sz="2400" dirty="0" smtClean="0"/>
              <a:t>When for Personal use the businessman , withdraw money from bank then.</a:t>
            </a:r>
          </a:p>
          <a:p>
            <a:pPr fontAlgn="base"/>
            <a:r>
              <a:rPr lang="en-US" sz="2400" dirty="0" smtClean="0">
                <a:solidFill>
                  <a:srgbClr val="FF0000"/>
                </a:solidFill>
              </a:rPr>
              <a:t>Drawings A/c Dr.</a:t>
            </a:r>
          </a:p>
          <a:p>
            <a:pPr fontAlgn="base"/>
            <a:r>
              <a:rPr lang="en-US" sz="2400" dirty="0" smtClean="0">
                <a:solidFill>
                  <a:srgbClr val="FF0000"/>
                </a:solidFill>
              </a:rPr>
              <a:t>                        To Bank A/c</a:t>
            </a:r>
          </a:p>
          <a:p>
            <a:pPr fontAlgn="base"/>
            <a:endParaRPr lang="en-US" sz="2400" dirty="0" smtClean="0"/>
          </a:p>
          <a:p>
            <a:pPr fontAlgn="base"/>
            <a:endParaRPr lang="en-US" sz="2400" dirty="0" smtClean="0"/>
          </a:p>
          <a:p>
            <a:pPr fontAlgn="base"/>
            <a:endParaRPr lang="en-US" sz="2400" dirty="0" smtClean="0"/>
          </a:p>
          <a:p>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sz="3200" dirty="0" smtClean="0"/>
              <a:t>BANKING TRASACTIONS </a:t>
            </a:r>
            <a:endParaRPr lang="en-US" sz="3200"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lnSpcReduction="10000"/>
          </a:bodyPr>
          <a:lstStyle/>
          <a:p>
            <a:r>
              <a:rPr lang="en-US" sz="1800" b="1" dirty="0" smtClean="0"/>
              <a:t>On Payment of trading expenses through cheque then:</a:t>
            </a:r>
            <a:endParaRPr lang="en-US" sz="1800" dirty="0" smtClean="0"/>
          </a:p>
          <a:p>
            <a:r>
              <a:rPr lang="en-US" sz="1800" dirty="0" smtClean="0">
                <a:solidFill>
                  <a:srgbClr val="FF0000"/>
                </a:solidFill>
              </a:rPr>
              <a:t>Expenses a/c         Dr.</a:t>
            </a:r>
          </a:p>
          <a:p>
            <a:r>
              <a:rPr lang="en-US" sz="1800" dirty="0" smtClean="0">
                <a:solidFill>
                  <a:srgbClr val="FF0000"/>
                </a:solidFill>
              </a:rPr>
              <a:t>                   To Bank a/c</a:t>
            </a:r>
          </a:p>
          <a:p>
            <a:r>
              <a:rPr lang="en-US" sz="1800" b="1" dirty="0" smtClean="0"/>
              <a:t>If goods or assets are purchase through cheque then:</a:t>
            </a:r>
          </a:p>
          <a:p>
            <a:r>
              <a:rPr lang="en-US" sz="1800" dirty="0" smtClean="0">
                <a:solidFill>
                  <a:srgbClr val="FF0000"/>
                </a:solidFill>
              </a:rPr>
              <a:t>Purchase/ Assets a/c        Dr.</a:t>
            </a:r>
          </a:p>
          <a:p>
            <a:r>
              <a:rPr lang="en-US" sz="1800" dirty="0" smtClean="0">
                <a:solidFill>
                  <a:srgbClr val="FF0000"/>
                </a:solidFill>
              </a:rPr>
              <a:t>                                To Bank a/c</a:t>
            </a:r>
          </a:p>
          <a:p>
            <a:r>
              <a:rPr lang="en-US" sz="1800" b="1" dirty="0" smtClean="0"/>
              <a:t>Loan from bank: </a:t>
            </a:r>
            <a:r>
              <a:rPr lang="en-US" sz="1800" dirty="0" smtClean="0"/>
              <a:t>The businessman taken loan for the necessity of business. </a:t>
            </a:r>
            <a:r>
              <a:rPr lang="en-US" sz="1800" dirty="0" err="1" smtClean="0"/>
              <a:t>Inthis</a:t>
            </a:r>
            <a:r>
              <a:rPr lang="en-US" sz="1800" dirty="0" smtClean="0"/>
              <a:t> case separate separate “Bank loan account “ is opened then.</a:t>
            </a:r>
          </a:p>
          <a:p>
            <a:r>
              <a:rPr lang="en-US" sz="1800" dirty="0" smtClean="0">
                <a:solidFill>
                  <a:srgbClr val="FF0000"/>
                </a:solidFill>
              </a:rPr>
              <a:t>Cash a/c        Dr.</a:t>
            </a:r>
          </a:p>
          <a:p>
            <a:r>
              <a:rPr lang="en-US" sz="1800" dirty="0" smtClean="0">
                <a:solidFill>
                  <a:srgbClr val="FF0000"/>
                </a:solidFill>
              </a:rPr>
              <a:t>           To Bank Loan a/c</a:t>
            </a:r>
          </a:p>
          <a:p>
            <a:r>
              <a:rPr lang="en-US" sz="1800" b="1" dirty="0" smtClean="0"/>
              <a:t>In case of Bank Overdraft: </a:t>
            </a:r>
            <a:r>
              <a:rPr lang="en-US" sz="1800" dirty="0" smtClean="0"/>
              <a:t>When withdraw excess amount( because of proprietor goodwill )then his deposits then it is called as Bank Overdraft then.</a:t>
            </a:r>
          </a:p>
          <a:p>
            <a:r>
              <a:rPr lang="en-US" sz="1800" dirty="0" smtClean="0">
                <a:solidFill>
                  <a:srgbClr val="FF0000"/>
                </a:solidFill>
              </a:rPr>
              <a:t>Cash a/c       Dr.</a:t>
            </a:r>
          </a:p>
          <a:p>
            <a:r>
              <a:rPr lang="en-US" sz="1800" dirty="0" smtClean="0">
                <a:solidFill>
                  <a:srgbClr val="FF0000"/>
                </a:solidFill>
              </a:rPr>
              <a:t>            To bank a/c</a:t>
            </a:r>
          </a:p>
          <a:p>
            <a:endParaRPr lang="en-US" sz="1800" dirty="0" smtClean="0"/>
          </a:p>
          <a:p>
            <a:endParaRPr lang="en-US" sz="1800" dirty="0" smtClean="0"/>
          </a:p>
          <a:p>
            <a:endParaRPr lang="en-US" sz="1800" dirty="0" smtClean="0"/>
          </a:p>
          <a:p>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n-US" sz="3200" dirty="0" smtClean="0"/>
              <a:t>BANKING TRASACTIONS </a:t>
            </a:r>
            <a:endParaRPr lang="en-US" sz="3200"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en-US" sz="2000" b="1" dirty="0" smtClean="0"/>
              <a:t>Interest allowed by the bank: </a:t>
            </a:r>
            <a:r>
              <a:rPr lang="en-US" sz="1800" dirty="0" smtClean="0"/>
              <a:t>Bank provide interest on deposits in the bank .On receipt of the information by account holder then.</a:t>
            </a:r>
          </a:p>
          <a:p>
            <a:r>
              <a:rPr lang="en-US" sz="1800" dirty="0" smtClean="0">
                <a:solidFill>
                  <a:srgbClr val="FF0000"/>
                </a:solidFill>
              </a:rPr>
              <a:t>Bank a/c       Dr.</a:t>
            </a:r>
          </a:p>
          <a:p>
            <a:r>
              <a:rPr lang="en-US" sz="1800" dirty="0" smtClean="0">
                <a:solidFill>
                  <a:srgbClr val="FF0000"/>
                </a:solidFill>
              </a:rPr>
              <a:t>          To Interest a/c</a:t>
            </a:r>
          </a:p>
          <a:p>
            <a:endParaRPr lang="en-US" sz="1800" dirty="0" smtClean="0">
              <a:solidFill>
                <a:srgbClr val="FF0000"/>
              </a:solidFill>
            </a:endParaRPr>
          </a:p>
          <a:p>
            <a:r>
              <a:rPr lang="en-US" sz="2000" b="1" dirty="0" smtClean="0"/>
              <a:t>Interest charged by the bank: </a:t>
            </a:r>
            <a:r>
              <a:rPr lang="en-US" sz="1800" dirty="0" smtClean="0"/>
              <a:t>When Bank charge interest on bank Loan then.</a:t>
            </a:r>
          </a:p>
          <a:p>
            <a:r>
              <a:rPr lang="en-US" sz="1800" dirty="0" smtClean="0">
                <a:solidFill>
                  <a:srgbClr val="FF0000"/>
                </a:solidFill>
              </a:rPr>
              <a:t>Interest a/c     Dr.</a:t>
            </a:r>
          </a:p>
          <a:p>
            <a:r>
              <a:rPr lang="en-US" sz="1800" dirty="0" smtClean="0">
                <a:solidFill>
                  <a:srgbClr val="FF0000"/>
                </a:solidFill>
              </a:rPr>
              <a:t>                 To Bank a/c</a:t>
            </a:r>
          </a:p>
          <a:p>
            <a:endParaRPr lang="en-US" sz="1800" dirty="0" smtClean="0">
              <a:solidFill>
                <a:srgbClr val="FF0000"/>
              </a:solidFill>
            </a:endParaRPr>
          </a:p>
          <a:p>
            <a:r>
              <a:rPr lang="en-US" sz="2000" b="1" dirty="0" smtClean="0"/>
              <a:t>Bank Charges</a:t>
            </a:r>
            <a:r>
              <a:rPr lang="en-US" sz="1800" dirty="0" smtClean="0"/>
              <a:t>: Bank provide various services to its customer and in lieu of that charges some fees then.</a:t>
            </a:r>
          </a:p>
          <a:p>
            <a:r>
              <a:rPr lang="en-US" sz="1800" dirty="0" smtClean="0">
                <a:solidFill>
                  <a:srgbClr val="FF0000"/>
                </a:solidFill>
              </a:rPr>
              <a:t>Bank Charges a/c        Dr.</a:t>
            </a:r>
          </a:p>
          <a:p>
            <a:r>
              <a:rPr lang="en-US" sz="1800" dirty="0" smtClean="0">
                <a:solidFill>
                  <a:srgbClr val="FF0000"/>
                </a:solidFill>
              </a:rPr>
              <a:t>                         To Bank a/c</a:t>
            </a:r>
            <a:endParaRPr lang="en-US" sz="1800"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hilpi\Desktop\clip_image00274.jpg"/>
          <p:cNvPicPr>
            <a:picLocks noChangeAspect="1" noChangeArrowheads="1"/>
          </p:cNvPicPr>
          <p:nvPr/>
        </p:nvPicPr>
        <p:blipFill>
          <a:blip r:embed="rId2"/>
          <a:srcRect/>
          <a:stretch>
            <a:fillRect/>
          </a:stretch>
        </p:blipFill>
        <p:spPr bwMode="auto">
          <a:xfrm>
            <a:off x="762000" y="838200"/>
            <a:ext cx="7467600" cy="52578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hilpi\Desktop\clip_image00460.jpg"/>
          <p:cNvPicPr>
            <a:picLocks noChangeAspect="1" noChangeArrowheads="1"/>
          </p:cNvPicPr>
          <p:nvPr/>
        </p:nvPicPr>
        <p:blipFill>
          <a:blip r:embed="rId2"/>
          <a:srcRect/>
          <a:stretch>
            <a:fillRect/>
          </a:stretch>
        </p:blipFill>
        <p:spPr bwMode="auto">
          <a:xfrm>
            <a:off x="1295400" y="990600"/>
            <a:ext cx="6248400" cy="5226477"/>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lstStyle/>
          <a:p>
            <a:r>
              <a:rPr lang="en-US" dirty="0" smtClean="0"/>
              <a:t>OTHER ENTRIES</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r>
              <a:rPr lang="en-US" sz="2000" b="1" dirty="0" smtClean="0"/>
              <a:t>BAD DEBTS- </a:t>
            </a:r>
            <a:r>
              <a:rPr lang="en-US" sz="2000" dirty="0" smtClean="0"/>
              <a:t>W</a:t>
            </a:r>
            <a:r>
              <a:rPr lang="en-US" sz="2000" dirty="0" smtClean="0"/>
              <a:t>hen the amount is irrecoverable:</a:t>
            </a:r>
          </a:p>
          <a:p>
            <a:r>
              <a:rPr lang="en-US" sz="2000" dirty="0" smtClean="0"/>
              <a:t>               Bad Debts A/c             Dr.</a:t>
            </a:r>
          </a:p>
          <a:p>
            <a:r>
              <a:rPr lang="en-US" sz="2000" dirty="0" smtClean="0"/>
              <a:t> </a:t>
            </a:r>
            <a:r>
              <a:rPr lang="en-US" sz="2000" dirty="0" smtClean="0"/>
              <a:t>                                  To Customer personal A/c     </a:t>
            </a:r>
          </a:p>
          <a:p>
            <a:r>
              <a:rPr lang="en-US" sz="2000" dirty="0" smtClean="0"/>
              <a:t>               When a part of the debt is recoverable:  </a:t>
            </a:r>
          </a:p>
          <a:p>
            <a:r>
              <a:rPr lang="en-US" sz="2000" dirty="0" smtClean="0"/>
              <a:t> </a:t>
            </a:r>
            <a:r>
              <a:rPr lang="en-US" sz="2000" dirty="0" smtClean="0"/>
              <a:t>               Cash/Bank A/c            Dr.</a:t>
            </a:r>
          </a:p>
          <a:p>
            <a:r>
              <a:rPr lang="en-US" sz="2000" dirty="0" smtClean="0"/>
              <a:t> </a:t>
            </a:r>
            <a:r>
              <a:rPr lang="en-US" sz="2000" dirty="0" smtClean="0"/>
              <a:t>               Bad Debts A/c            Dr.</a:t>
            </a:r>
          </a:p>
          <a:p>
            <a:r>
              <a:rPr lang="en-US" sz="2000" dirty="0" smtClean="0"/>
              <a:t> </a:t>
            </a:r>
            <a:r>
              <a:rPr lang="en-US" sz="2000" dirty="0" smtClean="0"/>
              <a:t>                                    </a:t>
            </a:r>
            <a:r>
              <a:rPr lang="en-US" sz="2000" dirty="0" smtClean="0"/>
              <a:t> To Customer personal A/c     </a:t>
            </a:r>
            <a:endParaRPr lang="en-US" sz="2000" dirty="0" smtClean="0"/>
          </a:p>
          <a:p>
            <a:r>
              <a:rPr lang="en-US" sz="2000" b="1" dirty="0" smtClean="0"/>
              <a:t>BAD DEBTS RECOVERED</a:t>
            </a:r>
            <a:r>
              <a:rPr lang="en-US" sz="2000" dirty="0" smtClean="0"/>
              <a:t>- When debtor pay some amount which had been earlier written off as Bad Debts then:</a:t>
            </a:r>
          </a:p>
          <a:p>
            <a:r>
              <a:rPr lang="en-US" sz="2000" dirty="0" smtClean="0"/>
              <a:t>               Cash/Bank </a:t>
            </a:r>
            <a:r>
              <a:rPr lang="en-US" sz="2000" dirty="0" smtClean="0"/>
              <a:t>A/c            Dr.</a:t>
            </a:r>
            <a:r>
              <a:rPr lang="en-US" sz="2000" dirty="0" smtClean="0"/>
              <a:t>     </a:t>
            </a:r>
          </a:p>
          <a:p>
            <a:r>
              <a:rPr lang="en-US" sz="2000" dirty="0" smtClean="0"/>
              <a:t>                                   To </a:t>
            </a:r>
            <a:r>
              <a:rPr lang="en-US" sz="2000" dirty="0" smtClean="0"/>
              <a:t>Bad Debts </a:t>
            </a:r>
            <a:r>
              <a:rPr lang="en-US" sz="2000" dirty="0" smtClean="0"/>
              <a:t>Recovered A/c           </a:t>
            </a:r>
          </a:p>
          <a:p>
            <a:r>
              <a:rPr lang="en-US" sz="2000" b="1" dirty="0" smtClean="0"/>
              <a:t>Cash withdrawn or goods taken by the owner for personal use then</a:t>
            </a:r>
            <a:r>
              <a:rPr lang="en-US" sz="2000" dirty="0" smtClean="0"/>
              <a:t>:  </a:t>
            </a:r>
          </a:p>
          <a:p>
            <a:r>
              <a:rPr lang="en-US" sz="2000" dirty="0" smtClean="0"/>
              <a:t>               Drawings A/c              Dr.</a:t>
            </a:r>
          </a:p>
          <a:p>
            <a:r>
              <a:rPr lang="en-US" sz="2000" dirty="0" smtClean="0"/>
              <a:t>                                 To Cash A/c </a:t>
            </a:r>
          </a:p>
          <a:p>
            <a:r>
              <a:rPr lang="en-US" sz="2000" dirty="0" smtClean="0"/>
              <a:t>                                 To Purchase A/c    </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n-US" b="1" dirty="0" smtClean="0"/>
              <a:t>FORMAT OF JOURNAL</a:t>
            </a:r>
            <a:endParaRPr lang="en-US" b="1" dirty="0"/>
          </a:p>
        </p:txBody>
      </p:sp>
      <p:graphicFrame>
        <p:nvGraphicFramePr>
          <p:cNvPr id="4" name="Content Placeholder 3"/>
          <p:cNvGraphicFramePr>
            <a:graphicFrameLocks noGrp="1"/>
          </p:cNvGraphicFramePr>
          <p:nvPr>
            <p:ph idx="1"/>
          </p:nvPr>
        </p:nvGraphicFramePr>
        <p:xfrm>
          <a:off x="381000" y="1600200"/>
          <a:ext cx="8305801" cy="3017520"/>
        </p:xfrm>
        <a:graphic>
          <a:graphicData uri="http://schemas.openxmlformats.org/drawingml/2006/table">
            <a:tbl>
              <a:tblPr firstRow="1" bandRow="1">
                <a:tableStyleId>{5C22544A-7EE6-4342-B048-85BDC9FD1C3A}</a:tableStyleId>
              </a:tblPr>
              <a:tblGrid>
                <a:gridCol w="1066800"/>
                <a:gridCol w="3753530"/>
                <a:gridCol w="514169"/>
                <a:gridCol w="1265646"/>
                <a:gridCol w="1483179"/>
                <a:gridCol w="222477"/>
              </a:tblGrid>
              <a:tr h="1112520">
                <a:tc>
                  <a:txBody>
                    <a:bodyPr/>
                    <a:lstStyle/>
                    <a:p>
                      <a:r>
                        <a:rPr lang="en-US" sz="2400" dirty="0" smtClean="0"/>
                        <a:t>  DATE</a:t>
                      </a:r>
                      <a:endParaRPr lang="en-US" sz="2400" dirty="0"/>
                    </a:p>
                  </a:txBody>
                  <a:tcPr/>
                </a:tc>
                <a:tc>
                  <a:txBody>
                    <a:bodyPr/>
                    <a:lstStyle/>
                    <a:p>
                      <a:r>
                        <a:rPr lang="en-US" sz="2400" dirty="0" smtClean="0"/>
                        <a:t>               PARTICULARS</a:t>
                      </a:r>
                      <a:endParaRPr lang="en-US" sz="2400" dirty="0"/>
                    </a:p>
                  </a:txBody>
                  <a:tcPr/>
                </a:tc>
                <a:tc>
                  <a:txBody>
                    <a:bodyPr/>
                    <a:lstStyle/>
                    <a:p>
                      <a:r>
                        <a:rPr lang="en-US" sz="2400" dirty="0" smtClean="0"/>
                        <a:t>L.F.</a:t>
                      </a:r>
                      <a:endParaRPr lang="en-US" sz="2400" dirty="0"/>
                    </a:p>
                  </a:txBody>
                  <a:tcPr/>
                </a:tc>
                <a:tc>
                  <a:txBody>
                    <a:bodyPr/>
                    <a:lstStyle/>
                    <a:p>
                      <a:r>
                        <a:rPr lang="en-US" sz="2400" dirty="0" smtClean="0"/>
                        <a:t>  DEBIT</a:t>
                      </a:r>
                    </a:p>
                    <a:p>
                      <a:r>
                        <a:rPr lang="en-US" sz="2400" dirty="0" smtClean="0"/>
                        <a:t>  (</a:t>
                      </a:r>
                      <a:r>
                        <a:rPr lang="en-US" sz="2400" baseline="0" dirty="0" smtClean="0"/>
                        <a:t> Dr.) </a:t>
                      </a:r>
                    </a:p>
                    <a:p>
                      <a:r>
                        <a:rPr lang="en-US" sz="2400" baseline="0" dirty="0" smtClean="0"/>
                        <a:t>     Rs.           </a:t>
                      </a:r>
                      <a:endParaRPr lang="en-US" sz="2400" dirty="0"/>
                    </a:p>
                  </a:txBody>
                  <a:tcPr/>
                </a:tc>
                <a:tc>
                  <a:txBody>
                    <a:bodyPr/>
                    <a:lstStyle/>
                    <a:p>
                      <a:r>
                        <a:rPr lang="en-US" sz="2400" dirty="0" smtClean="0"/>
                        <a:t>  CREDIT</a:t>
                      </a:r>
                    </a:p>
                    <a:p>
                      <a:r>
                        <a:rPr lang="en-US" sz="2400" dirty="0" smtClean="0"/>
                        <a:t>     (Cr.)</a:t>
                      </a:r>
                    </a:p>
                    <a:p>
                      <a:r>
                        <a:rPr lang="en-US" sz="2400" dirty="0" smtClean="0"/>
                        <a:t>       Rs.</a:t>
                      </a:r>
                      <a:endParaRPr lang="en-US" sz="2400" dirty="0"/>
                    </a:p>
                  </a:txBody>
                  <a:tcPr/>
                </a:tc>
                <a:tc>
                  <a:txBody>
                    <a:bodyPr/>
                    <a:lstStyle/>
                    <a:p>
                      <a:endParaRPr lang="en-US" dirty="0"/>
                    </a:p>
                  </a:txBody>
                  <a:tcPr/>
                </a:tc>
              </a:tr>
              <a:tr h="609600">
                <a:tc>
                  <a:txBody>
                    <a:bodyPr/>
                    <a:lstStyle/>
                    <a:p>
                      <a:r>
                        <a:rPr lang="en-US" dirty="0" smtClean="0"/>
                        <a:t>     (1)</a:t>
                      </a:r>
                      <a:endParaRPr lang="en-US" dirty="0"/>
                    </a:p>
                  </a:txBody>
                  <a:tcPr/>
                </a:tc>
                <a:tc>
                  <a:txBody>
                    <a:bodyPr/>
                    <a:lstStyle/>
                    <a:p>
                      <a:r>
                        <a:rPr lang="en-US" dirty="0" smtClean="0"/>
                        <a:t>                           (2)</a:t>
                      </a:r>
                      <a:endParaRPr lang="en-US" dirty="0"/>
                    </a:p>
                  </a:txBody>
                  <a:tcPr/>
                </a:tc>
                <a:tc>
                  <a:txBody>
                    <a:bodyPr/>
                    <a:lstStyle/>
                    <a:p>
                      <a:r>
                        <a:rPr lang="en-US" dirty="0" smtClean="0"/>
                        <a:t> (3)</a:t>
                      </a:r>
                      <a:endParaRPr lang="en-US" dirty="0"/>
                    </a:p>
                  </a:txBody>
                  <a:tcPr/>
                </a:tc>
                <a:tc>
                  <a:txBody>
                    <a:bodyPr/>
                    <a:lstStyle/>
                    <a:p>
                      <a:r>
                        <a:rPr lang="en-US" dirty="0" smtClean="0"/>
                        <a:t>       (4)</a:t>
                      </a:r>
                      <a:endParaRPr lang="en-US" dirty="0"/>
                    </a:p>
                  </a:txBody>
                  <a:tcPr/>
                </a:tc>
                <a:tc>
                  <a:txBody>
                    <a:bodyPr/>
                    <a:lstStyle/>
                    <a:p>
                      <a:r>
                        <a:rPr lang="en-US" dirty="0" smtClean="0"/>
                        <a:t>         (5)</a:t>
                      </a:r>
                      <a:endParaRPr lang="en-US" dirty="0"/>
                    </a:p>
                  </a:txBody>
                  <a:tcPr/>
                </a:tc>
                <a:tc>
                  <a:txBody>
                    <a:bodyPr/>
                    <a:lstStyle/>
                    <a:p>
                      <a:endParaRPr lang="en-US" dirty="0"/>
                    </a:p>
                  </a:txBody>
                  <a:tcPr/>
                </a:tc>
              </a:tr>
              <a:tr h="60960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60960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en-US" dirty="0" smtClean="0"/>
              <a:t>JOURNAL</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r>
              <a:rPr lang="en-US" dirty="0"/>
              <a:t>F</a:t>
            </a:r>
            <a:r>
              <a:rPr lang="en-US" dirty="0" smtClean="0"/>
              <a:t>irst </a:t>
            </a:r>
            <a:r>
              <a:rPr lang="en-US" dirty="0"/>
              <a:t>column in a journal is Date on which the transaction took place. In the Particulars column, the account title to be debited is written on the first line beginning from the left hand corner and the word ‘Dr.’ is written at the end of the column. The account title to be credited is written on the second </a:t>
            </a:r>
            <a:r>
              <a:rPr lang="en-US" dirty="0" smtClean="0"/>
              <a:t>line with 'To’. </a:t>
            </a:r>
            <a:r>
              <a:rPr lang="en-US" dirty="0"/>
              <a:t>Below the account titles, </a:t>
            </a:r>
            <a:r>
              <a:rPr lang="en-US" dirty="0" smtClean="0"/>
              <a:t>a brief </a:t>
            </a:r>
            <a:r>
              <a:rPr lang="en-US" dirty="0"/>
              <a:t>description of </a:t>
            </a:r>
            <a:r>
              <a:rPr lang="en-US" dirty="0" smtClean="0"/>
              <a:t>recorded </a:t>
            </a:r>
            <a:r>
              <a:rPr lang="en-US" dirty="0"/>
              <a:t>transaction is </a:t>
            </a:r>
            <a:r>
              <a:rPr lang="en-US" dirty="0" smtClean="0"/>
              <a:t>written which </a:t>
            </a:r>
            <a:r>
              <a:rPr lang="en-US" dirty="0"/>
              <a:t>is called Narration. Having written the Narration a line is drawn in the Particulars column, which indicates the end of recording the specific journal </a:t>
            </a:r>
            <a:r>
              <a:rPr lang="en-US" dirty="0" smtClean="0"/>
              <a:t>entry.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JOURNAL</a:t>
            </a:r>
            <a:endParaRPr lang="en-US" dirty="0"/>
          </a:p>
        </p:txBody>
      </p:sp>
      <p:sp>
        <p:nvSpPr>
          <p:cNvPr id="3" name="Content Placeholder 2"/>
          <p:cNvSpPr>
            <a:spLocks noGrp="1"/>
          </p:cNvSpPr>
          <p:nvPr>
            <p:ph idx="1"/>
          </p:nvPr>
        </p:nvSpPr>
        <p:spPr/>
        <p:style>
          <a:lnRef idx="0">
            <a:schemeClr val="accent4"/>
          </a:lnRef>
          <a:fillRef idx="3">
            <a:schemeClr val="accent4"/>
          </a:fillRef>
          <a:effectRef idx="3">
            <a:schemeClr val="accent4"/>
          </a:effectRef>
          <a:fontRef idx="minor">
            <a:schemeClr val="lt1"/>
          </a:fontRef>
        </p:style>
        <p:txBody>
          <a:bodyPr>
            <a:normAutofit fontScale="85000" lnSpcReduction="20000"/>
          </a:bodyPr>
          <a:lstStyle/>
          <a:p>
            <a:pPr algn="just"/>
            <a:r>
              <a:rPr lang="en-US" dirty="0" smtClean="0"/>
              <a:t> </a:t>
            </a:r>
            <a:r>
              <a:rPr lang="en-US" dirty="0"/>
              <a:t>It may be noted that, the number of transactions is very large and these are recorded in number of pages in the journal book. Hence, at the end of each page of the journal book, the amount columns are totaled and carried forward (c/f) to the next page where such amounts are recorded as brought forward (</a:t>
            </a:r>
            <a:r>
              <a:rPr lang="en-US" dirty="0" err="1"/>
              <a:t>b/f</a:t>
            </a:r>
            <a:r>
              <a:rPr lang="en-US" dirty="0"/>
              <a:t>) balances. </a:t>
            </a:r>
            <a:endParaRPr lang="en-US" dirty="0" smtClean="0"/>
          </a:p>
          <a:p>
            <a:pPr algn="just"/>
            <a:r>
              <a:rPr lang="en-US" dirty="0" smtClean="0"/>
              <a:t>The </a:t>
            </a:r>
            <a:r>
              <a:rPr lang="en-US" dirty="0"/>
              <a:t>journal entry is the basic record of a business transaction. It may be simple or compound. When only two accounts are involved to record a transaction, it is called a simple journal </a:t>
            </a:r>
            <a:r>
              <a:rPr lang="en-US" dirty="0" smtClean="0"/>
              <a:t>entry</a:t>
            </a:r>
            <a:r>
              <a:rPr lang="en-US" dirty="0"/>
              <a:t> </a:t>
            </a:r>
            <a:r>
              <a:rPr lang="en-US" dirty="0" smtClean="0"/>
              <a:t>and When more than two accounts are involved ,it is called compound entry. </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JOURNAL</a:t>
            </a:r>
            <a:endParaRPr lang="en-US" dirty="0"/>
          </a:p>
        </p:txBody>
      </p:sp>
      <p:sp>
        <p:nvSpPr>
          <p:cNvPr id="3" name="Content Placeholder 2"/>
          <p:cNvSpPr>
            <a:spLocks noGrp="1"/>
          </p:cNvSpPr>
          <p:nvPr>
            <p:ph idx="1"/>
          </p:nvPr>
        </p:nvSpPr>
        <p:spPr>
          <a:xfrm>
            <a:off x="457200" y="1600200"/>
            <a:ext cx="8229600" cy="472440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sz="2400" dirty="0" smtClean="0"/>
              <a:t>ON 1</a:t>
            </a:r>
            <a:r>
              <a:rPr lang="en-US" sz="2400" baseline="30000" dirty="0" smtClean="0"/>
              <a:t>ST</a:t>
            </a:r>
            <a:r>
              <a:rPr lang="en-US" sz="2400" dirty="0" smtClean="0"/>
              <a:t> APRIL 2021 XYZ STARTED BUSINESS WITH CASH Rs. 50,00,000.</a:t>
            </a:r>
          </a:p>
          <a:p>
            <a:endParaRPr lang="en-US" sz="2400" dirty="0" smtClean="0"/>
          </a:p>
          <a:p>
            <a:endParaRPr lang="en-US" sz="2400" dirty="0"/>
          </a:p>
        </p:txBody>
      </p:sp>
      <p:graphicFrame>
        <p:nvGraphicFramePr>
          <p:cNvPr id="4" name="Table 3"/>
          <p:cNvGraphicFramePr>
            <a:graphicFrameLocks noGrp="1"/>
          </p:cNvGraphicFramePr>
          <p:nvPr/>
        </p:nvGraphicFramePr>
        <p:xfrm>
          <a:off x="762000" y="2590801"/>
          <a:ext cx="7848600" cy="3749040"/>
        </p:xfrm>
        <a:graphic>
          <a:graphicData uri="http://schemas.openxmlformats.org/drawingml/2006/table">
            <a:tbl>
              <a:tblPr firstRow="1" bandRow="1">
                <a:tableStyleId>{5C22544A-7EE6-4342-B048-85BDC9FD1C3A}</a:tableStyleId>
              </a:tblPr>
              <a:tblGrid>
                <a:gridCol w="914400"/>
                <a:gridCol w="3429000"/>
                <a:gridCol w="365760"/>
                <a:gridCol w="1569720"/>
                <a:gridCol w="1569720"/>
              </a:tblGrid>
              <a:tr h="1421780">
                <a:tc>
                  <a:txBody>
                    <a:bodyPr/>
                    <a:lstStyle/>
                    <a:p>
                      <a:r>
                        <a:rPr lang="en-US" sz="2400" dirty="0" smtClean="0"/>
                        <a:t>DATE</a:t>
                      </a:r>
                      <a:endParaRPr lang="en-US" sz="2400" dirty="0"/>
                    </a:p>
                  </a:txBody>
                  <a:tcPr/>
                </a:tc>
                <a:tc>
                  <a:txBody>
                    <a:bodyPr/>
                    <a:lstStyle/>
                    <a:p>
                      <a:r>
                        <a:rPr lang="en-US" sz="1800" dirty="0" smtClean="0"/>
                        <a:t>           </a:t>
                      </a:r>
                      <a:r>
                        <a:rPr lang="en-US" sz="2400" dirty="0" smtClean="0"/>
                        <a:t>PARTICULARS</a:t>
                      </a:r>
                      <a:endParaRPr lang="en-US" sz="2400" dirty="0"/>
                    </a:p>
                  </a:txBody>
                  <a:tcPr/>
                </a:tc>
                <a:tc>
                  <a:txBody>
                    <a:bodyPr/>
                    <a:lstStyle/>
                    <a:p>
                      <a:r>
                        <a:rPr lang="en-US" sz="2400" dirty="0" smtClean="0"/>
                        <a:t>L.F.</a:t>
                      </a:r>
                      <a:endParaRPr lang="en-US" sz="2400" dirty="0"/>
                    </a:p>
                  </a:txBody>
                  <a:tcPr/>
                </a:tc>
                <a:tc>
                  <a:txBody>
                    <a:bodyPr/>
                    <a:lstStyle/>
                    <a:p>
                      <a:r>
                        <a:rPr lang="en-US" sz="1800" dirty="0" smtClean="0"/>
                        <a:t>    </a:t>
                      </a:r>
                      <a:r>
                        <a:rPr lang="en-US" sz="2400" dirty="0" smtClean="0"/>
                        <a:t>DEBIT</a:t>
                      </a:r>
                    </a:p>
                    <a:p>
                      <a:r>
                        <a:rPr lang="en-US" sz="2400" dirty="0" smtClean="0"/>
                        <a:t>    (</a:t>
                      </a:r>
                      <a:r>
                        <a:rPr lang="en-US" sz="2400" baseline="0" dirty="0" smtClean="0"/>
                        <a:t> Dr.) </a:t>
                      </a:r>
                    </a:p>
                    <a:p>
                      <a:r>
                        <a:rPr lang="en-US" sz="2400" baseline="0" dirty="0" smtClean="0"/>
                        <a:t>      Rs.        </a:t>
                      </a:r>
                      <a:r>
                        <a:rPr lang="en-US" sz="1800" baseline="0" dirty="0" smtClean="0"/>
                        <a:t>   </a:t>
                      </a:r>
                      <a:endParaRPr lang="en-US" dirty="0"/>
                    </a:p>
                  </a:txBody>
                  <a:tcPr/>
                </a:tc>
                <a:tc>
                  <a:txBody>
                    <a:bodyPr/>
                    <a:lstStyle/>
                    <a:p>
                      <a:r>
                        <a:rPr lang="en-US" sz="2400" dirty="0" smtClean="0"/>
                        <a:t>  CREDIT</a:t>
                      </a:r>
                    </a:p>
                    <a:p>
                      <a:r>
                        <a:rPr lang="en-US" sz="2400" dirty="0" smtClean="0"/>
                        <a:t>     (Cr.)</a:t>
                      </a:r>
                    </a:p>
                    <a:p>
                      <a:r>
                        <a:rPr lang="en-US" sz="2400" dirty="0" smtClean="0"/>
                        <a:t>       Rs.</a:t>
                      </a:r>
                      <a:endParaRPr lang="en-US" sz="2400" dirty="0"/>
                    </a:p>
                  </a:txBody>
                  <a:tcPr/>
                </a:tc>
              </a:tr>
              <a:tr h="1338146">
                <a:tc>
                  <a:txBody>
                    <a:bodyPr/>
                    <a:lstStyle/>
                    <a:p>
                      <a:r>
                        <a:rPr lang="en-US" sz="2000" dirty="0" smtClean="0"/>
                        <a:t>2021</a:t>
                      </a:r>
                    </a:p>
                    <a:p>
                      <a:r>
                        <a:rPr lang="en-US" sz="2000" dirty="0" smtClean="0"/>
                        <a:t>APRIL</a:t>
                      </a:r>
                    </a:p>
                    <a:p>
                      <a:r>
                        <a:rPr lang="en-US" sz="2000" dirty="0" smtClean="0"/>
                        <a:t>1</a:t>
                      </a:r>
                      <a:r>
                        <a:rPr lang="en-US" sz="2000" baseline="30000" dirty="0" smtClean="0"/>
                        <a:t>ST</a:t>
                      </a:r>
                      <a:r>
                        <a:rPr lang="en-US" sz="2000" dirty="0" smtClean="0"/>
                        <a:t> </a:t>
                      </a:r>
                      <a:endParaRPr lang="en-US" sz="2000" dirty="0"/>
                    </a:p>
                  </a:txBody>
                  <a:tcPr/>
                </a:tc>
                <a:tc>
                  <a:txBody>
                    <a:bodyPr/>
                    <a:lstStyle/>
                    <a:p>
                      <a:r>
                        <a:rPr lang="en-US" dirty="0" smtClean="0"/>
                        <a:t>CASH A/C                                       Dr.</a:t>
                      </a:r>
                    </a:p>
                    <a:p>
                      <a:r>
                        <a:rPr lang="en-US" baseline="0" dirty="0" smtClean="0"/>
                        <a:t>                TO CAPITAL A/C</a:t>
                      </a:r>
                    </a:p>
                    <a:p>
                      <a:r>
                        <a:rPr lang="en-US" baseline="0" dirty="0" smtClean="0"/>
                        <a:t>( BEING STARTED BUSINESS WITH CASH )</a:t>
                      </a:r>
                    </a:p>
                    <a:p>
                      <a:endParaRPr lang="en-US" dirty="0"/>
                    </a:p>
                  </a:txBody>
                  <a:tcPr/>
                </a:tc>
                <a:tc>
                  <a:txBody>
                    <a:bodyPr/>
                    <a:lstStyle/>
                    <a:p>
                      <a:endParaRPr lang="en-US"/>
                    </a:p>
                  </a:txBody>
                  <a:tcPr/>
                </a:tc>
                <a:tc>
                  <a:txBody>
                    <a:bodyPr/>
                    <a:lstStyle/>
                    <a:p>
                      <a:r>
                        <a:rPr lang="en-US" dirty="0" smtClean="0"/>
                        <a:t>   50,00,000</a:t>
                      </a:r>
                      <a:endParaRPr lang="en-US" dirty="0"/>
                    </a:p>
                  </a:txBody>
                  <a:tcPr/>
                </a:tc>
                <a:tc>
                  <a:txBody>
                    <a:bodyPr/>
                    <a:lstStyle/>
                    <a:p>
                      <a:endParaRPr lang="en-US" dirty="0" smtClean="0"/>
                    </a:p>
                    <a:p>
                      <a:r>
                        <a:rPr lang="en-US" dirty="0" smtClean="0"/>
                        <a:t>50,00,000</a:t>
                      </a:r>
                      <a:endParaRPr lang="en-US" dirty="0"/>
                    </a:p>
                  </a:txBody>
                  <a:tcPr/>
                </a:tc>
              </a:tr>
              <a:tr h="334536">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34536">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Autofit/>
          </a:bodyPr>
          <a:lstStyle/>
          <a:p>
            <a:r>
              <a:rPr lang="en-US" sz="4000" dirty="0" smtClean="0"/>
              <a:t>RULES REGARDING SPECIAL TRANSACTIONS AN ACCOUNTS</a:t>
            </a:r>
            <a:endParaRPr lang="en-US" sz="4000" dirty="0"/>
          </a:p>
        </p:txBody>
      </p:sp>
      <p:sp>
        <p:nvSpPr>
          <p:cNvPr id="3" name="Content Placeholder 2"/>
          <p:cNvSpPr>
            <a:spLocks noGrp="1"/>
          </p:cNvSpPr>
          <p:nvPr>
            <p:ph idx="1"/>
          </p:nvPr>
        </p:nvSpPr>
        <p:spPr>
          <a:xfrm>
            <a:off x="381000" y="1600200"/>
            <a:ext cx="8229600" cy="4525963"/>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r>
              <a:rPr lang="en-US" sz="2400" dirty="0" smtClean="0"/>
              <a:t>In case of personal account the word account is not necessary</a:t>
            </a:r>
          </a:p>
          <a:p>
            <a:r>
              <a:rPr lang="en-US" sz="2400" dirty="0" smtClean="0"/>
              <a:t>When owner introduce money or money ‘s related (assets or goods) in the business then the account with his name will not be opened instead a capital  account will be opened and it is credited with the total amount while other account to be debited will be cash a/c for cash, stock a/c for goods, and individual asset A/c for each assets bought by the owner.</a:t>
            </a:r>
          </a:p>
          <a:p>
            <a:r>
              <a:rPr lang="en-US" sz="2400" dirty="0" smtClean="0"/>
              <a:t>Cash or goods withdrawn by the owner for his personal use is known as Drawings for which drawing a/c will be debited while cash or purchase a/c will be credited.</a:t>
            </a:r>
          </a:p>
          <a:p>
            <a:r>
              <a:rPr lang="en-US" sz="2400" dirty="0" smtClean="0"/>
              <a:t>The goods purchase/ sale in business for earning profit is known as goods and owner purchased for operating business are known as assets . Purchase a/c, Sales a/c, Purchase return a/c , Sales return a/c are opened for Purchase ,Sales and return respectively .</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dirty="0" smtClean="0"/>
              <a:t>RULES REGARDING SPECIAL TRANSACTIONS AN ACCOUNTS</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r>
              <a:rPr lang="en-US" sz="2400" dirty="0" smtClean="0"/>
              <a:t>The Sales and Purchase of an assets will be adjusted in assets a/c with the name of particular assets and not in sales and purchase a/c .</a:t>
            </a:r>
          </a:p>
          <a:p>
            <a:r>
              <a:rPr lang="en-US" sz="2400" dirty="0" smtClean="0"/>
              <a:t>Cash and credit Transactions- When goods or assets are purchased in cash then Cash a/c will be opened and for credit transaction , the account  with the name of party /person will be opened. The cash/credit transactions are identified as follows.</a:t>
            </a:r>
          </a:p>
          <a:p>
            <a:r>
              <a:rPr lang="en-US" sz="2400" dirty="0" err="1" smtClean="0"/>
              <a:t>i</a:t>
            </a:r>
            <a:r>
              <a:rPr lang="en-US" sz="2400" dirty="0" smtClean="0"/>
              <a:t>) If name of person/ party/cash  is not mentioned in the purchase or sale then the transaction then the transaction will be treated as cash. e.g. purchase goods for Rs. 10,000 or sold goods for Rs. 5000</a:t>
            </a:r>
          </a:p>
          <a:p>
            <a:r>
              <a:rPr lang="en-US" sz="2400" dirty="0" smtClean="0"/>
              <a:t>ii) If name of party / person mentioned with word cash in the sale or purchase , then this transaction will be treated as cash transaction. e.g. Purchased goods from Cyrus Rs. 7000 in cash.</a:t>
            </a:r>
          </a:p>
          <a:p>
            <a:r>
              <a:rPr lang="en-US" sz="2400" dirty="0" smtClean="0"/>
              <a:t>If name of party / person mentioned without word cash in the sale or purchase , then this transaction will be treated as credit transaction. e.g. Purchased goods from Cyrus Rs. 7000.</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smtClean="0"/>
              <a:t>RULES REGARDING SPECIAL TRANSACTIONS AN ACCOUNTS</a:t>
            </a:r>
            <a:endParaRPr lang="en-US"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r>
              <a:rPr lang="en-US" sz="2400" dirty="0" smtClean="0"/>
              <a:t>NOTE- The above rule will  not applicable in case of nominal Account . In such case no account with the name of person will opened . E.g. salary paid to Samuel , Rent paid to abhinav. In this Samuel , abhinav  account will not be opened.</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3200" dirty="0" smtClean="0"/>
              <a:t>BANKING TRASACTIONS </a:t>
            </a:r>
            <a:endParaRPr lang="en-US" sz="3200" dirty="0"/>
          </a:p>
        </p:txBody>
      </p:sp>
      <p:sp>
        <p:nvSpPr>
          <p:cNvPr id="3" name="Content Placeholder 2"/>
          <p:cNvSpPr>
            <a:spLocks noGrp="1"/>
          </p:cNvSpPr>
          <p:nvPr>
            <p:ph idx="1"/>
          </p:nvPr>
        </p:nvSpPr>
        <p:spPr>
          <a:xfrm>
            <a:off x="457200" y="1524000"/>
            <a:ext cx="8229600" cy="5105400"/>
          </a:xfrm>
        </p:spPr>
        <p:style>
          <a:lnRef idx="1">
            <a:schemeClr val="dk1"/>
          </a:lnRef>
          <a:fillRef idx="2">
            <a:schemeClr val="dk1"/>
          </a:fillRef>
          <a:effectRef idx="1">
            <a:schemeClr val="dk1"/>
          </a:effectRef>
          <a:fontRef idx="minor">
            <a:schemeClr val="dk1"/>
          </a:fontRef>
        </p:style>
        <p:txBody>
          <a:bodyPr>
            <a:noAutofit/>
          </a:bodyPr>
          <a:lstStyle/>
          <a:p>
            <a:pPr fontAlgn="base"/>
            <a:r>
              <a:rPr lang="en-US" sz="1600" b="1" dirty="0" smtClean="0"/>
              <a:t>(</a:t>
            </a:r>
            <a:r>
              <a:rPr lang="en-US" sz="1600" b="1" dirty="0" err="1" smtClean="0"/>
              <a:t>i</a:t>
            </a:r>
            <a:r>
              <a:rPr lang="en-US" sz="1600" b="1" dirty="0" smtClean="0"/>
              <a:t>) </a:t>
            </a:r>
            <a:r>
              <a:rPr lang="en-US" sz="1600" b="1" u="sng" dirty="0" smtClean="0"/>
              <a:t>When cash is deposited into bank</a:t>
            </a:r>
            <a:r>
              <a:rPr lang="en-US" sz="1600" u="sng" dirty="0" smtClean="0"/>
              <a:t>:</a:t>
            </a:r>
          </a:p>
          <a:p>
            <a:pPr fontAlgn="base"/>
            <a:r>
              <a:rPr lang="en-US" sz="1600" dirty="0" smtClean="0">
                <a:solidFill>
                  <a:srgbClr val="FF0000"/>
                </a:solidFill>
              </a:rPr>
              <a:t>Bank A/c Dr.</a:t>
            </a:r>
          </a:p>
          <a:p>
            <a:pPr fontAlgn="base"/>
            <a:r>
              <a:rPr lang="en-US" sz="1600" dirty="0" smtClean="0">
                <a:solidFill>
                  <a:srgbClr val="FF0000"/>
                </a:solidFill>
              </a:rPr>
              <a:t>                 To Cash A/c  </a:t>
            </a:r>
          </a:p>
          <a:p>
            <a:pPr fontAlgn="base"/>
            <a:r>
              <a:rPr lang="en-US" sz="1600" dirty="0" smtClean="0"/>
              <a:t>In the above transaction bank is receiver of money and cash going out of the business. If cash is deposited in fixed deposit account the “fixed deposit account is debited.</a:t>
            </a:r>
          </a:p>
          <a:p>
            <a:pPr fontAlgn="base"/>
            <a:r>
              <a:rPr lang="en-US" sz="1600" b="1" dirty="0" smtClean="0"/>
              <a:t>(ii</a:t>
            </a:r>
            <a:r>
              <a:rPr lang="en-US" sz="1600" b="1" u="sng" dirty="0" smtClean="0"/>
              <a:t>) When cheque is received from the debtors</a:t>
            </a:r>
            <a:r>
              <a:rPr lang="en-US" sz="1600" b="1" dirty="0" smtClean="0"/>
              <a:t>:</a:t>
            </a:r>
          </a:p>
          <a:p>
            <a:pPr fontAlgn="base"/>
            <a:r>
              <a:rPr lang="en-US" sz="1600" b="1" dirty="0" smtClean="0"/>
              <a:t> </a:t>
            </a:r>
            <a:r>
              <a:rPr lang="en-US" sz="1600" dirty="0" smtClean="0"/>
              <a:t>If any cheque received from the customer and deposited in bank on same day then. </a:t>
            </a:r>
          </a:p>
          <a:p>
            <a:pPr fontAlgn="base"/>
            <a:r>
              <a:rPr lang="en-US" sz="1600" dirty="0" smtClean="0">
                <a:solidFill>
                  <a:srgbClr val="FF0000"/>
                </a:solidFill>
              </a:rPr>
              <a:t>Bank A/c Dr.</a:t>
            </a:r>
          </a:p>
          <a:p>
            <a:pPr fontAlgn="base"/>
            <a:r>
              <a:rPr lang="en-US" sz="1600" dirty="0" smtClean="0">
                <a:solidFill>
                  <a:srgbClr val="FF0000"/>
                </a:solidFill>
              </a:rPr>
              <a:t>                 To customer personal a/c</a:t>
            </a:r>
          </a:p>
          <a:p>
            <a:pPr fontAlgn="base"/>
            <a:r>
              <a:rPr lang="en-US" sz="1600" dirty="0" smtClean="0"/>
              <a:t>If any cheque received from the customer and deposited in bank not on same day then.</a:t>
            </a:r>
          </a:p>
          <a:p>
            <a:pPr fontAlgn="base"/>
            <a:r>
              <a:rPr lang="en-US" sz="1600" dirty="0" smtClean="0">
                <a:solidFill>
                  <a:srgbClr val="FF0000"/>
                </a:solidFill>
              </a:rPr>
              <a:t>Cash A/c Dr.</a:t>
            </a:r>
          </a:p>
          <a:p>
            <a:pPr fontAlgn="base"/>
            <a:r>
              <a:rPr lang="en-US" sz="1600" dirty="0" smtClean="0">
                <a:solidFill>
                  <a:srgbClr val="FF0000"/>
                </a:solidFill>
              </a:rPr>
              <a:t>                  To Debtors’ Personal A/c</a:t>
            </a:r>
          </a:p>
          <a:p>
            <a:pPr fontAlgn="base"/>
            <a:r>
              <a:rPr lang="en-US" sz="1600" dirty="0" smtClean="0"/>
              <a:t>When this cheque deposited in the bank some other day then.</a:t>
            </a:r>
          </a:p>
          <a:p>
            <a:pPr fontAlgn="base"/>
            <a:r>
              <a:rPr lang="en-US" sz="1600" dirty="0" smtClean="0">
                <a:solidFill>
                  <a:srgbClr val="FF0000"/>
                </a:solidFill>
              </a:rPr>
              <a:t>Bank A/c Dr.</a:t>
            </a:r>
          </a:p>
          <a:p>
            <a:pPr fontAlgn="base"/>
            <a:r>
              <a:rPr lang="en-US" sz="1600" dirty="0" smtClean="0">
                <a:solidFill>
                  <a:srgbClr val="FF0000"/>
                </a:solidFill>
              </a:rPr>
              <a:t>                 To Cash A/c  </a:t>
            </a:r>
          </a:p>
          <a:p>
            <a:pPr fontAlgn="base"/>
            <a:endParaRPr lang="en-US" sz="1600" dirty="0" smtClean="0"/>
          </a:p>
          <a:p>
            <a:pPr fontAlgn="base"/>
            <a:endParaRPr lang="en-US" sz="1600" dirty="0" smtClean="0"/>
          </a:p>
          <a:p>
            <a:endParaRPr lang="en-US"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TotalTime>
  <Words>1194</Words>
  <Application>Microsoft Office PowerPoint</Application>
  <PresentationFormat>On-screen Show (4:3)</PresentationFormat>
  <Paragraphs>123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JOURNAL</vt:lpstr>
      <vt:lpstr>FORMAT OF JOURNAL</vt:lpstr>
      <vt:lpstr>JOURNAL</vt:lpstr>
      <vt:lpstr>JOURNAL</vt:lpstr>
      <vt:lpstr>JOURNAL</vt:lpstr>
      <vt:lpstr>RULES REGARDING SPECIAL TRANSACTIONS AN ACCOUNTS</vt:lpstr>
      <vt:lpstr>RULES REGARDING SPECIAL TRANSACTIONS AN ACCOUNTS</vt:lpstr>
      <vt:lpstr>RULES REGARDING SPECIAL TRANSACTIONS AN ACCOUNTS</vt:lpstr>
      <vt:lpstr>BANKING TRASACTIONS </vt:lpstr>
      <vt:lpstr>BANKING TRASACTIONS </vt:lpstr>
      <vt:lpstr>BANKING TRASACTIONS </vt:lpstr>
      <vt:lpstr>BANKING TRASACTIONS </vt:lpstr>
      <vt:lpstr>Slide 13</vt:lpstr>
      <vt:lpstr>Slide 14</vt:lpstr>
      <vt:lpstr>OTHER ENTRIES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dc:title>
  <dc:creator>Shilpi</dc:creator>
  <cp:lastModifiedBy>Shilpi</cp:lastModifiedBy>
  <cp:revision>49</cp:revision>
  <dcterms:created xsi:type="dcterms:W3CDTF">2021-06-16T17:18:36Z</dcterms:created>
  <dcterms:modified xsi:type="dcterms:W3CDTF">2021-06-30T02:07:44Z</dcterms:modified>
</cp:coreProperties>
</file>