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96" y="2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5586B75A-687E-405C-8A0B-8D00578BA2C3}"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defRPr/>
            </a:pPr>
            <a:r>
              <a:rPr lang="en-US"/>
              <a:t>Click to edit Master text styles</a:t>
            </a:r>
            <a:endParaRPr lang="en-US"/>
          </a:p>
        </p:txBody>
      </p:sp>
      <p:sp>
        <p:nvSpPr>
          <p:cNvPr id="5" name="Date Placeholder 4"/>
          <p:cNvSpPr>
            <a:spLocks noGrp="1"/>
          </p:cNvSpPr>
          <p:nvPr>
            <p:ph type="dt" sz="half" idx="10"/>
          </p:nvPr>
        </p:nvSpPr>
        <p:spPr/>
        <p:txBody>
          <a:bodyPr/>
          <a:lstStyle/>
          <a:p>
            <a:fld id="{AF6E2C9B-5FA2-460D-9BE7-B0812FC2A6FF}"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anose="020B0604020202020204" pitchFamily="34" charset="0"/>
        <a:buChar char=" "/>
        <a:defRPr sz="2400" kern="1200">
          <a:solidFill>
            <a:schemeClr val="tx1">
              <a:lumMod val="85000"/>
              <a:lumOff val="15000"/>
            </a:schemeClr>
          </a:solidFill>
          <a:latin typeface="+mn-lt"/>
          <a:ea typeface="+mn-ea"/>
          <a:cs typeface="+mn-cs"/>
        </a:defRPr>
      </a:lvl1pPr>
      <a:lvl2pPr marL="347345" indent="-342900" algn="l" defTabSz="914400" rtl="0" eaLnBrk="1" latinLnBrk="0" hangingPunct="1">
        <a:lnSpc>
          <a:spcPct val="85000"/>
        </a:lnSpc>
        <a:spcBef>
          <a:spcPts val="600"/>
        </a:spcBef>
        <a:buFont typeface="Arial" panose="020B0604020202020204"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anose="020B0604020202020204"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5pPr>
      <a:lvl6pPr marL="120015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6pPr>
      <a:lvl7pPr marL="140017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7pPr>
      <a:lvl8pPr marL="1600200"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8pPr>
      <a:lvl9pPr marL="1800225" indent="-228600" algn="l" defTabSz="914400" rtl="0" eaLnBrk="1" latinLnBrk="0" hangingPunct="1">
        <a:lnSpc>
          <a:spcPct val="85000"/>
        </a:lnSpc>
        <a:spcBef>
          <a:spcPts val="600"/>
        </a:spcBef>
        <a:buFont typeface="Arial" panose="020B0604020202020204"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1102658"/>
            <a:ext cx="10782300" cy="5298141"/>
          </a:xfrm>
        </p:spPr>
        <p:txBody>
          <a:bodyPr/>
          <a:lstStyle/>
          <a:p>
            <a:br>
              <a:rPr lang="en-US" sz="2000" dirty="0"/>
            </a:br>
            <a:br>
              <a:rPr lang="en-US" sz="2000" dirty="0"/>
            </a:br>
            <a:br>
              <a:rPr lang="en-US" sz="2000" dirty="0"/>
            </a:br>
            <a:br>
              <a:rPr lang="en-US" sz="2000" dirty="0"/>
            </a:br>
            <a:br>
              <a:rPr lang="en-US" sz="2000" dirty="0"/>
            </a:br>
            <a:r>
              <a:rPr lang="en-US" sz="2000" dirty="0"/>
              <a:t>DISCOUNT:</a:t>
            </a:r>
            <a:br>
              <a:rPr lang="en-US" sz="2000" dirty="0"/>
            </a:br>
            <a:br>
              <a:rPr lang="en-US" sz="2000" dirty="0"/>
            </a:br>
            <a:r>
              <a:rPr lang="en-US" sz="2000" dirty="0"/>
              <a:t>Discount is the rebate allowed or received on the value of good souls or purchased. A discount may be classified into two categories : </a:t>
            </a:r>
            <a:br>
              <a:rPr lang="en-US" sz="2000" dirty="0"/>
            </a:br>
            <a:br>
              <a:rPr lang="en-US" sz="2000" dirty="0"/>
            </a:br>
            <a:r>
              <a:rPr lang="en-US" sz="2000" dirty="0"/>
              <a:t>1. Trade discount                                    2. Cash discount</a:t>
            </a:r>
            <a:br>
              <a:rPr lang="en-US" sz="2000" dirty="0"/>
            </a:br>
            <a:br>
              <a:rPr lang="en-US" sz="2000" dirty="0"/>
            </a:br>
            <a:r>
              <a:rPr lang="en-US" sz="2000" dirty="0"/>
              <a:t>1.Trade discount:</a:t>
            </a:r>
            <a:br>
              <a:rPr lang="en-US" sz="2000" dirty="0"/>
            </a:br>
            <a:br>
              <a:rPr lang="en-US" sz="2000" dirty="0"/>
            </a:br>
            <a:r>
              <a:rPr lang="en-US" sz="2000" dirty="0"/>
              <a:t> Trade discount is the allowance may to a customer if he is purchasing goods of certain quantity or amounts. The discount so allowed is red tale value and sale purchase is recorded in the books at the net value i.e. net of trade discount. Trade discount is not allowed in the books of account.</a:t>
            </a:r>
            <a:br>
              <a:rPr lang="en-US" sz="2000" dirty="0"/>
            </a:br>
            <a:br>
              <a:rPr lang="en-US" sz="2000" dirty="0"/>
            </a:br>
            <a:r>
              <a:rPr lang="en-US" sz="2000" dirty="0"/>
              <a:t>2.Cash discount:</a:t>
            </a:r>
            <a:br>
              <a:rPr lang="en-US" sz="2000" dirty="0"/>
            </a:br>
            <a:br>
              <a:rPr lang="en-US" sz="2000" dirty="0"/>
            </a:br>
            <a:r>
              <a:rPr lang="en-US" sz="2000" dirty="0"/>
              <a:t>A  cash discount is allowance to encourage from payments of the amount due. Cash discount received or allowed is recorded separately in the books of account. A cash discount is allowed when payment is received when a  payment is made. The cash discount allowed is debited to the discount allowed account and the discount received is credited to the discount received account . </a:t>
            </a:r>
            <a:br>
              <a:rPr lang="en-US" sz="2000" dirty="0"/>
            </a:br>
            <a:r>
              <a:rPr lang="en-US" sz="2000" dirty="0"/>
              <a:t>Example:</a:t>
            </a:r>
            <a:br>
              <a:rPr lang="en-US" sz="2000" dirty="0"/>
            </a:br>
            <a:r>
              <a:rPr lang="en-US" sz="2000" dirty="0"/>
              <a:t> Purchased goods from Michael worth ₹40,000 at term 10% trade discount and 5% cash discount paid amount at the time of purchase itself.</a:t>
            </a:r>
            <a:br>
              <a:rPr lang="en-US" sz="2000" dirty="0"/>
            </a:br>
            <a:endParaRPr lang="en-IN" sz="2000" dirty="0"/>
          </a:p>
        </p:txBody>
      </p:sp>
      <p:sp>
        <p:nvSpPr>
          <p:cNvPr id="3" name="Subtitle 2"/>
          <p:cNvSpPr>
            <a:spLocks noGrp="1"/>
          </p:cNvSpPr>
          <p:nvPr>
            <p:ph type="subTitle" idx="1"/>
          </p:nvPr>
        </p:nvSpPr>
        <p:spPr>
          <a:xfrm flipH="1">
            <a:off x="-1371599" y="2105808"/>
            <a:ext cx="1599841" cy="1645920"/>
          </a:xfrm>
        </p:spPr>
        <p:txBody>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2"/>
            <a:ext cx="10772775" cy="2808443"/>
          </a:xfrm>
        </p:spPr>
        <p:txBody>
          <a:bodyPr>
            <a:normAutofit/>
          </a:bodyPr>
          <a:lstStyle/>
          <a:p>
            <a:r>
              <a:rPr lang="en-US" sz="1800" dirty="0">
                <a:solidFill>
                  <a:schemeClr val="tx1"/>
                </a:solidFill>
              </a:rPr>
              <a:t>Example: </a:t>
            </a:r>
            <a:br>
              <a:rPr lang="en-US" sz="1800" dirty="0">
                <a:solidFill>
                  <a:schemeClr val="tx1"/>
                </a:solidFill>
              </a:rPr>
            </a:br>
            <a:r>
              <a:rPr lang="en-US" sz="1800" dirty="0">
                <a:solidFill>
                  <a:schemeClr val="tx1"/>
                </a:solidFill>
              </a:rPr>
              <a:t>Purchased goods from Vijay ₹40,000 on 10% trade discount and 5% cash discount paid amount at the time of purchase itself.</a:t>
            </a:r>
            <a:br>
              <a:rPr lang="en-US" sz="1800" dirty="0">
                <a:solidFill>
                  <a:schemeClr val="tx1"/>
                </a:solidFill>
              </a:rPr>
            </a:br>
            <a:r>
              <a:rPr lang="en-US" sz="1800" dirty="0">
                <a:solidFill>
                  <a:schemeClr val="tx1"/>
                </a:solidFill>
              </a:rPr>
              <a:t>Invoice price of goods    = 40,000</a:t>
            </a:r>
            <a:br>
              <a:rPr lang="en-US" sz="1800" dirty="0">
                <a:solidFill>
                  <a:schemeClr val="tx1"/>
                </a:solidFill>
              </a:rPr>
            </a:br>
            <a:r>
              <a:rPr lang="en-US" sz="1800" dirty="0">
                <a:solidFill>
                  <a:schemeClr val="tx1"/>
                </a:solidFill>
              </a:rPr>
              <a:t>Trade discount@ 10%    = 4,000                                     </a:t>
            </a:r>
            <a:br>
              <a:rPr lang="en-US" sz="1800" dirty="0">
                <a:solidFill>
                  <a:schemeClr val="tx1"/>
                </a:solidFill>
              </a:rPr>
            </a:br>
            <a:r>
              <a:rPr lang="en-US" sz="1800" dirty="0">
                <a:solidFill>
                  <a:schemeClr val="tx1"/>
                </a:solidFill>
              </a:rPr>
              <a:t>                                                  = 36,000  (40,000 – 4,000)</a:t>
            </a:r>
            <a:br>
              <a:rPr lang="en-US" sz="1800" dirty="0">
                <a:solidFill>
                  <a:schemeClr val="tx1"/>
                </a:solidFill>
              </a:rPr>
            </a:br>
            <a:r>
              <a:rPr lang="en-US" sz="1800" dirty="0">
                <a:solidFill>
                  <a:schemeClr val="tx1"/>
                </a:solidFill>
              </a:rPr>
              <a:t>Less cash discount@5% = 2,800          </a:t>
            </a:r>
            <a:br>
              <a:rPr lang="en-US" sz="1800" dirty="0">
                <a:solidFill>
                  <a:schemeClr val="tx1"/>
                </a:solidFill>
              </a:rPr>
            </a:br>
            <a:r>
              <a:rPr lang="en-US" sz="1800" dirty="0">
                <a:solidFill>
                  <a:schemeClr val="tx1"/>
                </a:solidFill>
              </a:rPr>
              <a:t>Amount paid= 34,200 (36,000 – 2,800)</a:t>
            </a:r>
            <a:br>
              <a:rPr lang="en-IN" sz="1800" dirty="0">
                <a:solidFill>
                  <a:schemeClr val="tx1"/>
                </a:solidFill>
              </a:rPr>
            </a:br>
            <a:endParaRPr lang="en-IN" sz="1800" dirty="0">
              <a:solidFill>
                <a:schemeClr val="tx1"/>
              </a:solidFill>
            </a:endParaRPr>
          </a:p>
        </p:txBody>
      </p:sp>
      <p:sp>
        <p:nvSpPr>
          <p:cNvPr id="7" name="Content Placeholder 6"/>
          <p:cNvSpPr>
            <a:spLocks noGrp="1"/>
          </p:cNvSpPr>
          <p:nvPr>
            <p:ph idx="1"/>
          </p:nvPr>
        </p:nvSpPr>
        <p:spPr>
          <a:xfrm>
            <a:off x="676656" y="3621741"/>
            <a:ext cx="10753725" cy="2156124"/>
          </a:xfrm>
        </p:spPr>
        <p:txBody>
          <a:bodyPr>
            <a:normAutofit/>
          </a:bodyPr>
          <a:lstStyle/>
          <a:p>
            <a:endParaRPr lang="en-IN" sz="1600" dirty="0"/>
          </a:p>
        </p:txBody>
      </p:sp>
      <p:pic>
        <p:nvPicPr>
          <p:cNvPr id="8" name="Content Placeholder 4"/>
          <p:cNvPicPr>
            <a:picLocks noChangeAspect="1"/>
          </p:cNvPicPr>
          <p:nvPr/>
        </p:nvPicPr>
        <p:blipFill>
          <a:blip r:embed="rId1"/>
          <a:stretch>
            <a:fillRect/>
          </a:stretch>
        </p:blipFill>
        <p:spPr>
          <a:xfrm>
            <a:off x="1120589" y="3827931"/>
            <a:ext cx="8892988" cy="172122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2"/>
            <a:ext cx="10772775" cy="2929468"/>
          </a:xfrm>
        </p:spPr>
        <p:txBody>
          <a:bodyPr>
            <a:normAutofit/>
          </a:bodyPr>
          <a:lstStyle/>
          <a:p>
            <a:r>
              <a:rPr lang="en-US" sz="2000" dirty="0">
                <a:solidFill>
                  <a:schemeClr val="tx1"/>
                </a:solidFill>
              </a:rPr>
              <a:t>Purchased goods from Vijay worth ₹40,000 on 10% trade discount and 5% cash discount and half of the amount paid at the time of purchase .</a:t>
            </a:r>
            <a:br>
              <a:rPr lang="en-US" sz="2000" dirty="0">
                <a:solidFill>
                  <a:schemeClr val="tx1"/>
                </a:solidFill>
              </a:rPr>
            </a:br>
            <a:br>
              <a:rPr lang="en-US" sz="2000" dirty="0">
                <a:solidFill>
                  <a:schemeClr val="tx1"/>
                </a:solidFill>
              </a:rPr>
            </a:br>
            <a:r>
              <a:rPr lang="en-US" sz="2000" dirty="0">
                <a:solidFill>
                  <a:schemeClr val="tx1"/>
                </a:solidFill>
              </a:rPr>
              <a:t>Invoice price of goods            = 40,000</a:t>
            </a:r>
            <a:br>
              <a:rPr lang="en-US" sz="2000" dirty="0">
                <a:solidFill>
                  <a:schemeClr val="tx1"/>
                </a:solidFill>
              </a:rPr>
            </a:br>
            <a:r>
              <a:rPr lang="en-US" sz="2000" dirty="0">
                <a:solidFill>
                  <a:schemeClr val="tx1"/>
                </a:solidFill>
              </a:rPr>
              <a:t>Less trade discount@10%   = 4,000</a:t>
            </a:r>
            <a:br>
              <a:rPr lang="en-US" sz="2000" dirty="0">
                <a:solidFill>
                  <a:schemeClr val="tx1"/>
                </a:solidFill>
              </a:rPr>
            </a:br>
            <a:r>
              <a:rPr lang="en-US" sz="2000" dirty="0">
                <a:solidFill>
                  <a:schemeClr val="tx1"/>
                </a:solidFill>
              </a:rPr>
              <a:t>Net value of goods                  = 36,000 (40,000 – 4,000 )</a:t>
            </a:r>
            <a:br>
              <a:rPr lang="en-US" sz="2000" dirty="0">
                <a:solidFill>
                  <a:schemeClr val="tx1"/>
                </a:solidFill>
              </a:rPr>
            </a:br>
            <a:r>
              <a:rPr lang="en-US" sz="2000" dirty="0">
                <a:solidFill>
                  <a:schemeClr val="tx1"/>
                </a:solidFill>
              </a:rPr>
              <a:t>      </a:t>
            </a:r>
            <a:r>
              <a:rPr lang="en-US" sz="2000" dirty="0" err="1">
                <a:solidFill>
                  <a:schemeClr val="tx1"/>
                </a:solidFill>
              </a:rPr>
              <a:t>i</a:t>
            </a:r>
            <a:r>
              <a:rPr lang="en-US" sz="2000" dirty="0">
                <a:solidFill>
                  <a:schemeClr val="tx1"/>
                </a:solidFill>
              </a:rPr>
              <a:t>. Credit transaction       =  18,000</a:t>
            </a:r>
            <a:br>
              <a:rPr lang="en-US" sz="2000" dirty="0">
                <a:solidFill>
                  <a:schemeClr val="tx1"/>
                </a:solidFill>
              </a:rPr>
            </a:br>
            <a:r>
              <a:rPr lang="en-US" sz="2000" dirty="0">
                <a:solidFill>
                  <a:schemeClr val="tx1"/>
                </a:solidFill>
              </a:rPr>
              <a:t>      ii. Cash transaction        =  18,000</a:t>
            </a:r>
            <a:br>
              <a:rPr lang="en-US" sz="2000" dirty="0">
                <a:solidFill>
                  <a:schemeClr val="tx1"/>
                </a:solidFill>
              </a:rPr>
            </a:br>
            <a:r>
              <a:rPr lang="en-US" sz="2000" dirty="0">
                <a:solidFill>
                  <a:schemeClr val="tx1"/>
                </a:solidFill>
              </a:rPr>
              <a:t>Less cash discount@5%   = 900</a:t>
            </a:r>
            <a:br>
              <a:rPr lang="en-US" sz="2000" dirty="0">
                <a:solidFill>
                  <a:schemeClr val="tx1"/>
                </a:solidFill>
              </a:rPr>
            </a:br>
            <a:r>
              <a:rPr lang="en-US" sz="2000" dirty="0">
                <a:solidFill>
                  <a:schemeClr val="tx1"/>
                </a:solidFill>
              </a:rPr>
              <a:t>Amount paid           =  17,100 ( 18,000 – 900)</a:t>
            </a:r>
            <a:endParaRPr lang="en-IN" sz="2000" dirty="0">
              <a:solidFill>
                <a:schemeClr val="tx1"/>
              </a:solidFill>
            </a:endParaRPr>
          </a:p>
        </p:txBody>
      </p:sp>
      <p:graphicFrame>
        <p:nvGraphicFramePr>
          <p:cNvPr id="4" name="Table 4"/>
          <p:cNvGraphicFramePr>
            <a:graphicFrameLocks noGrp="1"/>
          </p:cNvGraphicFramePr>
          <p:nvPr>
            <p:ph idx="1"/>
          </p:nvPr>
        </p:nvGraphicFramePr>
        <p:xfrm>
          <a:off x="676275" y="3621741"/>
          <a:ext cx="10753725" cy="2667736"/>
        </p:xfrm>
        <a:graphic>
          <a:graphicData uri="http://schemas.openxmlformats.org/drawingml/2006/table">
            <a:tbl>
              <a:tblPr firstRow="1" bandRow="1">
                <a:tableStyleId>{5C22544A-7EE6-4342-B048-85BDC9FD1C3A}</a:tableStyleId>
              </a:tblPr>
              <a:tblGrid>
                <a:gridCol w="937372"/>
                <a:gridCol w="4697506"/>
                <a:gridCol w="817357"/>
                <a:gridCol w="2150745"/>
                <a:gridCol w="2150745"/>
              </a:tblGrid>
              <a:tr h="424766">
                <a:tc>
                  <a:txBody>
                    <a:bodyPr/>
                    <a:lstStyle/>
                    <a:p>
                      <a:r>
                        <a:rPr lang="en-IN" dirty="0"/>
                        <a:t>DATE</a:t>
                      </a:r>
                      <a:endParaRPr lang="en-IN" dirty="0"/>
                    </a:p>
                  </a:txBody>
                  <a:tcPr/>
                </a:tc>
                <a:tc>
                  <a:txBody>
                    <a:bodyPr/>
                    <a:lstStyle/>
                    <a:p>
                      <a:r>
                        <a:rPr lang="en-IN" dirty="0"/>
                        <a:t>             PARTICULARS</a:t>
                      </a:r>
                      <a:endParaRPr lang="en-IN" dirty="0"/>
                    </a:p>
                  </a:txBody>
                  <a:tcPr/>
                </a:tc>
                <a:tc>
                  <a:txBody>
                    <a:bodyPr/>
                    <a:lstStyle/>
                    <a:p>
                      <a:r>
                        <a:rPr lang="en-IN" dirty="0"/>
                        <a:t>   L.F.</a:t>
                      </a:r>
                      <a:endParaRPr lang="en-IN" dirty="0"/>
                    </a:p>
                  </a:txBody>
                  <a:tcPr/>
                </a:tc>
                <a:tc>
                  <a:txBody>
                    <a:bodyPr/>
                    <a:lstStyle/>
                    <a:p>
                      <a:r>
                        <a:rPr lang="en-IN" dirty="0"/>
                        <a:t>DEBIT (Rs.) </a:t>
                      </a:r>
                      <a:r>
                        <a:rPr lang="en-IN" dirty="0" err="1"/>
                        <a:t>Dr.</a:t>
                      </a:r>
                      <a:endParaRPr lang="en-IN" dirty="0"/>
                    </a:p>
                  </a:txBody>
                  <a:tcPr/>
                </a:tc>
                <a:tc>
                  <a:txBody>
                    <a:bodyPr/>
                    <a:lstStyle/>
                    <a:p>
                      <a:r>
                        <a:rPr lang="en-IN" dirty="0"/>
                        <a:t>CREDIT (Rs.) CR.</a:t>
                      </a:r>
                      <a:endParaRPr lang="en-IN" dirty="0"/>
                    </a:p>
                  </a:txBody>
                  <a:tcPr/>
                </a:tc>
              </a:tr>
              <a:tr h="414170">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r>
              <a:tr h="306432">
                <a:tc>
                  <a:txBody>
                    <a:bodyPr/>
                    <a:lstStyle/>
                    <a:p>
                      <a:endParaRPr lang="en-IN" dirty="0"/>
                    </a:p>
                  </a:txBody>
                  <a:tcPr/>
                </a:tc>
                <a:tc>
                  <a:txBody>
                    <a:bodyPr/>
                    <a:lstStyle/>
                    <a:p>
                      <a:r>
                        <a:rPr lang="en-IN" dirty="0"/>
                        <a:t>Purchase a/c                                                           </a:t>
                      </a:r>
                      <a:r>
                        <a:rPr lang="en-IN" dirty="0" err="1"/>
                        <a:t>Dr.</a:t>
                      </a:r>
                      <a:endParaRPr lang="en-IN" dirty="0"/>
                    </a:p>
                  </a:txBody>
                  <a:tcPr/>
                </a:tc>
                <a:tc>
                  <a:txBody>
                    <a:bodyPr/>
                    <a:lstStyle/>
                    <a:p>
                      <a:endParaRPr lang="en-IN" dirty="0"/>
                    </a:p>
                  </a:txBody>
                  <a:tcPr/>
                </a:tc>
                <a:tc>
                  <a:txBody>
                    <a:bodyPr/>
                    <a:lstStyle/>
                    <a:p>
                      <a:r>
                        <a:rPr lang="en-IN" dirty="0"/>
                        <a:t>36,000</a:t>
                      </a:r>
                      <a:endParaRPr lang="en-IN" dirty="0"/>
                    </a:p>
                  </a:txBody>
                  <a:tcPr/>
                </a:tc>
                <a:tc>
                  <a:txBody>
                    <a:bodyPr/>
                    <a:lstStyle/>
                    <a:p>
                      <a:endParaRPr lang="en-IN" dirty="0"/>
                    </a:p>
                  </a:txBody>
                  <a:tcPr/>
                </a:tc>
              </a:tr>
              <a:tr h="306432">
                <a:tc>
                  <a:txBody>
                    <a:bodyPr/>
                    <a:lstStyle/>
                    <a:p>
                      <a:endParaRPr lang="en-IN"/>
                    </a:p>
                  </a:txBody>
                  <a:tcPr/>
                </a:tc>
                <a:tc>
                  <a:txBody>
                    <a:bodyPr/>
                    <a:lstStyle/>
                    <a:p>
                      <a:r>
                        <a:rPr lang="en-IN" dirty="0"/>
                        <a:t>                 To Vijay </a:t>
                      </a:r>
                      <a:endParaRPr lang="en-IN" dirty="0"/>
                    </a:p>
                  </a:txBody>
                  <a:tcPr/>
                </a:tc>
                <a:tc>
                  <a:txBody>
                    <a:bodyPr/>
                    <a:lstStyle/>
                    <a:p>
                      <a:endParaRPr lang="en-IN"/>
                    </a:p>
                  </a:txBody>
                  <a:tcPr/>
                </a:tc>
                <a:tc>
                  <a:txBody>
                    <a:bodyPr/>
                    <a:lstStyle/>
                    <a:p>
                      <a:endParaRPr lang="en-IN" dirty="0"/>
                    </a:p>
                  </a:txBody>
                  <a:tcPr/>
                </a:tc>
                <a:tc>
                  <a:txBody>
                    <a:bodyPr/>
                    <a:lstStyle/>
                    <a:p>
                      <a:r>
                        <a:rPr lang="en-IN" dirty="0"/>
                        <a:t>18,000</a:t>
                      </a:r>
                      <a:endParaRPr lang="en-IN" dirty="0"/>
                    </a:p>
                  </a:txBody>
                  <a:tcPr/>
                </a:tc>
              </a:tr>
              <a:tr h="306432">
                <a:tc>
                  <a:txBody>
                    <a:bodyPr/>
                    <a:lstStyle/>
                    <a:p>
                      <a:endParaRPr lang="en-IN"/>
                    </a:p>
                  </a:txBody>
                  <a:tcPr/>
                </a:tc>
                <a:tc>
                  <a:txBody>
                    <a:bodyPr/>
                    <a:lstStyle/>
                    <a:p>
                      <a:r>
                        <a:rPr lang="en-IN" dirty="0"/>
                        <a:t>                 To Cash a/c</a:t>
                      </a:r>
                      <a:endParaRPr lang="en-IN" dirty="0"/>
                    </a:p>
                  </a:txBody>
                  <a:tcPr/>
                </a:tc>
                <a:tc>
                  <a:txBody>
                    <a:bodyPr/>
                    <a:lstStyle/>
                    <a:p>
                      <a:endParaRPr lang="en-IN"/>
                    </a:p>
                  </a:txBody>
                  <a:tcPr/>
                </a:tc>
                <a:tc>
                  <a:txBody>
                    <a:bodyPr/>
                    <a:lstStyle/>
                    <a:p>
                      <a:endParaRPr lang="en-IN"/>
                    </a:p>
                  </a:txBody>
                  <a:tcPr/>
                </a:tc>
                <a:tc>
                  <a:txBody>
                    <a:bodyPr/>
                    <a:lstStyle/>
                    <a:p>
                      <a:r>
                        <a:rPr lang="en-IN" dirty="0"/>
                        <a:t>17,100</a:t>
                      </a:r>
                      <a:endParaRPr lang="en-IN" dirty="0"/>
                    </a:p>
                  </a:txBody>
                  <a:tcPr/>
                </a:tc>
              </a:tr>
              <a:tr h="306432">
                <a:tc>
                  <a:txBody>
                    <a:bodyPr/>
                    <a:lstStyle/>
                    <a:p>
                      <a:endParaRPr lang="en-IN"/>
                    </a:p>
                  </a:txBody>
                  <a:tcPr/>
                </a:tc>
                <a:tc>
                  <a:txBody>
                    <a:bodyPr/>
                    <a:lstStyle/>
                    <a:p>
                      <a:r>
                        <a:rPr lang="en-IN" dirty="0"/>
                        <a:t>                 To Discount a/c </a:t>
                      </a:r>
                      <a:endParaRPr lang="en-IN" dirty="0"/>
                    </a:p>
                  </a:txBody>
                  <a:tcPr/>
                </a:tc>
                <a:tc>
                  <a:txBody>
                    <a:bodyPr/>
                    <a:lstStyle/>
                    <a:p>
                      <a:endParaRPr lang="en-IN"/>
                    </a:p>
                  </a:txBody>
                  <a:tcPr/>
                </a:tc>
                <a:tc>
                  <a:txBody>
                    <a:bodyPr/>
                    <a:lstStyle/>
                    <a:p>
                      <a:endParaRPr lang="en-IN"/>
                    </a:p>
                  </a:txBody>
                  <a:tcPr/>
                </a:tc>
                <a:tc>
                  <a:txBody>
                    <a:bodyPr/>
                    <a:lstStyle/>
                    <a:p>
                      <a:r>
                        <a:rPr lang="en-IN" dirty="0"/>
                        <a:t>900</a:t>
                      </a:r>
                      <a:endParaRPr lang="en-IN" dirty="0"/>
                    </a:p>
                  </a:txBody>
                  <a:tcPr/>
                </a:tc>
              </a:tr>
              <a:tr h="306432">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2"/>
            <a:ext cx="10772775" cy="3256679"/>
          </a:xfrm>
        </p:spPr>
        <p:txBody>
          <a:bodyPr>
            <a:normAutofit/>
          </a:bodyPr>
          <a:lstStyle/>
          <a:p>
            <a:r>
              <a:rPr lang="en-US" sz="2000" dirty="0">
                <a:solidFill>
                  <a:schemeClr val="tx1"/>
                </a:solidFill>
              </a:rPr>
              <a:t>Purchase goods at the list price of rupees 25000 from Mohan on 20% Trade discount and 2% cash discount and paid 40% of the amount at the time of purchase.</a:t>
            </a:r>
            <a:br>
              <a:rPr lang="en-US" sz="2000" dirty="0">
                <a:solidFill>
                  <a:schemeClr val="tx1"/>
                </a:solidFill>
              </a:rPr>
            </a:br>
            <a:br>
              <a:rPr lang="en-US" sz="2000" dirty="0">
                <a:solidFill>
                  <a:schemeClr val="tx1"/>
                </a:solidFill>
              </a:rPr>
            </a:br>
            <a:r>
              <a:rPr lang="en-US" sz="2000" dirty="0">
                <a:solidFill>
                  <a:schemeClr val="tx1"/>
                </a:solidFill>
              </a:rPr>
              <a:t>Invoice price of goods               = 25,000</a:t>
            </a:r>
            <a:br>
              <a:rPr lang="en-US" sz="2000" dirty="0">
                <a:solidFill>
                  <a:schemeClr val="tx1"/>
                </a:solidFill>
              </a:rPr>
            </a:br>
            <a:r>
              <a:rPr lang="en-US" sz="2000" dirty="0">
                <a:solidFill>
                  <a:schemeClr val="tx1"/>
                </a:solidFill>
              </a:rPr>
              <a:t>Less trade discount@20%      = 5,000</a:t>
            </a:r>
            <a:br>
              <a:rPr lang="en-US" sz="2000" dirty="0">
                <a:solidFill>
                  <a:schemeClr val="tx1"/>
                </a:solidFill>
              </a:rPr>
            </a:br>
            <a:r>
              <a:rPr lang="en-US" sz="2000" dirty="0">
                <a:solidFill>
                  <a:schemeClr val="tx1"/>
                </a:solidFill>
              </a:rPr>
              <a:t>Net value of goods                      = 20,000 ( 25,000 – 5,000)</a:t>
            </a:r>
            <a:br>
              <a:rPr lang="en-US" sz="2000" dirty="0">
                <a:solidFill>
                  <a:schemeClr val="tx1"/>
                </a:solidFill>
              </a:rPr>
            </a:br>
            <a:r>
              <a:rPr lang="en-US" sz="2000" dirty="0">
                <a:solidFill>
                  <a:schemeClr val="tx1"/>
                </a:solidFill>
              </a:rPr>
              <a:t>         </a:t>
            </a:r>
            <a:r>
              <a:rPr lang="en-US" sz="2000" dirty="0" err="1">
                <a:solidFill>
                  <a:schemeClr val="tx1"/>
                </a:solidFill>
              </a:rPr>
              <a:t>i</a:t>
            </a:r>
            <a:r>
              <a:rPr lang="en-US" sz="2000" dirty="0">
                <a:solidFill>
                  <a:schemeClr val="tx1"/>
                </a:solidFill>
              </a:rPr>
              <a:t>. Credit transaction      = 12,000</a:t>
            </a:r>
            <a:br>
              <a:rPr lang="en-US" sz="2000" dirty="0">
                <a:solidFill>
                  <a:schemeClr val="tx1"/>
                </a:solidFill>
              </a:rPr>
            </a:br>
            <a:r>
              <a:rPr lang="en-US" sz="2000" dirty="0">
                <a:solidFill>
                  <a:schemeClr val="tx1"/>
                </a:solidFill>
              </a:rPr>
              <a:t>        ii. Cash transaction        = 8,000</a:t>
            </a:r>
            <a:br>
              <a:rPr lang="en-US" sz="2000" dirty="0">
                <a:solidFill>
                  <a:schemeClr val="tx1"/>
                </a:solidFill>
              </a:rPr>
            </a:br>
            <a:r>
              <a:rPr lang="en-US" sz="2000" dirty="0">
                <a:solidFill>
                  <a:schemeClr val="tx1"/>
                </a:solidFill>
              </a:rPr>
              <a:t>Less cash discount@2%           = 160</a:t>
            </a:r>
            <a:br>
              <a:rPr lang="en-US" sz="2000" dirty="0">
                <a:solidFill>
                  <a:schemeClr val="tx1"/>
                </a:solidFill>
              </a:rPr>
            </a:br>
            <a:r>
              <a:rPr lang="en-US" sz="2000" dirty="0">
                <a:solidFill>
                  <a:schemeClr val="tx1"/>
                </a:solidFill>
              </a:rPr>
              <a:t>Amount paid       =  Rs . 7,840 ( 8,000  - 160)</a:t>
            </a:r>
            <a:endParaRPr lang="en-IN" sz="2000" dirty="0">
              <a:solidFill>
                <a:schemeClr val="tx1"/>
              </a:solidFill>
            </a:endParaRPr>
          </a:p>
        </p:txBody>
      </p:sp>
      <p:graphicFrame>
        <p:nvGraphicFramePr>
          <p:cNvPr id="4" name="Table 4"/>
          <p:cNvGraphicFramePr>
            <a:graphicFrameLocks noGrp="1"/>
          </p:cNvGraphicFramePr>
          <p:nvPr>
            <p:ph idx="1"/>
          </p:nvPr>
        </p:nvGraphicFramePr>
        <p:xfrm>
          <a:off x="676275" y="3706006"/>
          <a:ext cx="10753725" cy="2560320"/>
        </p:xfrm>
        <a:graphic>
          <a:graphicData uri="http://schemas.openxmlformats.org/drawingml/2006/table">
            <a:tbl>
              <a:tblPr firstRow="1" bandRow="1">
                <a:tableStyleId>{5C22544A-7EE6-4342-B048-85BDC9FD1C3A}</a:tableStyleId>
              </a:tblPr>
              <a:tblGrid>
                <a:gridCol w="847725"/>
                <a:gridCol w="4876800"/>
                <a:gridCol w="727710"/>
                <a:gridCol w="2150745"/>
                <a:gridCol w="2150745"/>
              </a:tblGrid>
              <a:tr h="263818">
                <a:tc>
                  <a:txBody>
                    <a:bodyPr/>
                    <a:lstStyle/>
                    <a:p>
                      <a:r>
                        <a:rPr lang="en-IN" dirty="0"/>
                        <a:t>DATE</a:t>
                      </a:r>
                      <a:endParaRPr lang="en-IN" dirty="0"/>
                    </a:p>
                  </a:txBody>
                  <a:tcPr/>
                </a:tc>
                <a:tc>
                  <a:txBody>
                    <a:bodyPr/>
                    <a:lstStyle/>
                    <a:p>
                      <a:r>
                        <a:rPr lang="en-IN" dirty="0"/>
                        <a:t>                PARTICULARS</a:t>
                      </a:r>
                      <a:endParaRPr lang="en-IN" dirty="0"/>
                    </a:p>
                  </a:txBody>
                  <a:tcPr/>
                </a:tc>
                <a:tc>
                  <a:txBody>
                    <a:bodyPr/>
                    <a:lstStyle/>
                    <a:p>
                      <a:r>
                        <a:rPr lang="en-IN" dirty="0"/>
                        <a:t>  L.F.</a:t>
                      </a:r>
                      <a:endParaRPr lang="en-IN" dirty="0"/>
                    </a:p>
                  </a:txBody>
                  <a:tcPr/>
                </a:tc>
                <a:tc>
                  <a:txBody>
                    <a:bodyPr/>
                    <a:lstStyle/>
                    <a:p>
                      <a:r>
                        <a:rPr lang="en-IN" dirty="0"/>
                        <a:t>DEBIT (Rs.)     </a:t>
                      </a:r>
                      <a:r>
                        <a:rPr lang="en-IN" dirty="0" err="1"/>
                        <a:t>Dr.</a:t>
                      </a:r>
                      <a:endParaRPr lang="en-IN" dirty="0"/>
                    </a:p>
                  </a:txBody>
                  <a:tcPr/>
                </a:tc>
                <a:tc>
                  <a:txBody>
                    <a:bodyPr/>
                    <a:lstStyle/>
                    <a:p>
                      <a:r>
                        <a:rPr lang="en-IN" dirty="0"/>
                        <a:t>CREDIT (Rs.)          Cr.</a:t>
                      </a:r>
                      <a:endParaRPr lang="en-IN" dirty="0"/>
                    </a:p>
                  </a:txBody>
                  <a:tcPr/>
                </a:tc>
              </a:tr>
              <a:tr h="263818">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a:p>
                  </a:txBody>
                  <a:tcPr/>
                </a:tc>
                <a:tc>
                  <a:txBody>
                    <a:bodyPr/>
                    <a:lstStyle/>
                    <a:p>
                      <a:endParaRPr lang="en-IN"/>
                    </a:p>
                  </a:txBody>
                  <a:tcPr/>
                </a:tc>
              </a:tr>
              <a:tr h="263818">
                <a:tc>
                  <a:txBody>
                    <a:bodyPr/>
                    <a:lstStyle/>
                    <a:p>
                      <a:endParaRPr lang="en-IN" dirty="0"/>
                    </a:p>
                  </a:txBody>
                  <a:tcPr/>
                </a:tc>
                <a:tc>
                  <a:txBody>
                    <a:bodyPr/>
                    <a:lstStyle/>
                    <a:p>
                      <a:r>
                        <a:rPr lang="en-IN" dirty="0"/>
                        <a:t>Purchase a/c                                                          </a:t>
                      </a:r>
                      <a:r>
                        <a:rPr lang="en-IN" dirty="0" err="1"/>
                        <a:t>Dr.</a:t>
                      </a:r>
                      <a:endParaRPr lang="en-IN" dirty="0"/>
                    </a:p>
                  </a:txBody>
                  <a:tcPr/>
                </a:tc>
                <a:tc>
                  <a:txBody>
                    <a:bodyPr/>
                    <a:lstStyle/>
                    <a:p>
                      <a:endParaRPr lang="en-IN" dirty="0"/>
                    </a:p>
                  </a:txBody>
                  <a:tcPr/>
                </a:tc>
                <a:tc>
                  <a:txBody>
                    <a:bodyPr/>
                    <a:lstStyle/>
                    <a:p>
                      <a:r>
                        <a:rPr lang="en-IN" dirty="0"/>
                        <a:t>20,000</a:t>
                      </a:r>
                      <a:endParaRPr lang="en-IN" dirty="0"/>
                    </a:p>
                  </a:txBody>
                  <a:tcPr/>
                </a:tc>
                <a:tc>
                  <a:txBody>
                    <a:bodyPr/>
                    <a:lstStyle/>
                    <a:p>
                      <a:endParaRPr lang="en-IN" dirty="0"/>
                    </a:p>
                  </a:txBody>
                  <a:tcPr/>
                </a:tc>
              </a:tr>
              <a:tr h="263818">
                <a:tc>
                  <a:txBody>
                    <a:bodyPr/>
                    <a:lstStyle/>
                    <a:p>
                      <a:endParaRPr lang="en-IN" dirty="0"/>
                    </a:p>
                  </a:txBody>
                  <a:tcPr/>
                </a:tc>
                <a:tc>
                  <a:txBody>
                    <a:bodyPr/>
                    <a:lstStyle/>
                    <a:p>
                      <a:r>
                        <a:rPr lang="en-IN" dirty="0"/>
                        <a:t>                  To  Mohan </a:t>
                      </a:r>
                      <a:endParaRPr lang="en-IN" dirty="0"/>
                    </a:p>
                  </a:txBody>
                  <a:tcPr/>
                </a:tc>
                <a:tc>
                  <a:txBody>
                    <a:bodyPr/>
                    <a:lstStyle/>
                    <a:p>
                      <a:endParaRPr lang="en-IN" dirty="0"/>
                    </a:p>
                  </a:txBody>
                  <a:tcPr/>
                </a:tc>
                <a:tc>
                  <a:txBody>
                    <a:bodyPr/>
                    <a:lstStyle/>
                    <a:p>
                      <a:endParaRPr lang="en-IN" dirty="0"/>
                    </a:p>
                  </a:txBody>
                  <a:tcPr/>
                </a:tc>
                <a:tc>
                  <a:txBody>
                    <a:bodyPr/>
                    <a:lstStyle/>
                    <a:p>
                      <a:r>
                        <a:rPr lang="en-IN" dirty="0"/>
                        <a:t>12,000</a:t>
                      </a:r>
                      <a:endParaRPr lang="en-IN" dirty="0"/>
                    </a:p>
                  </a:txBody>
                  <a:tcPr/>
                </a:tc>
              </a:tr>
              <a:tr h="263818">
                <a:tc>
                  <a:txBody>
                    <a:bodyPr/>
                    <a:lstStyle/>
                    <a:p>
                      <a:endParaRPr lang="en-IN"/>
                    </a:p>
                  </a:txBody>
                  <a:tcPr/>
                </a:tc>
                <a:tc>
                  <a:txBody>
                    <a:bodyPr/>
                    <a:lstStyle/>
                    <a:p>
                      <a:r>
                        <a:rPr lang="en-IN" dirty="0"/>
                        <a:t>                  To  Cash  a/c </a:t>
                      </a:r>
                      <a:endParaRPr lang="en-IN" dirty="0"/>
                    </a:p>
                  </a:txBody>
                  <a:tcPr/>
                </a:tc>
                <a:tc>
                  <a:txBody>
                    <a:bodyPr/>
                    <a:lstStyle/>
                    <a:p>
                      <a:endParaRPr lang="en-IN" dirty="0"/>
                    </a:p>
                  </a:txBody>
                  <a:tcPr/>
                </a:tc>
                <a:tc>
                  <a:txBody>
                    <a:bodyPr/>
                    <a:lstStyle/>
                    <a:p>
                      <a:endParaRPr lang="en-IN" dirty="0"/>
                    </a:p>
                  </a:txBody>
                  <a:tcPr/>
                </a:tc>
                <a:tc>
                  <a:txBody>
                    <a:bodyPr/>
                    <a:lstStyle/>
                    <a:p>
                      <a:r>
                        <a:rPr lang="en-IN" dirty="0"/>
                        <a:t>7,840</a:t>
                      </a:r>
                      <a:endParaRPr lang="en-IN" dirty="0"/>
                    </a:p>
                  </a:txBody>
                  <a:tcPr/>
                </a:tc>
              </a:tr>
              <a:tr h="263818">
                <a:tc>
                  <a:txBody>
                    <a:bodyPr/>
                    <a:lstStyle/>
                    <a:p>
                      <a:endParaRPr lang="en-IN" dirty="0"/>
                    </a:p>
                  </a:txBody>
                  <a:tcPr/>
                </a:tc>
                <a:tc>
                  <a:txBody>
                    <a:bodyPr/>
                    <a:lstStyle/>
                    <a:p>
                      <a:r>
                        <a:rPr lang="en-IN" dirty="0"/>
                        <a:t>                  To Discount a/c</a:t>
                      </a:r>
                      <a:endParaRPr lang="en-IN" dirty="0"/>
                    </a:p>
                  </a:txBody>
                  <a:tcPr/>
                </a:tc>
                <a:tc>
                  <a:txBody>
                    <a:bodyPr/>
                    <a:lstStyle/>
                    <a:p>
                      <a:endParaRPr lang="en-IN" dirty="0"/>
                    </a:p>
                  </a:txBody>
                  <a:tcPr/>
                </a:tc>
                <a:tc>
                  <a:txBody>
                    <a:bodyPr/>
                    <a:lstStyle/>
                    <a:p>
                      <a:endParaRPr lang="en-IN"/>
                    </a:p>
                  </a:txBody>
                  <a:tcPr/>
                </a:tc>
                <a:tc>
                  <a:txBody>
                    <a:bodyPr/>
                    <a:lstStyle/>
                    <a:p>
                      <a:r>
                        <a:rPr lang="en-IN" dirty="0"/>
                        <a:t>160</a:t>
                      </a:r>
                      <a:endParaRPr lang="en-IN" dirty="0"/>
                    </a:p>
                  </a:txBody>
                  <a:tcPr/>
                </a:tc>
              </a:tr>
              <a:tr h="263818">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2"/>
            <a:ext cx="10772775" cy="3570443"/>
          </a:xfrm>
        </p:spPr>
        <p:txBody>
          <a:bodyPr>
            <a:normAutofit/>
          </a:bodyPr>
          <a:lstStyle/>
          <a:p>
            <a:r>
              <a:rPr lang="en-US" sz="1800" dirty="0">
                <a:solidFill>
                  <a:srgbClr val="0070C0"/>
                </a:solidFill>
              </a:rPr>
              <a:t>Sales:</a:t>
            </a:r>
            <a:br>
              <a:rPr lang="en-US" sz="1800" dirty="0">
                <a:solidFill>
                  <a:srgbClr val="0070C0"/>
                </a:solidFill>
              </a:rPr>
            </a:br>
            <a:br>
              <a:rPr lang="en-US" sz="1800" dirty="0">
                <a:solidFill>
                  <a:srgbClr val="0070C0"/>
                </a:solidFill>
              </a:rPr>
            </a:br>
            <a:r>
              <a:rPr lang="en-US" sz="1800" dirty="0">
                <a:solidFill>
                  <a:schemeClr val="tx1"/>
                </a:solidFill>
              </a:rPr>
              <a:t>Example:</a:t>
            </a:r>
            <a:br>
              <a:rPr lang="en-US" sz="1800" dirty="0">
                <a:solidFill>
                  <a:schemeClr val="tx1"/>
                </a:solidFill>
              </a:rPr>
            </a:br>
            <a:br>
              <a:rPr lang="en-US" sz="1800" dirty="0">
                <a:solidFill>
                  <a:schemeClr val="tx1"/>
                </a:solidFill>
              </a:rPr>
            </a:br>
            <a:r>
              <a:rPr lang="en-US" sz="1800" dirty="0">
                <a:solidFill>
                  <a:schemeClr val="tx1"/>
                </a:solidFill>
              </a:rPr>
              <a:t> Sold goods to Anil for rupees 20000 allowed him 10% trade discount and 10% cash discount received half of the amount by cash and balance half by check within a specified period.</a:t>
            </a:r>
            <a:br>
              <a:rPr lang="en-US" sz="1800" dirty="0">
                <a:solidFill>
                  <a:schemeClr val="tx1"/>
                </a:solidFill>
              </a:rPr>
            </a:br>
            <a:br>
              <a:rPr lang="en-US" sz="1800" dirty="0">
                <a:solidFill>
                  <a:schemeClr val="tx1"/>
                </a:solidFill>
              </a:rPr>
            </a:br>
            <a:r>
              <a:rPr lang="en-US" sz="1800" dirty="0">
                <a:solidFill>
                  <a:schemeClr val="tx1"/>
                </a:solidFill>
              </a:rPr>
              <a:t>Invoice price of goods                                                   = 20,000</a:t>
            </a:r>
            <a:br>
              <a:rPr lang="en-US" sz="1800" dirty="0">
                <a:solidFill>
                  <a:schemeClr val="tx1"/>
                </a:solidFill>
              </a:rPr>
            </a:br>
            <a:r>
              <a:rPr lang="en-US" sz="1800" dirty="0">
                <a:solidFill>
                  <a:schemeClr val="tx1"/>
                </a:solidFill>
              </a:rPr>
              <a:t>Less trade discount allowed @10% percent     = 2,000</a:t>
            </a:r>
            <a:br>
              <a:rPr lang="en-US" sz="1800" dirty="0">
                <a:solidFill>
                  <a:schemeClr val="tx1"/>
                </a:solidFill>
              </a:rPr>
            </a:br>
            <a:r>
              <a:rPr lang="en-US" sz="1800" dirty="0">
                <a:solidFill>
                  <a:schemeClr val="tx1"/>
                </a:solidFill>
              </a:rPr>
              <a:t>Amount                     =   18,000 ( 20,000 – 2,000)</a:t>
            </a:r>
            <a:br>
              <a:rPr lang="en-US" sz="1800" dirty="0">
                <a:solidFill>
                  <a:schemeClr val="tx1"/>
                </a:solidFill>
              </a:rPr>
            </a:br>
            <a:r>
              <a:rPr lang="en-US" sz="1800" dirty="0">
                <a:solidFill>
                  <a:schemeClr val="tx1"/>
                </a:solidFill>
              </a:rPr>
              <a:t>         Half amount (credit)            = 9,000</a:t>
            </a:r>
            <a:br>
              <a:rPr lang="en-US" sz="1800" dirty="0">
                <a:solidFill>
                  <a:schemeClr val="tx1"/>
                </a:solidFill>
              </a:rPr>
            </a:br>
            <a:r>
              <a:rPr lang="en-US" sz="1800" dirty="0">
                <a:solidFill>
                  <a:schemeClr val="tx1"/>
                </a:solidFill>
              </a:rPr>
              <a:t>         Half amount (cash)              = 9,000</a:t>
            </a:r>
            <a:br>
              <a:rPr lang="en-US" sz="1800" dirty="0">
                <a:solidFill>
                  <a:schemeClr val="tx1"/>
                </a:solidFill>
              </a:rPr>
            </a:br>
            <a:r>
              <a:rPr lang="en-US" sz="1800" dirty="0">
                <a:solidFill>
                  <a:schemeClr val="tx1"/>
                </a:solidFill>
              </a:rPr>
              <a:t>Less cash discount allowed @10%            = 900</a:t>
            </a:r>
            <a:br>
              <a:rPr lang="en-US" sz="1800" dirty="0">
                <a:solidFill>
                  <a:schemeClr val="tx1"/>
                </a:solidFill>
              </a:rPr>
            </a:br>
            <a:r>
              <a:rPr lang="en-US" sz="1800" dirty="0">
                <a:solidFill>
                  <a:schemeClr val="tx1"/>
                </a:solidFill>
              </a:rPr>
              <a:t>Amount paid                 = Rs . 8,100 ( 9,000 – 900)</a:t>
            </a:r>
            <a:endParaRPr lang="en-IN" sz="1800" dirty="0">
              <a:solidFill>
                <a:schemeClr val="tx1"/>
              </a:solidFill>
            </a:endParaRPr>
          </a:p>
        </p:txBody>
      </p:sp>
      <p:graphicFrame>
        <p:nvGraphicFramePr>
          <p:cNvPr id="4" name="Table 4"/>
          <p:cNvGraphicFramePr>
            <a:graphicFrameLocks noGrp="1"/>
          </p:cNvGraphicFramePr>
          <p:nvPr>
            <p:ph idx="1"/>
          </p:nvPr>
        </p:nvGraphicFramePr>
        <p:xfrm>
          <a:off x="676275" y="3939091"/>
          <a:ext cx="10753725" cy="2560320"/>
        </p:xfrm>
        <a:graphic>
          <a:graphicData uri="http://schemas.openxmlformats.org/drawingml/2006/table">
            <a:tbl>
              <a:tblPr firstRow="1" bandRow="1">
                <a:tableStyleId>{5C22544A-7EE6-4342-B048-85BDC9FD1C3A}</a:tableStyleId>
              </a:tblPr>
              <a:tblGrid>
                <a:gridCol w="776007"/>
                <a:gridCol w="4876800"/>
                <a:gridCol w="799428"/>
                <a:gridCol w="2150745"/>
                <a:gridCol w="2150745"/>
              </a:tblGrid>
              <a:tr h="330413">
                <a:tc>
                  <a:txBody>
                    <a:bodyPr/>
                    <a:lstStyle/>
                    <a:p>
                      <a:r>
                        <a:rPr lang="en-IN" dirty="0"/>
                        <a:t>DATE</a:t>
                      </a:r>
                      <a:endParaRPr lang="en-IN" dirty="0"/>
                    </a:p>
                  </a:txBody>
                  <a:tcPr/>
                </a:tc>
                <a:tc>
                  <a:txBody>
                    <a:bodyPr/>
                    <a:lstStyle/>
                    <a:p>
                      <a:r>
                        <a:rPr lang="en-IN" dirty="0"/>
                        <a:t>                     PARTICULARS</a:t>
                      </a:r>
                      <a:endParaRPr lang="en-IN" dirty="0"/>
                    </a:p>
                  </a:txBody>
                  <a:tcPr/>
                </a:tc>
                <a:tc>
                  <a:txBody>
                    <a:bodyPr/>
                    <a:lstStyle/>
                    <a:p>
                      <a:r>
                        <a:rPr lang="en-IN" dirty="0"/>
                        <a:t>L.F.</a:t>
                      </a:r>
                      <a:endParaRPr lang="en-IN" dirty="0"/>
                    </a:p>
                  </a:txBody>
                  <a:tcPr/>
                </a:tc>
                <a:tc>
                  <a:txBody>
                    <a:bodyPr/>
                    <a:lstStyle/>
                    <a:p>
                      <a:r>
                        <a:rPr lang="en-IN" dirty="0"/>
                        <a:t>DEBIT (Rs.)            </a:t>
                      </a:r>
                      <a:r>
                        <a:rPr lang="en-IN" dirty="0" err="1"/>
                        <a:t>Dr.</a:t>
                      </a:r>
                      <a:endParaRPr lang="en-IN" dirty="0"/>
                    </a:p>
                  </a:txBody>
                  <a:tcPr/>
                </a:tc>
                <a:tc>
                  <a:txBody>
                    <a:bodyPr/>
                    <a:lstStyle/>
                    <a:p>
                      <a:r>
                        <a:rPr lang="en-IN" dirty="0"/>
                        <a:t>CREDIT (Rs.)            Cr.</a:t>
                      </a:r>
                      <a:endParaRPr lang="en-IN" dirty="0"/>
                    </a:p>
                  </a:txBody>
                  <a:tcPr/>
                </a:tc>
              </a:tr>
              <a:tr h="330413">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r>
              <a:tr h="330413">
                <a:tc>
                  <a:txBody>
                    <a:bodyPr/>
                    <a:lstStyle/>
                    <a:p>
                      <a:endParaRPr lang="en-IN"/>
                    </a:p>
                  </a:txBody>
                  <a:tcPr/>
                </a:tc>
                <a:tc>
                  <a:txBody>
                    <a:bodyPr/>
                    <a:lstStyle/>
                    <a:p>
                      <a:r>
                        <a:rPr lang="en-IN" dirty="0"/>
                        <a:t>Bank  a/c                                                                   </a:t>
                      </a:r>
                      <a:r>
                        <a:rPr lang="en-IN" dirty="0" err="1"/>
                        <a:t>Dr.</a:t>
                      </a:r>
                      <a:endParaRPr lang="en-IN" dirty="0"/>
                    </a:p>
                  </a:txBody>
                  <a:tcPr/>
                </a:tc>
                <a:tc>
                  <a:txBody>
                    <a:bodyPr/>
                    <a:lstStyle/>
                    <a:p>
                      <a:endParaRPr lang="en-IN"/>
                    </a:p>
                  </a:txBody>
                  <a:tcPr/>
                </a:tc>
                <a:tc>
                  <a:txBody>
                    <a:bodyPr/>
                    <a:lstStyle/>
                    <a:p>
                      <a:r>
                        <a:rPr lang="en-IN" dirty="0"/>
                        <a:t>9,000</a:t>
                      </a:r>
                      <a:endParaRPr lang="en-IN" dirty="0"/>
                    </a:p>
                  </a:txBody>
                  <a:tcPr/>
                </a:tc>
                <a:tc>
                  <a:txBody>
                    <a:bodyPr/>
                    <a:lstStyle/>
                    <a:p>
                      <a:endParaRPr lang="en-IN"/>
                    </a:p>
                  </a:txBody>
                  <a:tcPr/>
                </a:tc>
              </a:tr>
              <a:tr h="330413">
                <a:tc>
                  <a:txBody>
                    <a:bodyPr/>
                    <a:lstStyle/>
                    <a:p>
                      <a:endParaRPr lang="en-IN"/>
                    </a:p>
                  </a:txBody>
                  <a:tcPr/>
                </a:tc>
                <a:tc>
                  <a:txBody>
                    <a:bodyPr/>
                    <a:lstStyle/>
                    <a:p>
                      <a:r>
                        <a:rPr lang="en-IN" dirty="0"/>
                        <a:t>Cash  a/c                                                                   </a:t>
                      </a:r>
                      <a:r>
                        <a:rPr lang="en-IN" dirty="0" err="1"/>
                        <a:t>Dr.</a:t>
                      </a:r>
                      <a:endParaRPr lang="en-IN" dirty="0"/>
                    </a:p>
                  </a:txBody>
                  <a:tcPr/>
                </a:tc>
                <a:tc>
                  <a:txBody>
                    <a:bodyPr/>
                    <a:lstStyle/>
                    <a:p>
                      <a:endParaRPr lang="en-IN"/>
                    </a:p>
                  </a:txBody>
                  <a:tcPr/>
                </a:tc>
                <a:tc>
                  <a:txBody>
                    <a:bodyPr/>
                    <a:lstStyle/>
                    <a:p>
                      <a:r>
                        <a:rPr lang="en-IN" dirty="0"/>
                        <a:t>8,100</a:t>
                      </a:r>
                      <a:endParaRPr lang="en-IN" dirty="0"/>
                    </a:p>
                  </a:txBody>
                  <a:tcPr/>
                </a:tc>
                <a:tc>
                  <a:txBody>
                    <a:bodyPr/>
                    <a:lstStyle/>
                    <a:p>
                      <a:endParaRPr lang="en-IN"/>
                    </a:p>
                  </a:txBody>
                  <a:tcPr/>
                </a:tc>
              </a:tr>
              <a:tr h="330413">
                <a:tc>
                  <a:txBody>
                    <a:bodyPr/>
                    <a:lstStyle/>
                    <a:p>
                      <a:endParaRPr lang="en-IN"/>
                    </a:p>
                  </a:txBody>
                  <a:tcPr/>
                </a:tc>
                <a:tc>
                  <a:txBody>
                    <a:bodyPr/>
                    <a:lstStyle/>
                    <a:p>
                      <a:r>
                        <a:rPr lang="en-IN" dirty="0"/>
                        <a:t>Discount a/c                                                             </a:t>
                      </a:r>
                      <a:r>
                        <a:rPr lang="en-IN" dirty="0" err="1"/>
                        <a:t>Dr.</a:t>
                      </a:r>
                      <a:endParaRPr lang="en-IN" dirty="0"/>
                    </a:p>
                  </a:txBody>
                  <a:tcPr/>
                </a:tc>
                <a:tc>
                  <a:txBody>
                    <a:bodyPr/>
                    <a:lstStyle/>
                    <a:p>
                      <a:endParaRPr lang="en-IN"/>
                    </a:p>
                  </a:txBody>
                  <a:tcPr/>
                </a:tc>
                <a:tc>
                  <a:txBody>
                    <a:bodyPr/>
                    <a:lstStyle/>
                    <a:p>
                      <a:r>
                        <a:rPr lang="en-IN" dirty="0"/>
                        <a:t>900</a:t>
                      </a:r>
                      <a:endParaRPr lang="en-IN" dirty="0"/>
                    </a:p>
                  </a:txBody>
                  <a:tcPr/>
                </a:tc>
                <a:tc>
                  <a:txBody>
                    <a:bodyPr/>
                    <a:lstStyle/>
                    <a:p>
                      <a:endParaRPr lang="en-IN" dirty="0"/>
                    </a:p>
                  </a:txBody>
                  <a:tcPr/>
                </a:tc>
              </a:tr>
              <a:tr h="330413">
                <a:tc>
                  <a:txBody>
                    <a:bodyPr/>
                    <a:lstStyle/>
                    <a:p>
                      <a:endParaRPr lang="en-IN"/>
                    </a:p>
                  </a:txBody>
                  <a:tcPr/>
                </a:tc>
                <a:tc>
                  <a:txBody>
                    <a:bodyPr/>
                    <a:lstStyle/>
                    <a:p>
                      <a:r>
                        <a:rPr lang="en-IN" dirty="0"/>
                        <a:t>                 To sales a/c </a:t>
                      </a:r>
                      <a:endParaRPr lang="en-IN" dirty="0"/>
                    </a:p>
                  </a:txBody>
                  <a:tcPr/>
                </a:tc>
                <a:tc>
                  <a:txBody>
                    <a:bodyPr/>
                    <a:lstStyle/>
                    <a:p>
                      <a:endParaRPr lang="en-IN"/>
                    </a:p>
                  </a:txBody>
                  <a:tcPr/>
                </a:tc>
                <a:tc>
                  <a:txBody>
                    <a:bodyPr/>
                    <a:lstStyle/>
                    <a:p>
                      <a:endParaRPr lang="en-IN"/>
                    </a:p>
                  </a:txBody>
                  <a:tcPr/>
                </a:tc>
                <a:tc>
                  <a:txBody>
                    <a:bodyPr/>
                    <a:lstStyle/>
                    <a:p>
                      <a:r>
                        <a:rPr lang="en-IN" dirty="0"/>
                        <a:t>18,000</a:t>
                      </a:r>
                      <a:endParaRPr lang="en-IN" dirty="0"/>
                    </a:p>
                  </a:txBody>
                  <a:tcPr/>
                </a:tc>
              </a:tr>
              <a:tr h="330413">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2"/>
            <a:ext cx="10772775" cy="3642161"/>
          </a:xfrm>
        </p:spPr>
        <p:txBody>
          <a:bodyPr>
            <a:normAutofit/>
          </a:bodyPr>
          <a:lstStyle/>
          <a:p>
            <a:r>
              <a:rPr lang="en-US" sz="1800" dirty="0">
                <a:solidFill>
                  <a:schemeClr val="tx1"/>
                </a:solidFill>
              </a:rPr>
              <a:t>Example:</a:t>
            </a:r>
            <a:br>
              <a:rPr lang="en-US" sz="1800" dirty="0">
                <a:solidFill>
                  <a:schemeClr val="tx1"/>
                </a:solidFill>
              </a:rPr>
            </a:br>
            <a:br>
              <a:rPr lang="en-US" sz="1800" dirty="0">
                <a:solidFill>
                  <a:schemeClr val="tx1"/>
                </a:solidFill>
              </a:rPr>
            </a:br>
            <a:r>
              <a:rPr lang="en-US" sz="1800" dirty="0">
                <a:solidFill>
                  <a:schemeClr val="tx1"/>
                </a:solidFill>
              </a:rPr>
              <a:t>Sold goods to Ajay for Rs .50,000 at 10% trade discount and 5% cash discount half amount received by cheque with in specified time.</a:t>
            </a:r>
            <a:br>
              <a:rPr lang="en-US" sz="1800" dirty="0">
                <a:solidFill>
                  <a:schemeClr val="tx1"/>
                </a:solidFill>
              </a:rPr>
            </a:br>
            <a:br>
              <a:rPr lang="en-US" sz="1800" dirty="0">
                <a:solidFill>
                  <a:schemeClr val="tx1"/>
                </a:solidFill>
              </a:rPr>
            </a:br>
            <a:r>
              <a:rPr lang="en-US" sz="1800" dirty="0">
                <a:solidFill>
                  <a:schemeClr val="tx1"/>
                </a:solidFill>
              </a:rPr>
              <a:t>Invoice price of goods                                          =   50,000</a:t>
            </a:r>
            <a:br>
              <a:rPr lang="en-US" sz="1800" dirty="0">
                <a:solidFill>
                  <a:schemeClr val="tx1"/>
                </a:solidFill>
              </a:rPr>
            </a:br>
            <a:r>
              <a:rPr lang="en-US" sz="1800" dirty="0">
                <a:solidFill>
                  <a:schemeClr val="tx1"/>
                </a:solidFill>
              </a:rPr>
              <a:t>Less trade discount allowed@10%               = 5,000</a:t>
            </a:r>
            <a:br>
              <a:rPr lang="en-US" sz="1800" dirty="0">
                <a:solidFill>
                  <a:schemeClr val="tx1"/>
                </a:solidFill>
              </a:rPr>
            </a:br>
            <a:r>
              <a:rPr lang="en-US" sz="1800" dirty="0">
                <a:solidFill>
                  <a:schemeClr val="tx1"/>
                </a:solidFill>
              </a:rPr>
              <a:t>Amount        = 45,000  (50,000 – 5,000)</a:t>
            </a:r>
            <a:br>
              <a:rPr lang="en-US" sz="1800" dirty="0">
                <a:solidFill>
                  <a:schemeClr val="tx1"/>
                </a:solidFill>
              </a:rPr>
            </a:br>
            <a:r>
              <a:rPr lang="en-US" sz="1800" dirty="0">
                <a:solidFill>
                  <a:schemeClr val="tx1"/>
                </a:solidFill>
              </a:rPr>
              <a:t>            Half amount received by cheque (credit transaction)  = 22,500</a:t>
            </a:r>
            <a:br>
              <a:rPr lang="en-US" sz="1800" dirty="0">
                <a:solidFill>
                  <a:schemeClr val="tx1"/>
                </a:solidFill>
              </a:rPr>
            </a:br>
            <a:r>
              <a:rPr lang="en-US" sz="1800" dirty="0">
                <a:solidFill>
                  <a:schemeClr val="tx1"/>
                </a:solidFill>
              </a:rPr>
              <a:t>            Cash transaction     = 22,500</a:t>
            </a:r>
            <a:br>
              <a:rPr lang="en-US" sz="1800" dirty="0">
                <a:solidFill>
                  <a:schemeClr val="tx1"/>
                </a:solidFill>
              </a:rPr>
            </a:br>
            <a:r>
              <a:rPr lang="en-US" sz="1800" dirty="0">
                <a:solidFill>
                  <a:schemeClr val="tx1"/>
                </a:solidFill>
              </a:rPr>
              <a:t>Less cash discount allowed@10%     = 1,125</a:t>
            </a:r>
            <a:br>
              <a:rPr lang="en-US" sz="1800" dirty="0">
                <a:solidFill>
                  <a:schemeClr val="tx1"/>
                </a:solidFill>
              </a:rPr>
            </a:br>
            <a:br>
              <a:rPr lang="en-US" sz="1800" dirty="0">
                <a:solidFill>
                  <a:schemeClr val="tx1"/>
                </a:solidFill>
              </a:rPr>
            </a:br>
            <a:r>
              <a:rPr lang="en-US" sz="1800" dirty="0">
                <a:solidFill>
                  <a:schemeClr val="tx1"/>
                </a:solidFill>
              </a:rPr>
              <a:t>Amount paid             =  Rs. 21,375  ( 22,500 – 1,125 )</a:t>
            </a:r>
            <a:endParaRPr lang="en-IN" sz="1800" dirty="0">
              <a:solidFill>
                <a:schemeClr val="tx1"/>
              </a:solidFill>
            </a:endParaRPr>
          </a:p>
        </p:txBody>
      </p:sp>
      <p:graphicFrame>
        <p:nvGraphicFramePr>
          <p:cNvPr id="4" name="Table 4"/>
          <p:cNvGraphicFramePr>
            <a:graphicFrameLocks noGrp="1"/>
          </p:cNvGraphicFramePr>
          <p:nvPr>
            <p:ph idx="1"/>
          </p:nvPr>
        </p:nvGraphicFramePr>
        <p:xfrm>
          <a:off x="676275" y="3935506"/>
          <a:ext cx="10753725" cy="2788023"/>
        </p:xfrm>
        <a:graphic>
          <a:graphicData uri="http://schemas.openxmlformats.org/drawingml/2006/table">
            <a:tbl>
              <a:tblPr firstRow="1" bandRow="1">
                <a:tableStyleId>{5C22544A-7EE6-4342-B048-85BDC9FD1C3A}</a:tableStyleId>
              </a:tblPr>
              <a:tblGrid>
                <a:gridCol w="946337"/>
                <a:gridCol w="4742329"/>
                <a:gridCol w="763569"/>
                <a:gridCol w="2150745"/>
                <a:gridCol w="2150745"/>
              </a:tblGrid>
              <a:tr h="398289">
                <a:tc>
                  <a:txBody>
                    <a:bodyPr/>
                    <a:lstStyle/>
                    <a:p>
                      <a:r>
                        <a:rPr lang="en-IN" dirty="0"/>
                        <a:t>DATE</a:t>
                      </a:r>
                      <a:endParaRPr lang="en-IN" dirty="0"/>
                    </a:p>
                  </a:txBody>
                  <a:tcPr/>
                </a:tc>
                <a:tc>
                  <a:txBody>
                    <a:bodyPr/>
                    <a:lstStyle/>
                    <a:p>
                      <a:r>
                        <a:rPr lang="en-IN" dirty="0"/>
                        <a:t>                            PARTICULARS</a:t>
                      </a:r>
                      <a:endParaRPr lang="en-IN" dirty="0"/>
                    </a:p>
                  </a:txBody>
                  <a:tcPr/>
                </a:tc>
                <a:tc>
                  <a:txBody>
                    <a:bodyPr/>
                    <a:lstStyle/>
                    <a:p>
                      <a:r>
                        <a:rPr lang="en-IN" dirty="0"/>
                        <a:t>L.F.</a:t>
                      </a:r>
                      <a:endParaRPr lang="en-IN" dirty="0"/>
                    </a:p>
                  </a:txBody>
                  <a:tcPr/>
                </a:tc>
                <a:tc>
                  <a:txBody>
                    <a:bodyPr/>
                    <a:lstStyle/>
                    <a:p>
                      <a:r>
                        <a:rPr lang="en-IN" dirty="0"/>
                        <a:t>DEBIT(Rs.)               </a:t>
                      </a:r>
                      <a:r>
                        <a:rPr lang="en-IN" dirty="0" err="1"/>
                        <a:t>Dr.</a:t>
                      </a:r>
                      <a:endParaRPr lang="en-IN" dirty="0"/>
                    </a:p>
                  </a:txBody>
                  <a:tcPr/>
                </a:tc>
                <a:tc>
                  <a:txBody>
                    <a:bodyPr/>
                    <a:lstStyle/>
                    <a:p>
                      <a:r>
                        <a:rPr lang="en-IN" dirty="0"/>
                        <a:t>CREDIT (Rs.)           Cr.</a:t>
                      </a:r>
                      <a:endParaRPr lang="en-IN" dirty="0"/>
                    </a:p>
                  </a:txBody>
                  <a:tcPr/>
                </a:tc>
              </a:tr>
              <a:tr h="398289">
                <a:tc>
                  <a:txBody>
                    <a:bodyPr/>
                    <a:lstStyle/>
                    <a:p>
                      <a:endParaRPr lang="en-IN"/>
                    </a:p>
                  </a:txBody>
                  <a:tcPr/>
                </a:tc>
                <a:tc>
                  <a:txBody>
                    <a:bodyPr/>
                    <a:lstStyle/>
                    <a:p>
                      <a:endParaRPr lang="en-IN" dirty="0"/>
                    </a:p>
                  </a:txBody>
                  <a:tcPr/>
                </a:tc>
                <a:tc>
                  <a:txBody>
                    <a:bodyPr/>
                    <a:lstStyle/>
                    <a:p>
                      <a:endParaRPr lang="en-IN"/>
                    </a:p>
                  </a:txBody>
                  <a:tcPr/>
                </a:tc>
                <a:tc>
                  <a:txBody>
                    <a:bodyPr/>
                    <a:lstStyle/>
                    <a:p>
                      <a:endParaRPr lang="en-IN"/>
                    </a:p>
                  </a:txBody>
                  <a:tcPr/>
                </a:tc>
                <a:tc>
                  <a:txBody>
                    <a:bodyPr/>
                    <a:lstStyle/>
                    <a:p>
                      <a:endParaRPr lang="en-IN"/>
                    </a:p>
                  </a:txBody>
                  <a:tcPr/>
                </a:tc>
              </a:tr>
              <a:tr h="398289">
                <a:tc>
                  <a:txBody>
                    <a:bodyPr/>
                    <a:lstStyle/>
                    <a:p>
                      <a:endParaRPr lang="en-IN"/>
                    </a:p>
                  </a:txBody>
                  <a:tcPr/>
                </a:tc>
                <a:tc>
                  <a:txBody>
                    <a:bodyPr/>
                    <a:lstStyle/>
                    <a:p>
                      <a:r>
                        <a:rPr lang="en-IN" dirty="0"/>
                        <a:t>Cash a/c</a:t>
                      </a:r>
                      <a:endParaRPr lang="en-IN" dirty="0"/>
                    </a:p>
                  </a:txBody>
                  <a:tcPr/>
                </a:tc>
                <a:tc>
                  <a:txBody>
                    <a:bodyPr/>
                    <a:lstStyle/>
                    <a:p>
                      <a:endParaRPr lang="en-IN" dirty="0"/>
                    </a:p>
                  </a:txBody>
                  <a:tcPr/>
                </a:tc>
                <a:tc>
                  <a:txBody>
                    <a:bodyPr/>
                    <a:lstStyle/>
                    <a:p>
                      <a:r>
                        <a:rPr lang="en-IN" dirty="0"/>
                        <a:t>21,375</a:t>
                      </a:r>
                      <a:endParaRPr lang="en-IN" dirty="0"/>
                    </a:p>
                  </a:txBody>
                  <a:tcPr/>
                </a:tc>
                <a:tc>
                  <a:txBody>
                    <a:bodyPr/>
                    <a:lstStyle/>
                    <a:p>
                      <a:endParaRPr lang="en-IN"/>
                    </a:p>
                  </a:txBody>
                  <a:tcPr/>
                </a:tc>
              </a:tr>
              <a:tr h="398289">
                <a:tc>
                  <a:txBody>
                    <a:bodyPr/>
                    <a:lstStyle/>
                    <a:p>
                      <a:endParaRPr lang="en-IN"/>
                    </a:p>
                  </a:txBody>
                  <a:tcPr/>
                </a:tc>
                <a:tc>
                  <a:txBody>
                    <a:bodyPr/>
                    <a:lstStyle/>
                    <a:p>
                      <a:r>
                        <a:rPr lang="en-IN" dirty="0"/>
                        <a:t>Discount allowed a/c</a:t>
                      </a:r>
                      <a:endParaRPr lang="en-IN" dirty="0"/>
                    </a:p>
                  </a:txBody>
                  <a:tcPr/>
                </a:tc>
                <a:tc>
                  <a:txBody>
                    <a:bodyPr/>
                    <a:lstStyle/>
                    <a:p>
                      <a:endParaRPr lang="en-IN" dirty="0"/>
                    </a:p>
                  </a:txBody>
                  <a:tcPr/>
                </a:tc>
                <a:tc>
                  <a:txBody>
                    <a:bodyPr/>
                    <a:lstStyle/>
                    <a:p>
                      <a:r>
                        <a:rPr lang="en-IN" dirty="0"/>
                        <a:t>1,125</a:t>
                      </a:r>
                      <a:endParaRPr lang="en-IN" dirty="0"/>
                    </a:p>
                  </a:txBody>
                  <a:tcPr/>
                </a:tc>
                <a:tc>
                  <a:txBody>
                    <a:bodyPr/>
                    <a:lstStyle/>
                    <a:p>
                      <a:endParaRPr lang="en-IN"/>
                    </a:p>
                  </a:txBody>
                  <a:tcPr/>
                </a:tc>
              </a:tr>
              <a:tr h="398289">
                <a:tc>
                  <a:txBody>
                    <a:bodyPr/>
                    <a:lstStyle/>
                    <a:p>
                      <a:endParaRPr lang="en-IN"/>
                    </a:p>
                  </a:txBody>
                  <a:tcPr/>
                </a:tc>
                <a:tc>
                  <a:txBody>
                    <a:bodyPr/>
                    <a:lstStyle/>
                    <a:p>
                      <a:r>
                        <a:rPr lang="en-IN" dirty="0"/>
                        <a:t>Bank a/c</a:t>
                      </a:r>
                      <a:endParaRPr lang="en-IN" dirty="0"/>
                    </a:p>
                  </a:txBody>
                  <a:tcPr/>
                </a:tc>
                <a:tc>
                  <a:txBody>
                    <a:bodyPr/>
                    <a:lstStyle/>
                    <a:p>
                      <a:endParaRPr lang="en-IN" dirty="0"/>
                    </a:p>
                  </a:txBody>
                  <a:tcPr/>
                </a:tc>
                <a:tc>
                  <a:txBody>
                    <a:bodyPr/>
                    <a:lstStyle/>
                    <a:p>
                      <a:r>
                        <a:rPr lang="en-IN" dirty="0"/>
                        <a:t>22,500</a:t>
                      </a:r>
                      <a:endParaRPr lang="en-IN" dirty="0"/>
                    </a:p>
                  </a:txBody>
                  <a:tcPr/>
                </a:tc>
                <a:tc>
                  <a:txBody>
                    <a:bodyPr/>
                    <a:lstStyle/>
                    <a:p>
                      <a:endParaRPr lang="en-IN"/>
                    </a:p>
                  </a:txBody>
                  <a:tcPr/>
                </a:tc>
              </a:tr>
              <a:tr h="398289">
                <a:tc>
                  <a:txBody>
                    <a:bodyPr/>
                    <a:lstStyle/>
                    <a:p>
                      <a:endParaRPr lang="en-IN"/>
                    </a:p>
                  </a:txBody>
                  <a:tcPr/>
                </a:tc>
                <a:tc>
                  <a:txBody>
                    <a:bodyPr/>
                    <a:lstStyle/>
                    <a:p>
                      <a:r>
                        <a:rPr lang="en-IN" dirty="0"/>
                        <a:t>                                To  Sales a/c</a:t>
                      </a:r>
                      <a:endParaRPr lang="en-IN" dirty="0"/>
                    </a:p>
                  </a:txBody>
                  <a:tcPr/>
                </a:tc>
                <a:tc>
                  <a:txBody>
                    <a:bodyPr/>
                    <a:lstStyle/>
                    <a:p>
                      <a:endParaRPr lang="en-IN" dirty="0"/>
                    </a:p>
                  </a:txBody>
                  <a:tcPr/>
                </a:tc>
                <a:tc>
                  <a:txBody>
                    <a:bodyPr/>
                    <a:lstStyle/>
                    <a:p>
                      <a:endParaRPr lang="en-IN" dirty="0"/>
                    </a:p>
                  </a:txBody>
                  <a:tcPr/>
                </a:tc>
                <a:tc>
                  <a:txBody>
                    <a:bodyPr/>
                    <a:lstStyle/>
                    <a:p>
                      <a:r>
                        <a:rPr lang="en-IN" dirty="0"/>
                        <a:t>45,000</a:t>
                      </a:r>
                      <a:endParaRPr lang="en-IN" dirty="0"/>
                    </a:p>
                  </a:txBody>
                  <a:tcPr/>
                </a:tc>
              </a:tr>
              <a:tr h="398289">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2"/>
            <a:ext cx="10772775" cy="5874374"/>
          </a:xfrm>
        </p:spPr>
        <p:txBody>
          <a:bodyPr>
            <a:normAutofit/>
          </a:bodyPr>
          <a:lstStyle/>
          <a:p>
            <a:r>
              <a:rPr lang="en-US" sz="2200" u="sng" dirty="0"/>
              <a:t>SPECIAL TRANSACTIONS </a:t>
            </a:r>
            <a:br>
              <a:rPr lang="en-US" sz="2000" dirty="0"/>
            </a:br>
            <a:br>
              <a:rPr lang="en-US" sz="2000" dirty="0"/>
            </a:br>
            <a:r>
              <a:rPr lang="en-US" sz="2000" b="1" dirty="0">
                <a:solidFill>
                  <a:schemeClr val="tx1">
                    <a:lumMod val="75000"/>
                    <a:lumOff val="25000"/>
                  </a:schemeClr>
                </a:solidFill>
              </a:rPr>
              <a:t>1.</a:t>
            </a:r>
            <a:r>
              <a:rPr lang="en-US" sz="2000" b="1" u="sng" dirty="0"/>
              <a:t> </a:t>
            </a:r>
            <a:r>
              <a:rPr lang="en-US" sz="2000" b="1" u="sng" dirty="0">
                <a:solidFill>
                  <a:schemeClr val="tx1"/>
                </a:solidFill>
              </a:rPr>
              <a:t>Goods given as charity :</a:t>
            </a:r>
            <a:br>
              <a:rPr lang="en-US" sz="2000" dirty="0">
                <a:solidFill>
                  <a:schemeClr val="tx1"/>
                </a:solidFill>
              </a:rPr>
            </a:br>
            <a:r>
              <a:rPr lang="en-US" sz="2000" dirty="0">
                <a:solidFill>
                  <a:schemeClr val="tx1"/>
                </a:solidFill>
              </a:rPr>
              <a:t> </a:t>
            </a:r>
            <a:r>
              <a:rPr lang="en-US" sz="1800" dirty="0">
                <a:solidFill>
                  <a:schemeClr val="tx1">
                    <a:lumMod val="75000"/>
                    <a:lumOff val="25000"/>
                  </a:schemeClr>
                </a:solidFill>
              </a:rPr>
              <a:t>The amount of purchase reduced with the value of goods given at charity; purchases are reduced because goods are used for purposes other than sale. The entry will be:</a:t>
            </a:r>
            <a:br>
              <a:rPr lang="en-US" sz="1800" dirty="0">
                <a:solidFill>
                  <a:schemeClr val="tx1">
                    <a:lumMod val="75000"/>
                    <a:lumOff val="25000"/>
                  </a:schemeClr>
                </a:solidFill>
              </a:rPr>
            </a:br>
            <a:br>
              <a:rPr lang="en-US" sz="1800" dirty="0">
                <a:solidFill>
                  <a:schemeClr val="tx1">
                    <a:lumMod val="75000"/>
                    <a:lumOff val="25000"/>
                  </a:schemeClr>
                </a:solidFill>
              </a:rPr>
            </a:br>
            <a:r>
              <a:rPr lang="en-US" sz="1800" dirty="0">
                <a:solidFill>
                  <a:schemeClr val="tx1">
                    <a:lumMod val="75000"/>
                    <a:lumOff val="25000"/>
                  </a:schemeClr>
                </a:solidFill>
              </a:rPr>
              <a:t>                               </a:t>
            </a:r>
            <a:r>
              <a:rPr lang="en-US" sz="1800" dirty="0">
                <a:solidFill>
                  <a:schemeClr val="tx1"/>
                </a:solidFill>
              </a:rPr>
              <a:t>Charity A/c                                              Dr.            </a:t>
            </a:r>
            <a:br>
              <a:rPr lang="en-US" sz="1800" dirty="0">
                <a:solidFill>
                  <a:schemeClr val="tx1"/>
                </a:solidFill>
              </a:rPr>
            </a:br>
            <a:r>
              <a:rPr lang="en-US" sz="1800" dirty="0">
                <a:solidFill>
                  <a:schemeClr val="tx1"/>
                </a:solidFill>
              </a:rPr>
              <a:t>                                               To Purchase A/c2</a:t>
            </a:r>
            <a:br>
              <a:rPr lang="en-US" sz="1800" dirty="0">
                <a:solidFill>
                  <a:schemeClr val="tx1"/>
                </a:solidFill>
              </a:rPr>
            </a:br>
            <a:br>
              <a:rPr lang="en-US" sz="2000" dirty="0">
                <a:solidFill>
                  <a:schemeClr val="tx1">
                    <a:lumMod val="75000"/>
                    <a:lumOff val="25000"/>
                  </a:schemeClr>
                </a:solidFill>
              </a:rPr>
            </a:br>
            <a:r>
              <a:rPr lang="en-US" sz="2000" b="1" dirty="0">
                <a:solidFill>
                  <a:schemeClr val="tx1"/>
                </a:solidFill>
              </a:rPr>
              <a:t>2. </a:t>
            </a:r>
            <a:r>
              <a:rPr lang="en-US" sz="2000" b="1" u="sng" dirty="0">
                <a:solidFill>
                  <a:schemeClr val="tx1"/>
                </a:solidFill>
              </a:rPr>
              <a:t>Good distributed as free sample : </a:t>
            </a:r>
            <a:br>
              <a:rPr lang="en-US" sz="2000" dirty="0">
                <a:solidFill>
                  <a:schemeClr val="tx1"/>
                </a:solidFill>
              </a:rPr>
            </a:br>
            <a:r>
              <a:rPr lang="en-US" sz="1800" dirty="0">
                <a:solidFill>
                  <a:schemeClr val="tx1">
                    <a:lumMod val="75000"/>
                    <a:lumOff val="25000"/>
                  </a:schemeClr>
                </a:solidFill>
              </a:rPr>
              <a:t>To increase sales sometimes goods are distributed as free samples. It is the part of the advertisement expenses and hence is debited to advertisement account and reduced from purchases by crediting purchase account. The entries will be: </a:t>
            </a:r>
            <a:br>
              <a:rPr lang="en-US" sz="1800" dirty="0">
                <a:solidFill>
                  <a:schemeClr val="tx1">
                    <a:lumMod val="75000"/>
                    <a:lumOff val="25000"/>
                  </a:schemeClr>
                </a:solidFill>
              </a:rPr>
            </a:br>
            <a:r>
              <a:rPr lang="en-US" sz="1800" dirty="0">
                <a:solidFill>
                  <a:schemeClr val="tx1">
                    <a:lumMod val="75000"/>
                    <a:lumOff val="25000"/>
                  </a:schemeClr>
                </a:solidFill>
              </a:rPr>
              <a:t>          </a:t>
            </a:r>
            <a:br>
              <a:rPr lang="en-US" sz="1800" dirty="0">
                <a:solidFill>
                  <a:schemeClr val="tx1">
                    <a:lumMod val="75000"/>
                    <a:lumOff val="25000"/>
                  </a:schemeClr>
                </a:solidFill>
              </a:rPr>
            </a:br>
            <a:r>
              <a:rPr lang="en-US" sz="1800" dirty="0">
                <a:solidFill>
                  <a:schemeClr val="tx1"/>
                </a:solidFill>
              </a:rPr>
              <a:t>                               Advertisement A/c                                Dr.</a:t>
            </a:r>
            <a:br>
              <a:rPr lang="en-US" sz="1800" dirty="0">
                <a:solidFill>
                  <a:schemeClr val="tx1"/>
                </a:solidFill>
              </a:rPr>
            </a:br>
            <a:r>
              <a:rPr lang="en-US" sz="1800" dirty="0">
                <a:solidFill>
                  <a:schemeClr val="tx1"/>
                </a:solidFill>
              </a:rPr>
              <a:t>                                                             To Purchase A/c</a:t>
            </a:r>
            <a:br>
              <a:rPr lang="en-US" sz="1800" dirty="0">
                <a:solidFill>
                  <a:schemeClr val="tx1"/>
                </a:solidFill>
              </a:rPr>
            </a:br>
            <a:br>
              <a:rPr lang="en-US" sz="1800" dirty="0">
                <a:solidFill>
                  <a:schemeClr val="tx1">
                    <a:lumMod val="75000"/>
                    <a:lumOff val="25000"/>
                  </a:schemeClr>
                </a:solidFill>
              </a:rPr>
            </a:br>
            <a:r>
              <a:rPr lang="en-US" sz="1800" b="1" dirty="0">
                <a:solidFill>
                  <a:schemeClr val="tx1"/>
                </a:solidFill>
              </a:rPr>
              <a:t>3</a:t>
            </a:r>
            <a:r>
              <a:rPr lang="en-US" sz="2000" b="1" dirty="0">
                <a:solidFill>
                  <a:schemeClr val="tx1"/>
                </a:solidFill>
              </a:rPr>
              <a:t>. </a:t>
            </a:r>
            <a:r>
              <a:rPr lang="en-US" sz="2000" b="1" u="sng" dirty="0">
                <a:solidFill>
                  <a:schemeClr val="tx1"/>
                </a:solidFill>
              </a:rPr>
              <a:t>Goods lost by theft or fire : </a:t>
            </a:r>
            <a:br>
              <a:rPr lang="en-US" sz="2000" dirty="0">
                <a:solidFill>
                  <a:schemeClr val="tx1"/>
                </a:solidFill>
              </a:rPr>
            </a:br>
            <a:r>
              <a:rPr lang="en-US" sz="1800" dirty="0">
                <a:solidFill>
                  <a:schemeClr val="tx1">
                    <a:lumMod val="75000"/>
                    <a:lumOff val="25000"/>
                  </a:schemeClr>
                </a:solidFill>
              </a:rPr>
              <a:t>In both the cases it is loss of goods and loss of business. Entries will be : </a:t>
            </a:r>
            <a:br>
              <a:rPr lang="en-US" sz="1800" dirty="0">
                <a:solidFill>
                  <a:schemeClr val="tx1">
                    <a:lumMod val="75000"/>
                    <a:lumOff val="25000"/>
                  </a:schemeClr>
                </a:solidFill>
              </a:rPr>
            </a:br>
            <a:r>
              <a:rPr lang="en-US" sz="1800" dirty="0">
                <a:solidFill>
                  <a:schemeClr val="tx1">
                    <a:lumMod val="75000"/>
                    <a:lumOff val="25000"/>
                  </a:schemeClr>
                </a:solidFill>
              </a:rPr>
              <a:t>       </a:t>
            </a:r>
            <a:br>
              <a:rPr lang="en-US" sz="1800" dirty="0">
                <a:solidFill>
                  <a:schemeClr val="tx1">
                    <a:lumMod val="75000"/>
                    <a:lumOff val="25000"/>
                  </a:schemeClr>
                </a:solidFill>
              </a:rPr>
            </a:br>
            <a:r>
              <a:rPr lang="en-US" sz="1800" dirty="0">
                <a:solidFill>
                  <a:schemeClr val="tx1">
                    <a:lumMod val="75000"/>
                    <a:lumOff val="25000"/>
                  </a:schemeClr>
                </a:solidFill>
              </a:rPr>
              <a:t>                           </a:t>
            </a:r>
            <a:r>
              <a:rPr lang="en-US" sz="1800" dirty="0">
                <a:solidFill>
                  <a:schemeClr val="tx1"/>
                </a:solidFill>
              </a:rPr>
              <a:t>Loss by theft or fire a/c                  Dr. </a:t>
            </a:r>
            <a:br>
              <a:rPr lang="en-US" sz="1800" dirty="0">
                <a:solidFill>
                  <a:schemeClr val="tx1"/>
                </a:solidFill>
              </a:rPr>
            </a:br>
            <a:r>
              <a:rPr lang="en-US" sz="1800" dirty="0">
                <a:solidFill>
                  <a:schemeClr val="tx1"/>
                </a:solidFill>
              </a:rPr>
              <a:t>                                                            To purchase a/c</a:t>
            </a:r>
            <a:endParaRPr lang="en-IN" sz="1800" dirty="0">
              <a:solidFill>
                <a:schemeClr val="tx1"/>
              </a:solidFill>
            </a:endParaRPr>
          </a:p>
        </p:txBody>
      </p:sp>
      <p:sp>
        <p:nvSpPr>
          <p:cNvPr id="3" name="Content Placeholder 2"/>
          <p:cNvSpPr>
            <a:spLocks noGrp="1"/>
          </p:cNvSpPr>
          <p:nvPr>
            <p:ph idx="1"/>
          </p:nvPr>
        </p:nvSpPr>
        <p:spPr>
          <a:xfrm>
            <a:off x="676656" y="6615953"/>
            <a:ext cx="10753725" cy="349622"/>
          </a:xfrm>
        </p:spPr>
        <p:txBody>
          <a:bodyPr>
            <a:normAutofit fontScale="92500" lnSpcReduction="20000"/>
          </a:bodyPr>
          <a:lstStyle/>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12" y="499533"/>
            <a:ext cx="10772775" cy="4395196"/>
          </a:xfrm>
        </p:spPr>
        <p:txBody>
          <a:bodyPr>
            <a:normAutofit/>
          </a:bodyPr>
          <a:lstStyle/>
          <a:p>
            <a:r>
              <a:rPr lang="en-US" sz="2000" b="1" u="sng" dirty="0">
                <a:solidFill>
                  <a:schemeClr val="tx1"/>
                </a:solidFill>
              </a:rPr>
              <a:t>  Sundry  Expenses : </a:t>
            </a:r>
            <a:br>
              <a:rPr lang="en-US" sz="2000" b="1" u="sng" dirty="0">
                <a:solidFill>
                  <a:schemeClr val="tx1"/>
                </a:solidFill>
              </a:rPr>
            </a:br>
            <a:br>
              <a:rPr lang="en-US" sz="2000" b="1" u="sng" dirty="0">
                <a:solidFill>
                  <a:schemeClr val="tx1"/>
                </a:solidFill>
              </a:rPr>
            </a:br>
            <a:r>
              <a:rPr lang="en-US" sz="1800" dirty="0">
                <a:solidFill>
                  <a:schemeClr val="tx1">
                    <a:lumMod val="75000"/>
                    <a:lumOff val="25000"/>
                  </a:schemeClr>
                </a:solidFill>
              </a:rPr>
              <a:t>Often petty expenses such as for refreshment, postage, convenience  </a:t>
            </a:r>
            <a:r>
              <a:rPr lang="en-US" sz="1800" dirty="0" err="1">
                <a:solidFill>
                  <a:schemeClr val="tx1">
                    <a:lumMod val="75000"/>
                    <a:lumOff val="25000"/>
                  </a:schemeClr>
                </a:solidFill>
              </a:rPr>
              <a:t>encured</a:t>
            </a:r>
            <a:r>
              <a:rPr lang="en-US" sz="1800" dirty="0">
                <a:solidFill>
                  <a:schemeClr val="tx1">
                    <a:lumMod val="75000"/>
                    <a:lumOff val="25000"/>
                  </a:schemeClr>
                </a:solidFill>
              </a:rPr>
              <a:t> in a business . It is not desirable to record such expenses in a separate account of each expenses. These expenses are generally debited in one account    i.e.   sundry expenses account .  The journal entries will be:         </a:t>
            </a:r>
            <a:br>
              <a:rPr lang="en-US" sz="1800" dirty="0">
                <a:solidFill>
                  <a:schemeClr val="tx1">
                    <a:lumMod val="75000"/>
                    <a:lumOff val="25000"/>
                  </a:schemeClr>
                </a:solidFill>
              </a:rPr>
            </a:br>
            <a:r>
              <a:rPr lang="en-US" sz="1800" dirty="0">
                <a:solidFill>
                  <a:schemeClr val="tx1">
                    <a:lumMod val="75000"/>
                    <a:lumOff val="25000"/>
                  </a:schemeClr>
                </a:solidFill>
              </a:rPr>
              <a:t>   </a:t>
            </a:r>
            <a:br>
              <a:rPr lang="en-US" sz="1800" dirty="0">
                <a:solidFill>
                  <a:schemeClr val="tx1">
                    <a:lumMod val="75000"/>
                    <a:lumOff val="25000"/>
                  </a:schemeClr>
                </a:solidFill>
              </a:rPr>
            </a:br>
            <a:r>
              <a:rPr lang="en-US" sz="1800" dirty="0">
                <a:solidFill>
                  <a:schemeClr val="tx1"/>
                </a:solidFill>
              </a:rPr>
              <a:t>                   Sundry/Miscellaneous    a/c                                   Dr.          </a:t>
            </a:r>
            <a:br>
              <a:rPr lang="en-US" sz="1800" dirty="0">
                <a:solidFill>
                  <a:schemeClr val="tx1"/>
                </a:solidFill>
              </a:rPr>
            </a:br>
            <a:r>
              <a:rPr lang="en-US" sz="1800" dirty="0">
                <a:solidFill>
                  <a:schemeClr val="tx1"/>
                </a:solidFill>
              </a:rPr>
              <a:t>                                                                   To   Cash a/c</a:t>
            </a:r>
            <a:br>
              <a:rPr lang="en-US" sz="1800" dirty="0">
                <a:solidFill>
                  <a:schemeClr val="tx1"/>
                </a:solidFill>
              </a:rPr>
            </a:br>
            <a:br>
              <a:rPr lang="en-US" sz="1800" dirty="0">
                <a:solidFill>
                  <a:schemeClr val="tx1"/>
                </a:solidFill>
              </a:rPr>
            </a:br>
            <a:br>
              <a:rPr lang="en-US" sz="1800" dirty="0">
                <a:solidFill>
                  <a:schemeClr val="tx1">
                    <a:lumMod val="75000"/>
                    <a:lumOff val="25000"/>
                  </a:schemeClr>
                </a:solidFill>
              </a:rPr>
            </a:br>
            <a:r>
              <a:rPr lang="en-US" sz="1800" dirty="0">
                <a:solidFill>
                  <a:schemeClr val="tx1">
                    <a:lumMod val="75000"/>
                    <a:lumOff val="25000"/>
                  </a:schemeClr>
                </a:solidFill>
              </a:rPr>
              <a:t>  </a:t>
            </a:r>
            <a:r>
              <a:rPr lang="en-US" sz="2000" b="1" u="sng" dirty="0">
                <a:solidFill>
                  <a:schemeClr val="tx1"/>
                </a:solidFill>
              </a:rPr>
              <a:t>Outstanding  Expenses :</a:t>
            </a:r>
            <a:br>
              <a:rPr lang="en-US" sz="2000" b="1" u="sng" dirty="0">
                <a:solidFill>
                  <a:schemeClr val="tx1"/>
                </a:solidFill>
              </a:rPr>
            </a:br>
            <a:br>
              <a:rPr lang="en-US" sz="2000" b="1" u="sng" dirty="0">
                <a:solidFill>
                  <a:schemeClr val="tx1"/>
                </a:solidFill>
              </a:rPr>
            </a:br>
            <a:r>
              <a:rPr lang="en-US" sz="1800" dirty="0">
                <a:solidFill>
                  <a:schemeClr val="tx1">
                    <a:lumMod val="75000"/>
                    <a:lumOff val="25000"/>
                  </a:schemeClr>
                </a:solidFill>
              </a:rPr>
              <a:t>Outstanding expenses are the expenses that relate to the current year but have not been paid till the year end. ( liabilities to business ).The entries will be:        </a:t>
            </a:r>
            <a:br>
              <a:rPr lang="en-US" sz="1800" dirty="0">
                <a:solidFill>
                  <a:schemeClr val="tx1">
                    <a:lumMod val="75000"/>
                    <a:lumOff val="25000"/>
                  </a:schemeClr>
                </a:solidFill>
              </a:rPr>
            </a:br>
            <a:r>
              <a:rPr lang="en-US" sz="1800" dirty="0">
                <a:solidFill>
                  <a:schemeClr val="tx1">
                    <a:lumMod val="75000"/>
                    <a:lumOff val="25000"/>
                  </a:schemeClr>
                </a:solidFill>
              </a:rPr>
              <a:t>      </a:t>
            </a:r>
            <a:br>
              <a:rPr lang="en-US" sz="1800" dirty="0">
                <a:solidFill>
                  <a:schemeClr val="tx1">
                    <a:lumMod val="75000"/>
                    <a:lumOff val="25000"/>
                  </a:schemeClr>
                </a:solidFill>
              </a:rPr>
            </a:br>
            <a:r>
              <a:rPr lang="en-US" sz="1800" dirty="0">
                <a:solidFill>
                  <a:schemeClr val="tx1"/>
                </a:solidFill>
              </a:rPr>
              <a:t>                Particular expenses a/c                                                  Dr.</a:t>
            </a:r>
            <a:br>
              <a:rPr lang="en-US" sz="1800" dirty="0">
                <a:solidFill>
                  <a:schemeClr val="tx1"/>
                </a:solidFill>
              </a:rPr>
            </a:br>
            <a:r>
              <a:rPr lang="en-US" sz="1800" dirty="0">
                <a:solidFill>
                  <a:schemeClr val="tx1"/>
                </a:solidFill>
              </a:rPr>
              <a:t>                                                    To Outstanding Expenses a/c</a:t>
            </a:r>
            <a:endParaRPr lang="en-IN" sz="1800" dirty="0">
              <a:solidFill>
                <a:schemeClr val="tx1"/>
              </a:solidFill>
            </a:endParaRPr>
          </a:p>
        </p:txBody>
      </p:sp>
      <p:sp>
        <p:nvSpPr>
          <p:cNvPr id="3" name="Content Placeholder 2"/>
          <p:cNvSpPr>
            <a:spLocks noGrp="1"/>
          </p:cNvSpPr>
          <p:nvPr>
            <p:ph idx="1"/>
          </p:nvPr>
        </p:nvSpPr>
        <p:spPr>
          <a:xfrm flipV="1">
            <a:off x="676656" y="5750971"/>
            <a:ext cx="10753725" cy="102982"/>
          </a:xfrm>
        </p:spPr>
        <p:txBody>
          <a:bodyPr>
            <a:normAutofit fontScale="25000" lnSpcReduction="20000"/>
          </a:bodyPr>
          <a:lstStyle/>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2"/>
            <a:ext cx="10772775" cy="5067549"/>
          </a:xfrm>
        </p:spPr>
        <p:txBody>
          <a:bodyPr>
            <a:normAutofit/>
          </a:bodyPr>
          <a:lstStyle/>
          <a:p>
            <a:r>
              <a:rPr lang="en-US" sz="2000" b="1" u="sng" dirty="0">
                <a:solidFill>
                  <a:schemeClr val="tx1"/>
                </a:solidFill>
              </a:rPr>
              <a:t>Prepaid or unexpired expenses: </a:t>
            </a:r>
            <a:r>
              <a:rPr lang="en-US" sz="2000" dirty="0">
                <a:solidFill>
                  <a:schemeClr val="tx1"/>
                </a:solidFill>
              </a:rPr>
              <a:t>( Assets to business )</a:t>
            </a:r>
            <a:br>
              <a:rPr lang="en-US" sz="2000" dirty="0">
                <a:solidFill>
                  <a:schemeClr val="tx1"/>
                </a:solidFill>
              </a:rPr>
            </a:br>
            <a:br>
              <a:rPr lang="en-US" sz="2000" dirty="0">
                <a:solidFill>
                  <a:schemeClr val="tx1"/>
                </a:solidFill>
              </a:rPr>
            </a:br>
            <a:r>
              <a:rPr lang="en-US" sz="2000" dirty="0">
                <a:solidFill>
                  <a:schemeClr val="tx1"/>
                </a:solidFill>
              </a:rPr>
              <a:t> </a:t>
            </a:r>
            <a:r>
              <a:rPr lang="en-US" sz="1800" dirty="0">
                <a:solidFill>
                  <a:schemeClr val="tx1">
                    <a:lumMod val="65000"/>
                    <a:lumOff val="35000"/>
                  </a:schemeClr>
                </a:solidFill>
              </a:rPr>
              <a:t>Expenses paid in advance are called prepaid expenses . </a:t>
            </a:r>
            <a:r>
              <a:rPr lang="en-US" sz="1800" dirty="0">
                <a:solidFill>
                  <a:schemeClr val="tx1">
                    <a:lumMod val="75000"/>
                    <a:lumOff val="25000"/>
                  </a:schemeClr>
                </a:solidFill>
              </a:rPr>
              <a:t>The entries will </a:t>
            </a:r>
            <a:r>
              <a:rPr lang="en-US" sz="2000" dirty="0">
                <a:solidFill>
                  <a:schemeClr val="tx1">
                    <a:lumMod val="75000"/>
                    <a:lumOff val="25000"/>
                  </a:schemeClr>
                </a:solidFill>
              </a:rPr>
              <a:t>be </a:t>
            </a:r>
            <a:r>
              <a:rPr lang="en-US" sz="1800" dirty="0">
                <a:solidFill>
                  <a:schemeClr val="tx1"/>
                </a:solidFill>
              </a:rPr>
              <a:t>:</a:t>
            </a:r>
            <a:br>
              <a:rPr lang="en-US" sz="1800" dirty="0">
                <a:solidFill>
                  <a:schemeClr val="tx1"/>
                </a:solidFill>
              </a:rPr>
            </a:br>
            <a:r>
              <a:rPr lang="en-US" sz="1800" dirty="0">
                <a:solidFill>
                  <a:schemeClr val="tx1"/>
                </a:solidFill>
              </a:rPr>
              <a:t>    </a:t>
            </a:r>
            <a:br>
              <a:rPr lang="en-US" sz="1800" dirty="0">
                <a:solidFill>
                  <a:schemeClr val="tx1"/>
                </a:solidFill>
              </a:rPr>
            </a:br>
            <a:r>
              <a:rPr lang="en-US" sz="1800" dirty="0">
                <a:solidFill>
                  <a:schemeClr val="tx1"/>
                </a:solidFill>
              </a:rPr>
              <a:t>                                Prepaid expenses a/c                                     Dr.</a:t>
            </a:r>
            <a:br>
              <a:rPr lang="en-US" sz="1800" dirty="0">
                <a:solidFill>
                  <a:schemeClr val="tx1"/>
                </a:solidFill>
              </a:rPr>
            </a:br>
            <a:r>
              <a:rPr lang="en-US" sz="1800" dirty="0">
                <a:solidFill>
                  <a:schemeClr val="tx1"/>
                </a:solidFill>
              </a:rPr>
              <a:t>                                                                      To    Expenses a/c</a:t>
            </a:r>
            <a:br>
              <a:rPr lang="en-US" sz="1800" dirty="0">
                <a:solidFill>
                  <a:schemeClr val="tx1"/>
                </a:solidFill>
              </a:rPr>
            </a:br>
            <a:br>
              <a:rPr lang="en-US" sz="1800" dirty="0">
                <a:solidFill>
                  <a:schemeClr val="tx1"/>
                </a:solidFill>
              </a:rPr>
            </a:br>
            <a:r>
              <a:rPr lang="en-US" sz="2000" b="1" u="sng" dirty="0">
                <a:solidFill>
                  <a:schemeClr val="tx1"/>
                </a:solidFill>
              </a:rPr>
              <a:t>Income and but not received  </a:t>
            </a:r>
            <a:r>
              <a:rPr lang="en-US" sz="2000" dirty="0">
                <a:solidFill>
                  <a:schemeClr val="tx1"/>
                </a:solidFill>
              </a:rPr>
              <a:t>:  (Accrued  Income) ( Assets of the firm )</a:t>
            </a:r>
            <a:br>
              <a:rPr lang="en-US" sz="2000" dirty="0">
                <a:solidFill>
                  <a:schemeClr val="tx1"/>
                </a:solidFill>
              </a:rPr>
            </a:br>
            <a:br>
              <a:rPr lang="en-US" sz="2000" dirty="0">
                <a:solidFill>
                  <a:schemeClr val="tx1"/>
                </a:solidFill>
              </a:rPr>
            </a:br>
            <a:r>
              <a:rPr lang="en-US" sz="1800" dirty="0">
                <a:solidFill>
                  <a:schemeClr val="tx1">
                    <a:lumMod val="65000"/>
                    <a:lumOff val="35000"/>
                  </a:schemeClr>
                </a:solidFill>
              </a:rPr>
              <a:t>The income which has been earned but not received is called accrued income . The entries will be :</a:t>
            </a:r>
            <a:br>
              <a:rPr lang="en-US" sz="1800" dirty="0">
                <a:solidFill>
                  <a:schemeClr val="tx1">
                    <a:lumMod val="65000"/>
                    <a:lumOff val="35000"/>
                  </a:schemeClr>
                </a:solidFill>
              </a:rPr>
            </a:br>
            <a:r>
              <a:rPr lang="en-US" sz="1800" dirty="0">
                <a:solidFill>
                  <a:schemeClr val="tx1">
                    <a:lumMod val="65000"/>
                    <a:lumOff val="35000"/>
                  </a:schemeClr>
                </a:solidFill>
              </a:rPr>
              <a:t>            </a:t>
            </a:r>
            <a:br>
              <a:rPr lang="en-US" sz="1800" dirty="0">
                <a:solidFill>
                  <a:schemeClr val="tx1">
                    <a:lumMod val="65000"/>
                    <a:lumOff val="35000"/>
                  </a:schemeClr>
                </a:solidFill>
              </a:rPr>
            </a:br>
            <a:r>
              <a:rPr lang="en-US" sz="1800" dirty="0">
                <a:solidFill>
                  <a:schemeClr val="tx1"/>
                </a:solidFill>
              </a:rPr>
              <a:t>                              Accrued Income a/c                                            Dr. </a:t>
            </a:r>
            <a:br>
              <a:rPr lang="en-US" sz="1800" dirty="0">
                <a:solidFill>
                  <a:schemeClr val="tx1"/>
                </a:solidFill>
              </a:rPr>
            </a:br>
            <a:r>
              <a:rPr lang="en-US" sz="1800" dirty="0">
                <a:solidFill>
                  <a:schemeClr val="tx1"/>
                </a:solidFill>
              </a:rPr>
              <a:t>                                                                To Income a/c</a:t>
            </a:r>
            <a:br>
              <a:rPr lang="en-US" sz="1800" dirty="0">
                <a:solidFill>
                  <a:schemeClr val="tx1"/>
                </a:solidFill>
              </a:rPr>
            </a:br>
            <a:br>
              <a:rPr lang="en-US" sz="1800" dirty="0">
                <a:solidFill>
                  <a:schemeClr val="tx1">
                    <a:lumMod val="65000"/>
                    <a:lumOff val="35000"/>
                  </a:schemeClr>
                </a:solidFill>
              </a:rPr>
            </a:br>
            <a:r>
              <a:rPr lang="en-US" sz="2000" b="1" u="sng" dirty="0">
                <a:solidFill>
                  <a:schemeClr val="tx1"/>
                </a:solidFill>
              </a:rPr>
              <a:t>Income received in advance or Unearned income : </a:t>
            </a:r>
            <a:r>
              <a:rPr lang="en-US" sz="2000" dirty="0">
                <a:solidFill>
                  <a:schemeClr val="tx1"/>
                </a:solidFill>
              </a:rPr>
              <a:t>( Liability to the business )</a:t>
            </a:r>
            <a:br>
              <a:rPr lang="en-US" sz="2000" dirty="0">
                <a:solidFill>
                  <a:schemeClr val="tx1"/>
                </a:solidFill>
              </a:rPr>
            </a:br>
            <a:br>
              <a:rPr lang="en-US" sz="2000" dirty="0">
                <a:solidFill>
                  <a:schemeClr val="tx1"/>
                </a:solidFill>
              </a:rPr>
            </a:br>
            <a:r>
              <a:rPr lang="en-US" sz="1800" dirty="0">
                <a:solidFill>
                  <a:schemeClr val="tx1">
                    <a:lumMod val="65000"/>
                    <a:lumOff val="35000"/>
                  </a:schemeClr>
                </a:solidFill>
              </a:rPr>
              <a:t> Income received but not earned during accounting period is called unearned income . Then the journal entry will be </a:t>
            </a:r>
            <a:r>
              <a:rPr lang="en-US" sz="2000" dirty="0">
                <a:solidFill>
                  <a:schemeClr val="tx1"/>
                </a:solidFill>
              </a:rPr>
              <a:t>: </a:t>
            </a:r>
            <a:br>
              <a:rPr lang="en-US" sz="2000" dirty="0">
                <a:solidFill>
                  <a:schemeClr val="tx1"/>
                </a:solidFill>
              </a:rPr>
            </a:br>
            <a:r>
              <a:rPr lang="en-US" sz="2000" dirty="0">
                <a:solidFill>
                  <a:schemeClr val="tx1"/>
                </a:solidFill>
              </a:rPr>
              <a:t>                         </a:t>
            </a:r>
            <a:br>
              <a:rPr lang="en-US" sz="2000" dirty="0">
                <a:solidFill>
                  <a:schemeClr val="tx1"/>
                </a:solidFill>
              </a:rPr>
            </a:br>
            <a:r>
              <a:rPr lang="en-US" sz="1800" dirty="0">
                <a:solidFill>
                  <a:schemeClr val="tx1"/>
                </a:solidFill>
              </a:rPr>
              <a:t>                         Particular Income a/c                                                 Dr.  </a:t>
            </a:r>
            <a:br>
              <a:rPr lang="en-US" sz="1800" dirty="0">
                <a:solidFill>
                  <a:schemeClr val="tx1"/>
                </a:solidFill>
              </a:rPr>
            </a:br>
            <a:r>
              <a:rPr lang="en-US" sz="1800" dirty="0">
                <a:solidFill>
                  <a:schemeClr val="tx1"/>
                </a:solidFill>
              </a:rPr>
              <a:t>                                                             To Income received in advance a/c</a:t>
            </a:r>
            <a:endParaRPr lang="en-IN" sz="1800" dirty="0">
              <a:solidFill>
                <a:schemeClr val="tx1"/>
              </a:solidFill>
            </a:endParaRPr>
          </a:p>
        </p:txBody>
      </p:sp>
      <p:sp>
        <p:nvSpPr>
          <p:cNvPr id="3" name="Content Placeholder 2"/>
          <p:cNvSpPr>
            <a:spLocks noGrp="1"/>
          </p:cNvSpPr>
          <p:nvPr>
            <p:ph idx="1"/>
          </p:nvPr>
        </p:nvSpPr>
        <p:spPr>
          <a:xfrm>
            <a:off x="676656" y="5683624"/>
            <a:ext cx="10753725" cy="94241"/>
          </a:xfrm>
        </p:spPr>
        <p:txBody>
          <a:bodyPr>
            <a:normAutofit fontScale="25000" lnSpcReduction="20000"/>
          </a:bodyPr>
          <a:lstStyle/>
          <a:p>
            <a:endParaRPr lang="en-IN" dirty="0"/>
          </a:p>
        </p:txBody>
      </p:sp>
    </p:spTree>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0</TotalTime>
  <Words>7703</Words>
  <Application>WPS Presentation</Application>
  <PresentationFormat>Widescreen</PresentationFormat>
  <Paragraphs>122</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Calibri Light</vt:lpstr>
      <vt:lpstr>Microsoft YaHei</vt:lpstr>
      <vt:lpstr>Arial Unicode MS</vt:lpstr>
      <vt:lpstr>Calibri</vt:lpstr>
      <vt:lpstr>Metropolitan</vt:lpstr>
      <vt:lpstr>     DISCOUNT:  Discount is the rebate allowed or received on the value of good souls or purchased. A discount may be classified into two categories :   1. Trade discount                                    2. Cash discount  1.Trade discount:   Trade discount is the allowance may to a customer if he is purchasing goods of certain quantity or amounts. The discount so allowed is red tale value and sale purchase is recorded in the books at the net value i.e. net of trade discount. Trade discount is not allowed in the books of account.  2.Cash discount:  A  cash discount is allowance to encourage from payments of the amount due. Cash discount received or allowed is recorded separately in the books of account. A cash discount is allowed when payment is received when a  payment is made. The cash discount allowed is debited to the discount allowed account and the discount received is credited to the discount received account .  Example:  Purchased goods from Michael worth ₹40,000 at term 10% trade discount and 5% cash discount paid amount at the time of purchase itself. </vt:lpstr>
      <vt:lpstr>Example:  Purchased goods from Vijay ₹40,000 on 10% trade discount and 5% cash discount paid amount at the time of purchase itself. Invoice price of goods    = 40,000 Trade discount@ 10%    = 4,000                                                                                        = 36,000  (40,000 – 4,000) Less cash discount@5% = 2,800           Amount paid= 34,200 (36,000 – 2,800) </vt:lpstr>
      <vt:lpstr>Purchased goods from Vijay worth ₹40,000 on 10% trade discount and 5% cash discount and half of the amount paid at the time of purchase .  Invoice price of goods            = 40,000 Less trade discount@10%   = 4,000 Net value of goods                  = 36,000 (40,000 – 4,000 )       i. Credit transaction       =  18,000       ii. Cash transaction        =  18,000 Less cash discount@5%   = 900 Amount paid           =  17,100 ( 18,000 – 900)</vt:lpstr>
      <vt:lpstr>Purchase goods at the list price of rupees 25000 from Mohan on 20% Trade discount and 2% cash discount and paid 40% of the amount at the time of purchase.  Invoice price of goods               = 25,000 Less trade discount@20%      = 5,000 Net value of goods                      = 20,000 ( 25,000 – 5,000)          i. Credit transaction      = 12,000         ii. Cash transaction        = 8,000 Less cash discount@2%           = 160 Amount paid       =  Rs . 7,840 ( 8,000  - 160)</vt:lpstr>
      <vt:lpstr>Sales:  Example:   Sold goods to Anil for rupees 20000 allowed him 10% trade discount and 10% cash discount received half of the amount by cash and balance half by check within a specified period.  Invoice price of goods                                                   = 20,000 Less trade discount allowed @10% percent     = 2,000 Amount                     =   18,000 ( 20,000 – 2,000)          Half amount (credit)            = 9,000          Half amount (cash)              = 9,000 Less cash discount allowed @10%            = 900 Amount paid                 = Rs . 8,100 ( 9,000 – 900)</vt:lpstr>
      <vt:lpstr>Example:  Sold goods to Ajay for Rs .50,000 at 10% trade discount and 5% cash discount half amount received by cheque with in specified time.  Invoice price of goods                                          =   50,000 Less trade discount allowed@10%               = 5,000 Amount        = 45,000  (50,000 – 5,000)             Half amount received by cheque (credit transaction)  = 22,500             Cash transaction     = 22,500 Less cash discount allowed@10%     = 1,125  Amount paid             =  Rs. 21,375  ( 22,500 – 1,125 )</vt:lpstr>
      <vt:lpstr>SPECIAL TRANSACTIONS   1. Goods given as charity :  The amount of purchase reduced with the value of goods given at charity; purchases are reduced because goods are used for purposes other than sale. The entry will be:                                 Charity A/c                                              Dr.                                                            To Purchase A/c2  2. Good distributed as free sample :  To increase sales sometimes goods are distributed as free samples. It is the part of the advertisement expenses and hence is debited to advertisement account and reduced from purchases by crediting purchase account. The entries will be:                                            Advertisement A/c                                Dr.                                                              To Purchase A/c  3. Goods lost by theft or fire :  In both the cases it is loss of goods and loss of business. Entries will be :                                     Loss by theft or fire a/c                  Dr.                                                              To purchase a/c</vt:lpstr>
      <vt:lpstr>  Sundry  Expenses :   Often petty expenses such as for refreshment, postage, convenience  encured in a business . It is not desirable to record such expenses in a separate account of each expenses. These expenses are generally debited in one account    i.e.   sundry expenses account .  The journal entries will be:                                 Sundry/Miscellaneous    a/c                                   Dr.                                                                              To   Cash a/c     Outstanding  Expenses :  Outstanding expenses are the expenses that relate to the current year but have not been paid till the year end. ( liabilities to business ).The entries will be:                                Particular expenses a/c                                                  Dr.                                                     To Outstanding Expenses a/c</vt:lpstr>
      <vt:lpstr>Prepaid or unexpired expenses: ( Assets to business )   Expenses paid in advance are called prepaid expenses . The entries will be :                                      Prepaid expenses a/c                                     Dr.                                                                       To    Expenses a/c  Income and but not received  :  (Accrued  Income) ( Assets of the firm )  The income which has been earned but not received is called accrued income . The entries will be :                                            Accrued Income a/c                                            Dr.                                                                  To Income a/c  Income received in advance or Unearned income : ( Liability to the business )   Income received but not earned during accounting period is called unearned income . Then the journal entry will be :                                                     Particular Income a/c                                                 Dr.                                                                To Income received in advance a/c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DISCOUNT:  Discount is the rebate allowed or received on the value of good souls or purchased. A discount may be classified into two categories :   1. Trade discount                                    2. Cash discount  1.Trade discount:   Trade discount is the allowance may to a customer if he is purchasing goods of certain quantity or amounts. The discount so allowed is red tale value and sale purchase is recorded in the books at the net value i.e. net of trade discount. Trade discount is not allowed in the books of account.  2.Cash discount:  A  cash discount is allowance to encourage from payments of the amount due. Cash discount received or allowed is recorded separately in the books of account. A cash discount is allowed when payment is received when a  payment is made. The cash discount allowed is debited to the discount allowed account and the discount received is credited to the discount received account .  Example:  Purchased goods from Michael worth ₹40,000 at term 10% trade discount and 5% cash discount paid amount at the time of purchase itself. Purchase a/c                                    Dr.            36000            To cash                                                                        34,200             To discount received a/c                                    1,800</dc:title>
  <dc:creator>Ritika Yadav</dc:creator>
  <cp:lastModifiedBy>hp</cp:lastModifiedBy>
  <cp:revision>13</cp:revision>
  <dcterms:created xsi:type="dcterms:W3CDTF">2022-04-21T13:45:00Z</dcterms:created>
  <dcterms:modified xsi:type="dcterms:W3CDTF">2022-04-28T07:11:29Z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94809A8DA23549B59B181490246B6C3B</vt:lpwstr>
  </property>
  <property fmtid="{D5CDD505-2E9C-101B-9397-08002B2CF9AE}" pid="3" name="KSOProductBuildVer">
    <vt:lpwstr>1033-11.2.0.11074</vt:lpwstr>
  </property>
</Properties>
</file>