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5" d="100"/>
          <a:sy n="85" d="100"/>
        </p:scale>
        <p:origin x="499"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6/9/2022</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6/9/2022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6/9/2022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6/9/2022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6/9/2022</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6/9/2022</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741F3-11D5-49E3-B32C-D2790DDC6D3B}"/>
              </a:ext>
            </a:extLst>
          </p:cNvPr>
          <p:cNvSpPr>
            <a:spLocks noGrp="1"/>
          </p:cNvSpPr>
          <p:nvPr>
            <p:ph type="ctrTitle"/>
          </p:nvPr>
        </p:nvSpPr>
        <p:spPr>
          <a:xfrm>
            <a:off x="603504" y="770466"/>
            <a:ext cx="10782300" cy="5900677"/>
          </a:xfrm>
        </p:spPr>
        <p:txBody>
          <a:bodyPr/>
          <a:lstStyle/>
          <a:p>
            <a:r>
              <a:rPr lang="en-IN" sz="2000" b="1" u="sng" dirty="0"/>
              <a:t>MEANING  OF  CASH </a:t>
            </a:r>
            <a:br>
              <a:rPr lang="en-IN" sz="2000" b="1" u="sng" dirty="0"/>
            </a:br>
            <a:br>
              <a:rPr lang="en-IN" sz="2000" b="1" u="sng" dirty="0"/>
            </a:br>
            <a:r>
              <a:rPr lang="en-IN" sz="2000" dirty="0"/>
              <a:t>In cash management , the term cash is used in both narrow and broad senses . In narrow sense , it includes coins , currency , cheques held by the firm and the balances in its bank accounts . In a broad sense , it also consists of near – cash assets like marketable securities and time deposits with banks . However , the term cash management is generally applied for management of both cash and near-cash assets . The treasurer’s department of  a company is usually responsible for the firm’s cash management system .</a:t>
            </a:r>
            <a:br>
              <a:rPr lang="en-IN" sz="2000" dirty="0"/>
            </a:br>
            <a:br>
              <a:rPr lang="en-IN" sz="2000" dirty="0"/>
            </a:br>
            <a:r>
              <a:rPr lang="en-IN" sz="2000" dirty="0"/>
              <a:t> </a:t>
            </a:r>
            <a:r>
              <a:rPr lang="en-IN" sz="2000" b="1" u="sng" dirty="0"/>
              <a:t>MOTIVES  OF  HOLDING  CASH  </a:t>
            </a:r>
            <a:br>
              <a:rPr lang="en-IN" sz="2000" b="1" u="sng" dirty="0"/>
            </a:br>
            <a:br>
              <a:rPr lang="en-IN" sz="2000" b="1" u="sng" dirty="0"/>
            </a:br>
            <a:r>
              <a:rPr lang="en-IN" sz="2000" dirty="0"/>
              <a:t>Although cash does not earn any substantial return for the business , a firm holds cash by virtue of the following motives :</a:t>
            </a:r>
            <a:br>
              <a:rPr lang="en-IN" sz="2000" dirty="0"/>
            </a:br>
            <a:br>
              <a:rPr lang="en-IN" sz="2000" dirty="0"/>
            </a:br>
            <a:r>
              <a:rPr lang="en-IN" sz="2000" dirty="0"/>
              <a:t>(</a:t>
            </a:r>
            <a:r>
              <a:rPr lang="en-IN" sz="2000" dirty="0" err="1"/>
              <a:t>i</a:t>
            </a:r>
            <a:r>
              <a:rPr lang="en-IN" sz="2000" dirty="0"/>
              <a:t>) </a:t>
            </a:r>
            <a:r>
              <a:rPr lang="en-IN" sz="2000" i="1" dirty="0"/>
              <a:t>Transaction  Motive </a:t>
            </a:r>
            <a:br>
              <a:rPr lang="en-IN" sz="2000" i="1" dirty="0"/>
            </a:br>
            <a:r>
              <a:rPr lang="en-IN" sz="2000" dirty="0"/>
              <a:t>This motive refers to the holding of cash for the meeting the day-to-day transactions of thee business .Firms hold cash to make the necessary payments for the goods and services they require . Even if firms hold a major part of transactions balances in cash , they  may also hold  a part in the form of marketable securities  whose maturity confirms to the timing of the anticipated payments , such as , payment of taxes , dividends , etc.</a:t>
            </a:r>
            <a:br>
              <a:rPr lang="en-IN" sz="2000" dirty="0"/>
            </a:br>
            <a:br>
              <a:rPr lang="en-IN" sz="2000" dirty="0"/>
            </a:br>
            <a:r>
              <a:rPr lang="en-IN" sz="2000" dirty="0"/>
              <a:t>(ii)</a:t>
            </a:r>
            <a:r>
              <a:rPr lang="en-IN" sz="2000" i="1" dirty="0"/>
              <a:t>Precautionary  Motive </a:t>
            </a:r>
            <a:br>
              <a:rPr lang="en-IN" sz="2000" i="1" dirty="0"/>
            </a:br>
            <a:r>
              <a:rPr lang="en-IN" sz="2000" dirty="0"/>
              <a:t>Precautionary motive refers to the holding of cash to meet unexpected contingencies . It provides a cushion or buffer to withstand unexpected emergencies . Firms hold cash to uncertainties, emergencies , running  out of  cash  and fluctuations  in cash balances . Thus unexpected cash needs at short notices may arise  as a result of :</a:t>
            </a:r>
            <a:br>
              <a:rPr lang="en-IN" sz="2000" dirty="0"/>
            </a:br>
            <a:br>
              <a:rPr lang="en-IN" sz="2000" dirty="0"/>
            </a:br>
            <a:r>
              <a:rPr lang="en-IN" sz="2000" dirty="0"/>
              <a:t>(a) uncontrollable situations like floods , strikes , droughts , etc;</a:t>
            </a:r>
            <a:br>
              <a:rPr lang="en-IN" sz="2000" dirty="0"/>
            </a:br>
            <a:r>
              <a:rPr lang="en-IN" sz="2000" dirty="0"/>
              <a:t>(b) presentation of bill for settlement earlier than expected ;</a:t>
            </a:r>
            <a:br>
              <a:rPr lang="en-IN" sz="2000" dirty="0"/>
            </a:br>
            <a:r>
              <a:rPr lang="en-IN" sz="2000" dirty="0"/>
              <a:t>(c) unexpected delay in collecting trades dues ;</a:t>
            </a:r>
            <a:endParaRPr lang="en-IN" sz="2000" b="1" u="sng" dirty="0"/>
          </a:p>
        </p:txBody>
      </p:sp>
      <p:sp>
        <p:nvSpPr>
          <p:cNvPr id="3" name="Subtitle 2">
            <a:extLst>
              <a:ext uri="{FF2B5EF4-FFF2-40B4-BE49-F238E27FC236}">
                <a16:creationId xmlns:a16="http://schemas.microsoft.com/office/drawing/2014/main" id="{E53A43E7-C4CE-4C96-A6D7-37045E8E3C4F}"/>
              </a:ext>
            </a:extLst>
          </p:cNvPr>
          <p:cNvSpPr>
            <a:spLocks noGrp="1"/>
          </p:cNvSpPr>
          <p:nvPr>
            <p:ph type="subTitle" idx="1"/>
          </p:nvPr>
        </p:nvSpPr>
        <p:spPr>
          <a:xfrm flipV="1">
            <a:off x="667512" y="6798364"/>
            <a:ext cx="9228201" cy="59635"/>
          </a:xfrm>
        </p:spPr>
        <p:txBody>
          <a:bodyPr>
            <a:normAutofit fontScale="25000" lnSpcReduction="20000"/>
          </a:bodyPr>
          <a:lstStyle/>
          <a:p>
            <a:endParaRPr lang="en-IN" dirty="0"/>
          </a:p>
        </p:txBody>
      </p:sp>
    </p:spTree>
    <p:extLst>
      <p:ext uri="{BB962C8B-B14F-4D97-AF65-F5344CB8AC3E}">
        <p14:creationId xmlns:p14="http://schemas.microsoft.com/office/powerpoint/2010/main" val="3777746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50D7-04E1-48FB-9A6F-643FE36BF5A2}"/>
              </a:ext>
            </a:extLst>
          </p:cNvPr>
          <p:cNvSpPr>
            <a:spLocks noGrp="1"/>
          </p:cNvSpPr>
          <p:nvPr>
            <p:ph type="title"/>
          </p:nvPr>
        </p:nvSpPr>
        <p:spPr>
          <a:xfrm>
            <a:off x="657224" y="499533"/>
            <a:ext cx="10772775" cy="6155708"/>
          </a:xfrm>
        </p:spPr>
        <p:txBody>
          <a:bodyPr>
            <a:normAutofit/>
          </a:bodyPr>
          <a:lstStyle/>
          <a:p>
            <a:r>
              <a:rPr lang="en-IN" sz="2000" dirty="0"/>
              <a:t>firm’s average daily cash outflows are Rs. 10,000 , the safety level of cash is Rs. 1,00,000 (i.e., 10 x 10,000) .</a:t>
            </a:r>
            <a:br>
              <a:rPr lang="en-IN" sz="2000" dirty="0"/>
            </a:br>
            <a:br>
              <a:rPr lang="en-IN" sz="2000" dirty="0"/>
            </a:br>
            <a:r>
              <a:rPr lang="en-IN" sz="2000" b="1" dirty="0"/>
              <a:t>During Peak Periods :</a:t>
            </a:r>
            <a:br>
              <a:rPr lang="en-IN" sz="2000" b="1" dirty="0"/>
            </a:br>
            <a:r>
              <a:rPr lang="en-IN" sz="2000" b="1" dirty="0"/>
              <a:t>                        </a:t>
            </a:r>
            <a:r>
              <a:rPr lang="en-IN" sz="2000" dirty="0"/>
              <a:t>Safety level of cash = Desired days of cash at the peak period x Average of highest daily cash outflows .</a:t>
            </a:r>
            <a:br>
              <a:rPr lang="en-IN" sz="2000" dirty="0"/>
            </a:br>
            <a:br>
              <a:rPr lang="en-IN" sz="2000" dirty="0"/>
            </a:br>
            <a:r>
              <a:rPr lang="en-IN" sz="2000" dirty="0"/>
              <a:t>For instance , during the four peak days in the month of January , the firm’s cash outflows were Rs. 7,000 , Rs. 8,000 , Rs. 10,000 and Rs. 11,000 . The average cash outflows come to Rs. 9,000 . In case the manager likes to have enough cash for covering cash payments for six days during the peak periods , the safety level should be Rs. 54,000 .</a:t>
            </a:r>
            <a:br>
              <a:rPr lang="en-IN" sz="2000" dirty="0"/>
            </a:br>
            <a:r>
              <a:rPr lang="en-IN" sz="2000" dirty="0"/>
              <a:t>These ratios  are highly useful in monitoring the level of cash balances . The finance manager of a firm should compare the actual cash balance with the daily cash outflows to find out the number of days for which cash is available . He should then compare such number of days with the desired days of cash to determine whether the firm is below or above the safety level.</a:t>
            </a:r>
          </a:p>
        </p:txBody>
      </p:sp>
      <p:sp>
        <p:nvSpPr>
          <p:cNvPr id="3" name="Content Placeholder 2">
            <a:extLst>
              <a:ext uri="{FF2B5EF4-FFF2-40B4-BE49-F238E27FC236}">
                <a16:creationId xmlns:a16="http://schemas.microsoft.com/office/drawing/2014/main" id="{1BACF0F8-C6C0-4B46-970D-E3598AA086BB}"/>
              </a:ext>
            </a:extLst>
          </p:cNvPr>
          <p:cNvSpPr>
            <a:spLocks noGrp="1"/>
          </p:cNvSpPr>
          <p:nvPr>
            <p:ph idx="1"/>
          </p:nvPr>
        </p:nvSpPr>
        <p:spPr>
          <a:xfrm flipV="1">
            <a:off x="676656" y="6655241"/>
            <a:ext cx="10753725" cy="55659"/>
          </a:xfrm>
        </p:spPr>
        <p:txBody>
          <a:bodyPr>
            <a:normAutofit fontScale="25000" lnSpcReduction="20000"/>
          </a:bodyPr>
          <a:lstStyle/>
          <a:p>
            <a:endParaRPr lang="en-IN" dirty="0"/>
          </a:p>
        </p:txBody>
      </p:sp>
    </p:spTree>
    <p:extLst>
      <p:ext uri="{BB962C8B-B14F-4D97-AF65-F5344CB8AC3E}">
        <p14:creationId xmlns:p14="http://schemas.microsoft.com/office/powerpoint/2010/main" val="2126009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EDBAD-7F37-44D6-B2B9-F27E0508CEBF}"/>
              </a:ext>
            </a:extLst>
          </p:cNvPr>
          <p:cNvSpPr>
            <a:spLocks noGrp="1"/>
          </p:cNvSpPr>
          <p:nvPr>
            <p:ph type="title"/>
          </p:nvPr>
        </p:nvSpPr>
        <p:spPr>
          <a:xfrm>
            <a:off x="657224" y="499533"/>
            <a:ext cx="10772775" cy="6274978"/>
          </a:xfrm>
        </p:spPr>
        <p:txBody>
          <a:bodyPr>
            <a:normAutofit/>
          </a:bodyPr>
          <a:lstStyle/>
          <a:p>
            <a:r>
              <a:rPr lang="en-IN" sz="2000" dirty="0"/>
              <a:t>(d) hike in material and labour cost ; and</a:t>
            </a:r>
            <a:br>
              <a:rPr lang="en-IN" sz="2000" dirty="0"/>
            </a:br>
            <a:r>
              <a:rPr lang="en-IN" sz="2000" dirty="0"/>
              <a:t>(e) Cancellation of some orders for goods on account of poor quality .</a:t>
            </a:r>
            <a:br>
              <a:rPr lang="en-IN" sz="2000" dirty="0"/>
            </a:br>
            <a:br>
              <a:rPr lang="en-IN" sz="2000" dirty="0"/>
            </a:br>
            <a:r>
              <a:rPr lang="en-IN" sz="2000" dirty="0"/>
              <a:t>The more the possibility of such contingencies , the more is the amount that a firm is required to keep in facing them . Sometimes , a portion of such cash balances may also be held in marketable securities .</a:t>
            </a:r>
            <a:br>
              <a:rPr lang="en-IN" sz="2000" dirty="0"/>
            </a:br>
            <a:br>
              <a:rPr lang="en-IN" sz="2000" dirty="0"/>
            </a:br>
            <a:r>
              <a:rPr lang="en-IN" sz="2000" dirty="0"/>
              <a:t>(iii)</a:t>
            </a:r>
            <a:r>
              <a:rPr lang="en-IN" sz="2000" i="1" dirty="0"/>
              <a:t>Speculative  Motive </a:t>
            </a:r>
            <a:br>
              <a:rPr lang="en-IN" sz="2000" i="1" dirty="0"/>
            </a:br>
            <a:r>
              <a:rPr lang="en-IN" sz="2000" dirty="0"/>
              <a:t>Speculative motive refers to the holding of cash to take advantages of unexpected opportunities as and when they arise. Sometimes firms hold cash balances above the precautionary level of cash balance to : (a) take advantage of speculative investment opportunities (b) exploit discounts for prompt payment ,(c) improve credit rating , etc . Thus speculative motive is positive and aggressive in nature as against the defensive nature of precautionary motive .</a:t>
            </a:r>
            <a:br>
              <a:rPr lang="en-IN" sz="2000" dirty="0"/>
            </a:br>
            <a:br>
              <a:rPr lang="en-IN" sz="2000" dirty="0"/>
            </a:br>
            <a:r>
              <a:rPr lang="en-IN" sz="2000" dirty="0"/>
              <a:t>(iv) </a:t>
            </a:r>
            <a:r>
              <a:rPr lang="en-IN" sz="2000" i="1" dirty="0"/>
              <a:t>Compensation Motive </a:t>
            </a:r>
            <a:br>
              <a:rPr lang="en-IN" sz="2000" i="1" dirty="0"/>
            </a:br>
            <a:r>
              <a:rPr lang="en-IN" sz="2000" dirty="0"/>
              <a:t>Usually , banks provide some services to their customers free of charge . Thus they require clients to keep a minimum cash balance with them . This helps them to earn interest and thus compensate them for the free services so provided .</a:t>
            </a:r>
            <a:br>
              <a:rPr lang="en-IN" sz="2000" dirty="0"/>
            </a:br>
            <a:r>
              <a:rPr lang="en-IN" sz="2000" dirty="0"/>
              <a:t>Normally , business firms do not  enter speculative activities . Thus the primary motives behind holding cash/marketable securities are : the transactions and the precautionary motives.</a:t>
            </a:r>
            <a:br>
              <a:rPr lang="en-IN" sz="2000" dirty="0"/>
            </a:br>
            <a:br>
              <a:rPr lang="en-IN" sz="2000" dirty="0"/>
            </a:br>
            <a:r>
              <a:rPr lang="en-IN" sz="2000" b="1" dirty="0"/>
              <a:t>Objectives of Cash Management </a:t>
            </a:r>
            <a:br>
              <a:rPr lang="en-IN" sz="2000" b="1" dirty="0"/>
            </a:br>
            <a:br>
              <a:rPr lang="en-IN" sz="2000" b="1" dirty="0"/>
            </a:br>
            <a:r>
              <a:rPr lang="en-IN" sz="2000" dirty="0"/>
              <a:t>The basic objectives of cash management are as follows : (</a:t>
            </a:r>
            <a:r>
              <a:rPr lang="en-IN" sz="2000" dirty="0" err="1"/>
              <a:t>i</a:t>
            </a:r>
            <a:r>
              <a:rPr lang="en-IN" sz="2000" dirty="0"/>
              <a:t>) Meeting cash disbursement , and (ii) Minimising funds locked up as cash balances .</a:t>
            </a:r>
            <a:br>
              <a:rPr lang="en-IN" sz="2000" dirty="0"/>
            </a:br>
            <a:endParaRPr lang="en-IN" sz="2000" dirty="0"/>
          </a:p>
        </p:txBody>
      </p:sp>
      <p:sp>
        <p:nvSpPr>
          <p:cNvPr id="3" name="Content Placeholder 2">
            <a:extLst>
              <a:ext uri="{FF2B5EF4-FFF2-40B4-BE49-F238E27FC236}">
                <a16:creationId xmlns:a16="http://schemas.microsoft.com/office/drawing/2014/main" id="{2CF47B76-8DA5-4C0A-86D3-00B634CC3FF6}"/>
              </a:ext>
            </a:extLst>
          </p:cNvPr>
          <p:cNvSpPr>
            <a:spLocks noGrp="1"/>
          </p:cNvSpPr>
          <p:nvPr>
            <p:ph idx="1"/>
          </p:nvPr>
        </p:nvSpPr>
        <p:spPr>
          <a:xfrm flipV="1">
            <a:off x="676656" y="6774511"/>
            <a:ext cx="10753725" cy="500932"/>
          </a:xfrm>
        </p:spPr>
        <p:txBody>
          <a:bodyPr/>
          <a:lstStyle/>
          <a:p>
            <a:endParaRPr lang="en-IN" dirty="0"/>
          </a:p>
        </p:txBody>
      </p:sp>
    </p:spTree>
    <p:extLst>
      <p:ext uri="{BB962C8B-B14F-4D97-AF65-F5344CB8AC3E}">
        <p14:creationId xmlns:p14="http://schemas.microsoft.com/office/powerpoint/2010/main" val="357975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08919-9C41-4F99-A8A6-73C46BC19D67}"/>
              </a:ext>
            </a:extLst>
          </p:cNvPr>
          <p:cNvSpPr>
            <a:spLocks noGrp="1"/>
          </p:cNvSpPr>
          <p:nvPr>
            <p:ph type="title"/>
          </p:nvPr>
        </p:nvSpPr>
        <p:spPr>
          <a:xfrm>
            <a:off x="657224" y="499532"/>
            <a:ext cx="10772775" cy="6171611"/>
          </a:xfrm>
        </p:spPr>
        <p:txBody>
          <a:bodyPr>
            <a:normAutofit/>
          </a:bodyPr>
          <a:lstStyle/>
          <a:p>
            <a:r>
              <a:rPr lang="en-IN" sz="2000" dirty="0"/>
              <a:t>(</a:t>
            </a:r>
            <a:r>
              <a:rPr lang="en-IN" sz="2000" dirty="0" err="1"/>
              <a:t>i</a:t>
            </a:r>
            <a:r>
              <a:rPr lang="en-IN" sz="2000" dirty="0"/>
              <a:t>) </a:t>
            </a:r>
            <a:r>
              <a:rPr lang="en-IN" sz="2000" i="1" dirty="0"/>
              <a:t>Meeting Cash Disbursement </a:t>
            </a:r>
            <a:br>
              <a:rPr lang="en-IN" sz="2000" i="1" dirty="0"/>
            </a:br>
            <a:r>
              <a:rPr lang="en-IN" sz="2000" dirty="0"/>
              <a:t>The first and foremost objective of cash management is to meet the payment schedule . In other words , a firm should have enough cash to meet its various requirements such as payment for purchase of raw materials , wages , taxes , purchase of plant , etc . Thus it is needless to say that all the business activities should remain standstill unless proper payment schedule is maintained . Thus cash is aptly described as the “oil to lubricate  the </a:t>
            </a:r>
            <a:r>
              <a:rPr lang="en-IN" sz="2000" dirty="0" err="1"/>
              <a:t>everturning</a:t>
            </a:r>
            <a:r>
              <a:rPr lang="en-IN" sz="2000" dirty="0"/>
              <a:t> wheels of the business , and without it , the process grinds to  a half”.</a:t>
            </a:r>
            <a:br>
              <a:rPr lang="en-IN" sz="2000" dirty="0"/>
            </a:br>
            <a:br>
              <a:rPr lang="en-IN" sz="2000" dirty="0"/>
            </a:br>
            <a:r>
              <a:rPr lang="en-IN" sz="2000" dirty="0"/>
              <a:t>(ii)</a:t>
            </a:r>
            <a:r>
              <a:rPr lang="en-IN" sz="2000" i="1" dirty="0"/>
              <a:t>Minimising Funds Locked Up as Cash Balances</a:t>
            </a:r>
            <a:br>
              <a:rPr lang="en-IN" sz="2000" i="1" dirty="0"/>
            </a:br>
            <a:r>
              <a:rPr lang="en-IN" sz="2000" dirty="0"/>
              <a:t>Another objective of cash management is to minimise the amount locked up as cash balances. Usually, the financial manager is confronted with two conflicting views while attempting to do so . On one hand , although the higher cash balance ensures proper payment , this will result in a large balance of cash remaining idle . On other hand , if a firm keeps its cash balance at low level , it cannot meet its payment schedule . Thus the financial manager should try to have an optimum cash balance by taking into account the above facts .</a:t>
            </a:r>
            <a:br>
              <a:rPr lang="en-IN" sz="2000" dirty="0"/>
            </a:br>
            <a:br>
              <a:rPr lang="en-IN" sz="2000" dirty="0"/>
            </a:br>
            <a:r>
              <a:rPr lang="en-IN" sz="2000" b="1" u="sng" dirty="0"/>
              <a:t>PROBLEMS  OF  CASH  MANAGEMENT </a:t>
            </a:r>
            <a:br>
              <a:rPr lang="en-IN" sz="2000" b="1" u="sng" dirty="0"/>
            </a:br>
            <a:br>
              <a:rPr lang="en-IN" sz="2000" b="1" u="sng" dirty="0"/>
            </a:br>
            <a:r>
              <a:rPr lang="en-IN" sz="2000" dirty="0"/>
              <a:t>The problem of cash management  can be examined under four heads . They are :</a:t>
            </a:r>
            <a:br>
              <a:rPr lang="en-IN" sz="2000" dirty="0"/>
            </a:br>
            <a:r>
              <a:rPr lang="en-IN" sz="2000" dirty="0"/>
              <a:t>1. Controlling level of cash </a:t>
            </a:r>
            <a:br>
              <a:rPr lang="en-IN" sz="2000" dirty="0"/>
            </a:br>
            <a:r>
              <a:rPr lang="en-IN" sz="2000" dirty="0"/>
              <a:t>2. Controlling inflow of cash </a:t>
            </a:r>
            <a:br>
              <a:rPr lang="en-IN" sz="2000" dirty="0"/>
            </a:br>
            <a:r>
              <a:rPr lang="en-IN" sz="2000" dirty="0"/>
              <a:t>3. Controlling outflow of cash </a:t>
            </a:r>
            <a:br>
              <a:rPr lang="en-IN" sz="2000" dirty="0"/>
            </a:br>
            <a:r>
              <a:rPr lang="en-IN" sz="2000" dirty="0"/>
              <a:t>4. Optimum investment of surplus cash</a:t>
            </a:r>
            <a:br>
              <a:rPr lang="en-IN" sz="2000" dirty="0"/>
            </a:br>
            <a:endParaRPr lang="en-IN" sz="2000" dirty="0"/>
          </a:p>
        </p:txBody>
      </p:sp>
      <p:sp>
        <p:nvSpPr>
          <p:cNvPr id="3" name="Content Placeholder 2">
            <a:extLst>
              <a:ext uri="{FF2B5EF4-FFF2-40B4-BE49-F238E27FC236}">
                <a16:creationId xmlns:a16="http://schemas.microsoft.com/office/drawing/2014/main" id="{3F6036D4-258A-4641-A5D2-4841DF9B3BBB}"/>
              </a:ext>
            </a:extLst>
          </p:cNvPr>
          <p:cNvSpPr>
            <a:spLocks noGrp="1"/>
          </p:cNvSpPr>
          <p:nvPr>
            <p:ph idx="1"/>
          </p:nvPr>
        </p:nvSpPr>
        <p:spPr>
          <a:xfrm>
            <a:off x="676656" y="6742705"/>
            <a:ext cx="10753725" cy="55659"/>
          </a:xfrm>
        </p:spPr>
        <p:txBody>
          <a:bodyPr>
            <a:normAutofit fontScale="25000" lnSpcReduction="20000"/>
          </a:bodyPr>
          <a:lstStyle/>
          <a:p>
            <a:endParaRPr lang="en-IN" dirty="0"/>
          </a:p>
        </p:txBody>
      </p:sp>
    </p:spTree>
    <p:extLst>
      <p:ext uri="{BB962C8B-B14F-4D97-AF65-F5344CB8AC3E}">
        <p14:creationId xmlns:p14="http://schemas.microsoft.com/office/powerpoint/2010/main" val="294426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A5BBE-FE34-49E1-BF5A-B15847E164B4}"/>
              </a:ext>
            </a:extLst>
          </p:cNvPr>
          <p:cNvSpPr>
            <a:spLocks noGrp="1"/>
          </p:cNvSpPr>
          <p:nvPr>
            <p:ph type="title"/>
          </p:nvPr>
        </p:nvSpPr>
        <p:spPr>
          <a:xfrm>
            <a:off x="657224" y="499532"/>
            <a:ext cx="10772775" cy="6219319"/>
          </a:xfrm>
        </p:spPr>
        <p:txBody>
          <a:bodyPr>
            <a:normAutofit/>
          </a:bodyPr>
          <a:lstStyle/>
          <a:p>
            <a:r>
              <a:rPr lang="en-IN" sz="2000" b="1" u="sng" dirty="0"/>
              <a:t>1. Controlling level of Cash </a:t>
            </a:r>
            <a:br>
              <a:rPr lang="en-IN" sz="2000" b="1" u="sng" dirty="0"/>
            </a:br>
            <a:br>
              <a:rPr lang="en-IN" sz="2000" b="1" u="sng" dirty="0"/>
            </a:br>
            <a:r>
              <a:rPr lang="en-IN" sz="2000" dirty="0"/>
              <a:t>One of the fundamental objectives of cash management is the minimisation of the level of cash balance with the firm . This goal can be accomplished in the following ways :</a:t>
            </a:r>
            <a:br>
              <a:rPr lang="en-IN" sz="2000" dirty="0"/>
            </a:br>
            <a:br>
              <a:rPr lang="en-IN" sz="2000" dirty="0"/>
            </a:br>
            <a:r>
              <a:rPr lang="en-IN" sz="2000" dirty="0"/>
              <a:t>(</a:t>
            </a:r>
            <a:r>
              <a:rPr lang="en-IN" sz="2000" dirty="0" err="1"/>
              <a:t>i</a:t>
            </a:r>
            <a:r>
              <a:rPr lang="en-IN" sz="2000" dirty="0"/>
              <a:t>) Preparing cash budget (ii) Providing for unpredictable discrepancies (iii) Availability  of  other sources of funds (iv) consideration of short costs .</a:t>
            </a:r>
            <a:br>
              <a:rPr lang="en-IN" sz="2000" dirty="0"/>
            </a:br>
            <a:br>
              <a:rPr lang="en-IN" sz="2000" dirty="0"/>
            </a:br>
            <a:r>
              <a:rPr lang="en-IN" sz="2000" dirty="0"/>
              <a:t>(</a:t>
            </a:r>
            <a:r>
              <a:rPr lang="en-IN" sz="2000" dirty="0" err="1"/>
              <a:t>i</a:t>
            </a:r>
            <a:r>
              <a:rPr lang="en-IN" sz="2000" dirty="0"/>
              <a:t>)</a:t>
            </a:r>
            <a:r>
              <a:rPr lang="en-IN" sz="2000" i="1" dirty="0"/>
              <a:t>Preparing Cash Budget</a:t>
            </a:r>
            <a:br>
              <a:rPr lang="en-IN" sz="2000" i="1" dirty="0"/>
            </a:br>
            <a:r>
              <a:rPr lang="en-IN" sz="2000" dirty="0"/>
              <a:t>Cash Budget is an important device to forecast the predictable discrepancies between cash inflows and outflows . It reveals the timing and size of net cash flows and the periods during which excess cash may be available for temporary investment . In large firms , the preparation of cash budget is almost a full-time exercise and it is a common practice  to delegate this responsibility to the controller or the treasurer . But in the cash of small firms its preparation is relatively a minor job as it does not involve much of complications .</a:t>
            </a:r>
            <a:br>
              <a:rPr lang="en-IN" sz="2000" dirty="0"/>
            </a:br>
            <a:br>
              <a:rPr lang="en-IN" sz="2000" dirty="0"/>
            </a:br>
            <a:r>
              <a:rPr lang="en-IN" sz="2000" dirty="0"/>
              <a:t>(ii)  </a:t>
            </a:r>
            <a:r>
              <a:rPr lang="en-IN" sz="2000" i="1" dirty="0"/>
              <a:t>Providing for Unpredictable Discrepancies</a:t>
            </a:r>
            <a:br>
              <a:rPr lang="en-IN" sz="2000" i="1" dirty="0"/>
            </a:br>
            <a:r>
              <a:rPr lang="en-IN" sz="2000" dirty="0"/>
              <a:t>Although cash budget predicts discrepancies between cash inflows and outflows on the basis of normal business activities , it does not consider discrepancies between cash inflows and outflows through unforeseen situations such as strikes , short-term recession , floods , etc . These unforeseen events can either interrupt cash or cause a sudden outflow . Thus a certain portion of cash balance is to be kept for meeting such contingencies and this amount is fixed on the basis of past experience and some intuition regarding the future .</a:t>
            </a:r>
            <a:br>
              <a:rPr lang="en-IN" sz="2000" dirty="0"/>
            </a:br>
            <a:endParaRPr lang="en-IN" sz="2000" b="1" u="sng" dirty="0"/>
          </a:p>
        </p:txBody>
      </p:sp>
      <p:sp>
        <p:nvSpPr>
          <p:cNvPr id="3" name="Content Placeholder 2">
            <a:extLst>
              <a:ext uri="{FF2B5EF4-FFF2-40B4-BE49-F238E27FC236}">
                <a16:creationId xmlns:a16="http://schemas.microsoft.com/office/drawing/2014/main" id="{1DC20F19-E162-4BAE-8D7A-2B1293DC107B}"/>
              </a:ext>
            </a:extLst>
          </p:cNvPr>
          <p:cNvSpPr>
            <a:spLocks noGrp="1"/>
          </p:cNvSpPr>
          <p:nvPr>
            <p:ph idx="1"/>
          </p:nvPr>
        </p:nvSpPr>
        <p:spPr>
          <a:xfrm flipV="1">
            <a:off x="676656" y="6812280"/>
            <a:ext cx="10753725" cy="45719"/>
          </a:xfrm>
        </p:spPr>
        <p:txBody>
          <a:bodyPr>
            <a:normAutofit fontScale="25000" lnSpcReduction="20000"/>
          </a:bodyPr>
          <a:lstStyle/>
          <a:p>
            <a:endParaRPr lang="en-IN" dirty="0"/>
          </a:p>
        </p:txBody>
      </p:sp>
    </p:spTree>
    <p:extLst>
      <p:ext uri="{BB962C8B-B14F-4D97-AF65-F5344CB8AC3E}">
        <p14:creationId xmlns:p14="http://schemas.microsoft.com/office/powerpoint/2010/main" val="3307878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3D6A2-2404-4F68-A2B3-C4D6B4C6949A}"/>
              </a:ext>
            </a:extLst>
          </p:cNvPr>
          <p:cNvSpPr>
            <a:spLocks noGrp="1"/>
          </p:cNvSpPr>
          <p:nvPr>
            <p:ph type="title"/>
          </p:nvPr>
        </p:nvSpPr>
        <p:spPr>
          <a:xfrm>
            <a:off x="657224" y="499532"/>
            <a:ext cx="10772775" cy="6163659"/>
          </a:xfrm>
        </p:spPr>
        <p:txBody>
          <a:bodyPr>
            <a:normAutofit/>
          </a:bodyPr>
          <a:lstStyle/>
          <a:p>
            <a:r>
              <a:rPr lang="en-IN" sz="2000" dirty="0"/>
              <a:t>(iii)</a:t>
            </a:r>
            <a:r>
              <a:rPr lang="en-IN" sz="2000" i="1" dirty="0"/>
              <a:t>Availability of Other Sources of Funds </a:t>
            </a:r>
            <a:br>
              <a:rPr lang="en-IN" sz="2000" i="1" dirty="0"/>
            </a:br>
            <a:r>
              <a:rPr lang="en-IN" sz="2000" dirty="0"/>
              <a:t>A firm may have external sources to obtain funds on short notice . If  a firm has to pay a slightly higher rate of interest than that on a long –term debt , it can avoid holding unnecessary large balance of cash .</a:t>
            </a:r>
            <a:br>
              <a:rPr lang="en-IN" sz="2000" dirty="0"/>
            </a:br>
            <a:br>
              <a:rPr lang="en-IN" sz="2000" dirty="0"/>
            </a:br>
            <a:r>
              <a:rPr lang="en-IN" sz="2000" i="1" dirty="0"/>
              <a:t>(iv) Consideration of Short Costs </a:t>
            </a:r>
            <a:br>
              <a:rPr lang="en-IN" sz="2000" i="1" dirty="0"/>
            </a:br>
            <a:r>
              <a:rPr lang="en-IN" sz="2000" dirty="0"/>
              <a:t>The cost which as a result of shortage of cash is called the short cost . Such costs may arise in any of the following forms :</a:t>
            </a:r>
            <a:br>
              <a:rPr lang="en-IN" sz="2000" dirty="0"/>
            </a:br>
            <a:r>
              <a:rPr lang="en-IN" sz="2000" dirty="0"/>
              <a:t>(a) If a firm fails to meet its obligation in time , the creditors any file suit against it  . In such a situation , the cost is incurred in terms of fall in the firm’s reputation apart from financial costs to be incurred in defending the suit.</a:t>
            </a:r>
            <a:br>
              <a:rPr lang="en-IN" sz="2000" dirty="0"/>
            </a:br>
            <a:br>
              <a:rPr lang="en-IN" sz="2000" dirty="0"/>
            </a:br>
            <a:r>
              <a:rPr lang="en-IN" sz="2000" dirty="0"/>
              <a:t>(b)Sometimes  , a firm may resort to borrowings at high rates of interest . In such a situation , if the firm fails to meet its obligation to bank in time , it is required to pay penalties </a:t>
            </a:r>
            <a:br>
              <a:rPr lang="en-IN" sz="2000" i="1" dirty="0"/>
            </a:br>
            <a:br>
              <a:rPr lang="en-IN" sz="2000" i="1" dirty="0"/>
            </a:br>
            <a:r>
              <a:rPr lang="en-IN" sz="2000" b="1" u="sng" dirty="0"/>
              <a:t>2. Controlling Inflows  of Cash  </a:t>
            </a:r>
            <a:br>
              <a:rPr lang="en-IN" sz="2000" b="1" u="sng" dirty="0"/>
            </a:br>
            <a:br>
              <a:rPr lang="en-IN" sz="2000" b="1" u="sng" dirty="0"/>
            </a:br>
            <a:r>
              <a:rPr lang="en-IN" sz="2000" dirty="0"/>
              <a:t>In order to manage cash effectively , the process of cash inflow can be accelerated by way of systematic planning  and refined techniques . Thus an important problem for the financial manager is to control cash inflows . He has to devise action not only to prevent fraudulent diversion of cash receipts but also to speed up collection of cash . However , the proper installation of internal check can minimise the possibility of misuse of cash . Moreover , collection of cash can be expedited through the adoption of various techniques such as (a) concentration banking and (b) lock-box system . These techniques have been found to be very useful and effective in the United States </a:t>
            </a:r>
            <a:r>
              <a:rPr lang="en-IN" sz="2000"/>
              <a:t>of America . </a:t>
            </a:r>
            <a:br>
              <a:rPr lang="en-IN" sz="2000" i="1" dirty="0"/>
            </a:br>
            <a:endParaRPr lang="en-IN" sz="2000" i="1" dirty="0"/>
          </a:p>
        </p:txBody>
      </p:sp>
      <p:sp>
        <p:nvSpPr>
          <p:cNvPr id="3" name="Content Placeholder 2">
            <a:extLst>
              <a:ext uri="{FF2B5EF4-FFF2-40B4-BE49-F238E27FC236}">
                <a16:creationId xmlns:a16="http://schemas.microsoft.com/office/drawing/2014/main" id="{EE22202D-50B2-458D-A294-A919E06DEE18}"/>
              </a:ext>
            </a:extLst>
          </p:cNvPr>
          <p:cNvSpPr>
            <a:spLocks noGrp="1"/>
          </p:cNvSpPr>
          <p:nvPr>
            <p:ph idx="1"/>
          </p:nvPr>
        </p:nvSpPr>
        <p:spPr>
          <a:xfrm flipV="1">
            <a:off x="676656" y="6663192"/>
            <a:ext cx="10753725" cy="194807"/>
          </a:xfrm>
        </p:spPr>
        <p:txBody>
          <a:bodyPr>
            <a:normAutofit fontScale="32500" lnSpcReduction="20000"/>
          </a:bodyPr>
          <a:lstStyle/>
          <a:p>
            <a:endParaRPr lang="en-IN" dirty="0"/>
          </a:p>
        </p:txBody>
      </p:sp>
    </p:spTree>
    <p:extLst>
      <p:ext uri="{BB962C8B-B14F-4D97-AF65-F5344CB8AC3E}">
        <p14:creationId xmlns:p14="http://schemas.microsoft.com/office/powerpoint/2010/main" val="1843564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FA660-7AD8-4351-B511-D8F428B34864}"/>
              </a:ext>
            </a:extLst>
          </p:cNvPr>
          <p:cNvSpPr>
            <a:spLocks noGrp="1"/>
          </p:cNvSpPr>
          <p:nvPr>
            <p:ph type="title"/>
          </p:nvPr>
        </p:nvSpPr>
        <p:spPr>
          <a:xfrm>
            <a:off x="657224" y="499533"/>
            <a:ext cx="10772775" cy="6358466"/>
          </a:xfrm>
        </p:spPr>
        <p:txBody>
          <a:bodyPr>
            <a:normAutofit/>
          </a:bodyPr>
          <a:lstStyle/>
          <a:p>
            <a:r>
              <a:rPr lang="en-IN" sz="2000" i="1" dirty="0"/>
              <a:t>(a) Concentration Banking</a:t>
            </a:r>
            <a:br>
              <a:rPr lang="en-IN" sz="2000" i="1" dirty="0"/>
            </a:br>
            <a:r>
              <a:rPr lang="en-IN" sz="2000" dirty="0"/>
              <a:t>It is system of decentralisation collection of accounts receivable in the case of big firms having business spread over a large area . Under this system , the firm establishes a large number of collection centres in different areas selected on geographical basis and opens its bank accounts in local banks of different areas . These collection centres are required to collect and deposit remittances in local banks and from the local banks they are transferred to the firm’s head office bank . However, fast movement of funds is effected by , means of wire transfer or telex .</a:t>
            </a:r>
            <a:br>
              <a:rPr lang="en-IN" sz="2000" dirty="0"/>
            </a:br>
            <a:r>
              <a:rPr lang="en-IN" sz="2000" dirty="0"/>
              <a:t>The system of concentration banking has the following advantages :</a:t>
            </a:r>
            <a:br>
              <a:rPr lang="en-IN" sz="2000" dirty="0"/>
            </a:br>
            <a:br>
              <a:rPr lang="en-IN" sz="2000" dirty="0"/>
            </a:br>
            <a:r>
              <a:rPr lang="en-IN" sz="2000" b="1" dirty="0"/>
              <a:t>(</a:t>
            </a:r>
            <a:r>
              <a:rPr lang="en-IN" sz="2000" b="1" dirty="0" err="1"/>
              <a:t>i</a:t>
            </a:r>
            <a:r>
              <a:rPr lang="en-IN" sz="2000" b="1" dirty="0"/>
              <a:t>) Reduction of Mailing Time : </a:t>
            </a:r>
            <a:r>
              <a:rPr lang="en-IN" sz="2000" dirty="0"/>
              <a:t>Under the system of concentration banking , as the collection centres themselves collect cheques from the customers and immediately deposit them in local bank account , the mailing time is reduced . Further , the mailing time is sending  bills to the customers can also be declined if the local collection centres are also used to prepare and send bills to customers in their areas .</a:t>
            </a:r>
            <a:br>
              <a:rPr lang="en-IN" sz="2000" dirty="0"/>
            </a:br>
            <a:br>
              <a:rPr lang="en-IN" sz="2000" dirty="0"/>
            </a:br>
            <a:r>
              <a:rPr lang="en-IN" sz="2000" b="1" dirty="0"/>
              <a:t>(ii) Reduction Of Time Required to collect Cheques :  </a:t>
            </a:r>
            <a:r>
              <a:rPr lang="en-IN" sz="2000" dirty="0"/>
              <a:t>As the cheques deposited in the local bank accounts are usually drawn  on banks in that area , the required to collect cheques also comes down .</a:t>
            </a:r>
            <a:br>
              <a:rPr lang="en-IN" sz="2000" dirty="0"/>
            </a:br>
            <a:br>
              <a:rPr lang="en-IN" sz="2000" dirty="0"/>
            </a:br>
            <a:r>
              <a:rPr lang="en-IN" sz="2000" b="1" dirty="0"/>
              <a:t>(iii) Expediting Collection of Cash :  </a:t>
            </a:r>
            <a:r>
              <a:rPr lang="en-IN" sz="2000" dirty="0"/>
              <a:t>The system of concentration banking also helps in quicker collection of cash .</a:t>
            </a:r>
            <a:br>
              <a:rPr lang="en-IN" sz="2000" dirty="0"/>
            </a:br>
            <a:br>
              <a:rPr lang="en-IN" sz="2000" dirty="0"/>
            </a:br>
            <a:r>
              <a:rPr lang="en-IN" sz="2000" i="1" dirty="0"/>
              <a:t>(b) Lock –Box System </a:t>
            </a:r>
            <a:br>
              <a:rPr lang="en-IN" sz="2000" i="1" dirty="0"/>
            </a:br>
            <a:r>
              <a:rPr lang="en-IN" sz="2000" i="1" dirty="0"/>
              <a:t>L</a:t>
            </a:r>
            <a:r>
              <a:rPr lang="en-IN" sz="2000" dirty="0"/>
              <a:t>ock –box  is a post office box maintained by a firm’s bank that is used as a  receiving point for customer remittance . Lock-box system is  another step in expediting collection of cash . This system is developed to eliminate the time gap between actual receipt of cheques by a collection centre and its actual depositing in the local bank account under concentration banking . Under lock-box system , the firm  hires a post –office box and instructs its customers to mail their remittances to the box . </a:t>
            </a:r>
            <a:endParaRPr lang="en-IN" sz="2000" i="1" dirty="0"/>
          </a:p>
        </p:txBody>
      </p:sp>
      <p:sp>
        <p:nvSpPr>
          <p:cNvPr id="3" name="Content Placeholder 2">
            <a:extLst>
              <a:ext uri="{FF2B5EF4-FFF2-40B4-BE49-F238E27FC236}">
                <a16:creationId xmlns:a16="http://schemas.microsoft.com/office/drawing/2014/main" id="{8463B86F-727B-41C9-BA69-2FDD29E0FE8C}"/>
              </a:ext>
            </a:extLst>
          </p:cNvPr>
          <p:cNvSpPr>
            <a:spLocks noGrp="1"/>
          </p:cNvSpPr>
          <p:nvPr>
            <p:ph idx="1"/>
          </p:nvPr>
        </p:nvSpPr>
        <p:spPr>
          <a:xfrm>
            <a:off x="676656" y="6857999"/>
            <a:ext cx="10753725" cy="202758"/>
          </a:xfrm>
        </p:spPr>
        <p:txBody>
          <a:bodyPr>
            <a:normAutofit fontScale="40000" lnSpcReduction="20000"/>
          </a:bodyPr>
          <a:lstStyle/>
          <a:p>
            <a:endParaRPr lang="en-IN" dirty="0"/>
          </a:p>
        </p:txBody>
      </p:sp>
    </p:spTree>
    <p:extLst>
      <p:ext uri="{BB962C8B-B14F-4D97-AF65-F5344CB8AC3E}">
        <p14:creationId xmlns:p14="http://schemas.microsoft.com/office/powerpoint/2010/main" val="1915627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D3E38-0735-41D3-99FE-17F45CF86EB5}"/>
              </a:ext>
            </a:extLst>
          </p:cNvPr>
          <p:cNvSpPr>
            <a:spLocks noGrp="1"/>
          </p:cNvSpPr>
          <p:nvPr>
            <p:ph type="title"/>
          </p:nvPr>
        </p:nvSpPr>
        <p:spPr>
          <a:xfrm>
            <a:off x="657224" y="499532"/>
            <a:ext cx="10772775" cy="6219319"/>
          </a:xfrm>
        </p:spPr>
        <p:txBody>
          <a:bodyPr>
            <a:normAutofit/>
          </a:bodyPr>
          <a:lstStyle/>
          <a:p>
            <a:r>
              <a:rPr lang="en-IN" sz="2000" dirty="0"/>
              <a:t>The firm’s local bank is given the authority to pick up the remittances to the box . The firm’s local bank is given the authority to pick  up day . It deposits the cheques , clears them locally and credits  the cash in the firm’s account . Local banks are given standing instructions to transfer funds to the Head office when they exceed a particular limit .</a:t>
            </a:r>
            <a:br>
              <a:rPr lang="en-IN" sz="2000" dirty="0"/>
            </a:br>
            <a:r>
              <a:rPr lang="en-IN" sz="2000" dirty="0"/>
              <a:t>The following are the advantages of lock-box system .</a:t>
            </a:r>
            <a:br>
              <a:rPr lang="en-IN" sz="2000" dirty="0"/>
            </a:br>
            <a:r>
              <a:rPr lang="en-IN" sz="2000" dirty="0"/>
              <a:t>(</a:t>
            </a:r>
            <a:r>
              <a:rPr lang="en-IN" sz="2000" dirty="0" err="1"/>
              <a:t>i</a:t>
            </a:r>
            <a:r>
              <a:rPr lang="en-IN" sz="2000" dirty="0"/>
              <a:t>) It helps to eliminate the time lag between the receipt of cheques by a firm and their deposit into the bank .</a:t>
            </a:r>
            <a:br>
              <a:rPr lang="en-IN" sz="2000" dirty="0"/>
            </a:br>
            <a:r>
              <a:rPr lang="en-IN" sz="2000" dirty="0"/>
              <a:t>(ii) This system helps to reduce the overhead expenses . </a:t>
            </a:r>
            <a:br>
              <a:rPr lang="en-IN" sz="2000" dirty="0"/>
            </a:br>
            <a:r>
              <a:rPr lang="en-IN" sz="2000" dirty="0"/>
              <a:t>(iii) It facilitates control by separating remittance from the accounts section . </a:t>
            </a:r>
            <a:br>
              <a:rPr lang="en-IN" sz="2000" dirty="0"/>
            </a:br>
            <a:r>
              <a:rPr lang="en-IN" sz="2000" dirty="0"/>
              <a:t>(iv) It also helps to reduce the credit losses by speeding up the time at which data are posted to the ledger . </a:t>
            </a:r>
            <a:br>
              <a:rPr lang="en-IN" sz="2000" dirty="0"/>
            </a:br>
            <a:br>
              <a:rPr lang="en-IN" sz="2000" dirty="0"/>
            </a:br>
            <a:r>
              <a:rPr lang="en-IN" sz="2000" dirty="0"/>
              <a:t>Apart from the above systems , the firm adopt other systems also for prompt collection .</a:t>
            </a:r>
            <a:br>
              <a:rPr lang="en-IN" sz="2000" dirty="0"/>
            </a:br>
            <a:br>
              <a:rPr lang="en-IN" sz="2000" dirty="0"/>
            </a:br>
            <a:r>
              <a:rPr lang="en-IN" sz="2000" b="1" u="sng" dirty="0"/>
              <a:t>3. Control Over Cash Outflows </a:t>
            </a:r>
            <a:br>
              <a:rPr lang="en-IN" sz="2000" b="1" u="sng" dirty="0"/>
            </a:br>
            <a:r>
              <a:rPr lang="en-IN" sz="2000" dirty="0"/>
              <a:t>In order to conserve cash and reduce financial requirements , the firm should have strong control over its cash outflows or disbursements . It aims at slowing down disbursements as much as possible as against the maximum acceleration of collection in the case of control over inflows . However , the combination of fast collections and slow disbursements will result in the maximum availability of funds .</a:t>
            </a:r>
            <a:br>
              <a:rPr lang="en-IN" sz="2000" dirty="0"/>
            </a:br>
            <a:r>
              <a:rPr lang="en-IN" sz="2000" dirty="0"/>
              <a:t>A firm can beneficially control outflows if thee following points are considered :</a:t>
            </a:r>
            <a:br>
              <a:rPr lang="en-IN" sz="2000" dirty="0"/>
            </a:br>
            <a:br>
              <a:rPr lang="en-IN" sz="2000" dirty="0"/>
            </a:br>
            <a:r>
              <a:rPr lang="en-IN" sz="2000" dirty="0"/>
              <a:t>(</a:t>
            </a:r>
            <a:r>
              <a:rPr lang="en-IN" sz="2000" dirty="0" err="1"/>
              <a:t>i</a:t>
            </a:r>
            <a:r>
              <a:rPr lang="en-IN" sz="2000" dirty="0"/>
              <a:t>) The firm should follow the centralised system  for disbursements as against decentralised system for collections . Under centralised system , as all payments are made from a single control account , there will be delay in presentation of cheques for payment by parties who are away from the place of control account .’</a:t>
            </a:r>
            <a:br>
              <a:rPr lang="en-IN" sz="2000" dirty="0"/>
            </a:br>
            <a:br>
              <a:rPr lang="en-IN" sz="2000" dirty="0"/>
            </a:br>
            <a:r>
              <a:rPr lang="en-IN" sz="2000" dirty="0"/>
              <a:t>(ii) The financial manager should generally stress on the value  of maintaining careful controls over the timing of payments</a:t>
            </a:r>
          </a:p>
        </p:txBody>
      </p:sp>
      <p:sp>
        <p:nvSpPr>
          <p:cNvPr id="3" name="Content Placeholder 2">
            <a:extLst>
              <a:ext uri="{FF2B5EF4-FFF2-40B4-BE49-F238E27FC236}">
                <a16:creationId xmlns:a16="http://schemas.microsoft.com/office/drawing/2014/main" id="{F9331DF6-D7E5-4F21-90E6-2D7E3F0AAD7C}"/>
              </a:ext>
            </a:extLst>
          </p:cNvPr>
          <p:cNvSpPr>
            <a:spLocks noGrp="1"/>
          </p:cNvSpPr>
          <p:nvPr>
            <p:ph idx="1"/>
          </p:nvPr>
        </p:nvSpPr>
        <p:spPr>
          <a:xfrm flipV="1">
            <a:off x="676656" y="7021001"/>
            <a:ext cx="10753725" cy="166977"/>
          </a:xfrm>
        </p:spPr>
        <p:txBody>
          <a:bodyPr>
            <a:normAutofit fontScale="25000" lnSpcReduction="20000"/>
          </a:bodyPr>
          <a:lstStyle/>
          <a:p>
            <a:endParaRPr lang="en-IN" dirty="0"/>
          </a:p>
        </p:txBody>
      </p:sp>
    </p:spTree>
    <p:extLst>
      <p:ext uri="{BB962C8B-B14F-4D97-AF65-F5344CB8AC3E}">
        <p14:creationId xmlns:p14="http://schemas.microsoft.com/office/powerpoint/2010/main" val="2642487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40E95-3586-4B12-BA02-78F1F37F1DFF}"/>
              </a:ext>
            </a:extLst>
          </p:cNvPr>
          <p:cNvSpPr>
            <a:spLocks noGrp="1"/>
          </p:cNvSpPr>
          <p:nvPr>
            <p:ph type="title"/>
          </p:nvPr>
        </p:nvSpPr>
        <p:spPr>
          <a:xfrm>
            <a:off x="657224" y="499532"/>
            <a:ext cx="10772775" cy="6219319"/>
          </a:xfrm>
        </p:spPr>
        <p:txBody>
          <a:bodyPr>
            <a:normAutofit/>
          </a:bodyPr>
          <a:lstStyle/>
          <a:p>
            <a:r>
              <a:rPr lang="en-IN" sz="2000" dirty="0"/>
              <a:t>so as to ensure that bills are paid only as they become due . When a firm makes payment on due dates , it should neither lose cash discount nor its prestige on account of delay in payments . Thus all payments should be made on due dates , neither before nor after .</a:t>
            </a:r>
            <a:br>
              <a:rPr lang="en-IN" sz="2000" dirty="0"/>
            </a:br>
            <a:br>
              <a:rPr lang="en-IN" sz="2000" dirty="0"/>
            </a:br>
            <a:r>
              <a:rPr lang="en-IN" sz="2000" dirty="0"/>
              <a:t>(iii) The firm should adopt the technique  of ‘playing float ‘ for the maximising the availability of funds . The term “float” refers to the amount tied up in cheques that have been drawn but have not been presented for payment . Usually , there is a time gap between the issue of cheque by  the firm and its actual presentation for payment . Consequently , the firm ‘s actual balance at bank is greater than the balance as shown by its books . The longer the  “float period” , the higher the benefit to the firm .</a:t>
            </a:r>
            <a:br>
              <a:rPr lang="en-IN" sz="2000" dirty="0"/>
            </a:br>
            <a:br>
              <a:rPr lang="en-IN" sz="2000" dirty="0"/>
            </a:br>
            <a:r>
              <a:rPr lang="en-IN" sz="2000" dirty="0"/>
              <a:t>If the financial manager can accurately estimate the dates on which the cheques will be actually presented for payment , the remittance shall be made by issue of cheques even if there is no balance in the firm’s bank account in accordance with the books . In the course of time , he has to arrange funds so as to meet the payment of cheques the dates on which they are presented . For instance , a company issues cheques for Rs.5 lakhs to various creditors on a certain day after banking hours . On the next day itself , all these cheques will not be presented for payment. Some  of them may be presented the next day while others may be presented in the next four-five days . But in the case of outstation cheques , even longer time may be taken . Thus a prudent finance manager should keep in his bank account only the amount required to clear the cheques likely to be presented for payment on that day . If he expects that only cheques for Rs . 2 lakhs and no excess will be arranged in the firm’s bank account . Moreover, playing  float is all the more essential when a firm does not get any return on idle cash lying in its current account with the Bank .</a:t>
            </a:r>
            <a:br>
              <a:rPr lang="en-IN" sz="2000" dirty="0"/>
            </a:br>
            <a:r>
              <a:rPr lang="en-IN" sz="2000" dirty="0"/>
              <a:t>‘Playing float’ is a risky game and the firm should play it very cautiously . However , the finance manager should have a close contact with the bank to ensure that no cheques issued by the firm are dishonoured due to insufficiency of funds as it may adversely affect the firm’s goodwill . </a:t>
            </a:r>
          </a:p>
        </p:txBody>
      </p:sp>
      <p:sp>
        <p:nvSpPr>
          <p:cNvPr id="3" name="Content Placeholder 2">
            <a:extLst>
              <a:ext uri="{FF2B5EF4-FFF2-40B4-BE49-F238E27FC236}">
                <a16:creationId xmlns:a16="http://schemas.microsoft.com/office/drawing/2014/main" id="{92A478CB-208F-4100-A000-700EF8112707}"/>
              </a:ext>
            </a:extLst>
          </p:cNvPr>
          <p:cNvSpPr>
            <a:spLocks noGrp="1"/>
          </p:cNvSpPr>
          <p:nvPr>
            <p:ph idx="1"/>
          </p:nvPr>
        </p:nvSpPr>
        <p:spPr>
          <a:xfrm flipV="1">
            <a:off x="676656" y="7291345"/>
            <a:ext cx="10753725" cy="413468"/>
          </a:xfrm>
        </p:spPr>
        <p:txBody>
          <a:bodyPr/>
          <a:lstStyle/>
          <a:p>
            <a:endParaRPr lang="en-IN" dirty="0"/>
          </a:p>
        </p:txBody>
      </p:sp>
    </p:spTree>
    <p:extLst>
      <p:ext uri="{BB962C8B-B14F-4D97-AF65-F5344CB8AC3E}">
        <p14:creationId xmlns:p14="http://schemas.microsoft.com/office/powerpoint/2010/main" val="687545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ED2BB-B10C-4101-B2BF-ED23E32064F3}"/>
              </a:ext>
            </a:extLst>
          </p:cNvPr>
          <p:cNvSpPr>
            <a:spLocks noGrp="1"/>
          </p:cNvSpPr>
          <p:nvPr>
            <p:ph type="title"/>
          </p:nvPr>
        </p:nvSpPr>
        <p:spPr>
          <a:xfrm>
            <a:off x="657224" y="499532"/>
            <a:ext cx="10772775" cy="6312747"/>
          </a:xfrm>
        </p:spPr>
        <p:txBody>
          <a:bodyPr>
            <a:normAutofit/>
          </a:bodyPr>
          <a:lstStyle/>
          <a:p>
            <a:r>
              <a:rPr lang="en-IN" sz="2000" b="1" u="sng" dirty="0"/>
              <a:t>4. Investing  Surplus  Cash </a:t>
            </a:r>
            <a:br>
              <a:rPr lang="en-IN" sz="2000" b="1" u="sng" dirty="0"/>
            </a:br>
            <a:r>
              <a:rPr lang="en-IN" sz="2000" dirty="0" err="1"/>
              <a:t>Cash</a:t>
            </a:r>
            <a:r>
              <a:rPr lang="en-IN" sz="2000" dirty="0"/>
              <a:t> in excess of the firm’s normal cash requirement is surplus cash. It may be temporary or it  may exist more or less on permanent basis . Temporary  cash surplus is composed of funds that are available for investment on a short-term basis as they are required to meet regular obligations such as dividend and tax liabilities . Cash surplus may also be maintained more or less permanently as a hedge against unforeseen heavy expenses . Cash may also be accumulated over several years as a measure of a long- term plan .</a:t>
            </a:r>
            <a:br>
              <a:rPr lang="en-IN" sz="2000" dirty="0"/>
            </a:br>
            <a:r>
              <a:rPr lang="en-IN" sz="2000" dirty="0"/>
              <a:t>The basic problems regarding the investment of surplus cash as  follows :</a:t>
            </a:r>
            <a:br>
              <a:rPr lang="en-IN" sz="2000" dirty="0"/>
            </a:br>
            <a:r>
              <a:rPr lang="en-IN" sz="2000" dirty="0"/>
              <a:t>(</a:t>
            </a:r>
            <a:r>
              <a:rPr lang="en-IN" sz="2000" dirty="0" err="1"/>
              <a:t>i</a:t>
            </a:r>
            <a:r>
              <a:rPr lang="en-IN" sz="2000" dirty="0"/>
              <a:t>) Determining the amount of surplus cash</a:t>
            </a:r>
            <a:br>
              <a:rPr lang="en-IN" sz="2000" dirty="0"/>
            </a:br>
            <a:r>
              <a:rPr lang="en-IN" sz="2000" dirty="0"/>
              <a:t>(ii) Determining the channels of investment .</a:t>
            </a:r>
            <a:br>
              <a:rPr lang="en-IN" sz="2000" dirty="0"/>
            </a:br>
            <a:br>
              <a:rPr lang="en-IN" sz="2000" i="1" dirty="0"/>
            </a:br>
            <a:r>
              <a:rPr lang="en-IN" sz="2000" i="1" dirty="0"/>
              <a:t>(</a:t>
            </a:r>
            <a:r>
              <a:rPr lang="en-IN" sz="2000" i="1" dirty="0" err="1"/>
              <a:t>i</a:t>
            </a:r>
            <a:r>
              <a:rPr lang="en-IN" sz="2000" i="1" dirty="0"/>
              <a:t>) Determining the amount of Surplus Cash</a:t>
            </a:r>
            <a:br>
              <a:rPr lang="en-IN" sz="2000" i="1" dirty="0"/>
            </a:br>
            <a:r>
              <a:rPr lang="en-IN" sz="2000" dirty="0" err="1"/>
              <a:t>Cash</a:t>
            </a:r>
            <a:r>
              <a:rPr lang="en-IN" sz="2000" dirty="0"/>
              <a:t> kept by the firm in excess of its normal needs is called the surplus cash . Thus the finance manager is required to consider the minimum cash balance that the firm should keep to avoid the cost of running out of funds , while determining the amount of surplus cash . Such minimum level may be termed as the “Safety level for cash”.</a:t>
            </a:r>
            <a:br>
              <a:rPr lang="en-IN" sz="2000" dirty="0"/>
            </a:br>
            <a:r>
              <a:rPr lang="en-IN" sz="2000" dirty="0"/>
              <a:t> </a:t>
            </a:r>
            <a:br>
              <a:rPr lang="en-IN" sz="2000" dirty="0"/>
            </a:br>
            <a:r>
              <a:rPr lang="en-IN" sz="2000" b="1" dirty="0"/>
              <a:t> Determination of Safety Level of Cash :  </a:t>
            </a:r>
            <a:r>
              <a:rPr lang="en-IN" sz="2000" dirty="0"/>
              <a:t>While determining the safety level of cash , the finance manager should consider both normal and peak periods . In these cases , he should decide the ‘desired days of cash’ ,i.e., the number of days for which cash balance should be sufficient to cover payments and the ‘average daily ash outflows’  i.e., the average amount of disbursements  which will have to be made daily . Having   determined both the desired days of cash and the average daily cash outlaws , the finance manager can compute the safety level of costs as under :</a:t>
            </a:r>
            <a:br>
              <a:rPr lang="en-IN" sz="2000" dirty="0"/>
            </a:br>
            <a:br>
              <a:rPr lang="en-IN" sz="2000" dirty="0"/>
            </a:br>
            <a:r>
              <a:rPr lang="en-IN" sz="2000" b="1" dirty="0"/>
              <a:t>During Normal Periods :</a:t>
            </a:r>
            <a:br>
              <a:rPr lang="en-IN" sz="2000" b="1" dirty="0"/>
            </a:br>
            <a:r>
              <a:rPr lang="en-IN" sz="2000" b="1" dirty="0"/>
              <a:t>                  </a:t>
            </a:r>
            <a:r>
              <a:rPr lang="en-IN" sz="2000" dirty="0"/>
              <a:t>Safety level of cash = Desired days of cash x Average daily Cash Outlaws </a:t>
            </a:r>
            <a:br>
              <a:rPr lang="en-IN" sz="2000" dirty="0"/>
            </a:br>
            <a:r>
              <a:rPr lang="en-IN" sz="2000" dirty="0"/>
              <a:t>For instance in case it is felt that a  safety level should provide sufficient cash to cover cash payments for ten days and the </a:t>
            </a:r>
            <a:endParaRPr lang="en-IN" sz="2000" b="1" u="sng" dirty="0"/>
          </a:p>
        </p:txBody>
      </p:sp>
      <p:sp>
        <p:nvSpPr>
          <p:cNvPr id="3" name="Content Placeholder 2">
            <a:extLst>
              <a:ext uri="{FF2B5EF4-FFF2-40B4-BE49-F238E27FC236}">
                <a16:creationId xmlns:a16="http://schemas.microsoft.com/office/drawing/2014/main" id="{3ADBA668-F3C3-432D-AADE-75CBDC7480FF}"/>
              </a:ext>
            </a:extLst>
          </p:cNvPr>
          <p:cNvSpPr>
            <a:spLocks noGrp="1"/>
          </p:cNvSpPr>
          <p:nvPr>
            <p:ph idx="1"/>
          </p:nvPr>
        </p:nvSpPr>
        <p:spPr>
          <a:xfrm>
            <a:off x="676656" y="7108465"/>
            <a:ext cx="10753725" cy="45719"/>
          </a:xfrm>
        </p:spPr>
        <p:txBody>
          <a:bodyPr>
            <a:normAutofit fontScale="25000" lnSpcReduction="20000"/>
          </a:bodyPr>
          <a:lstStyle/>
          <a:p>
            <a:endParaRPr lang="en-IN" dirty="0"/>
          </a:p>
        </p:txBody>
      </p:sp>
    </p:spTree>
    <p:extLst>
      <p:ext uri="{BB962C8B-B14F-4D97-AF65-F5344CB8AC3E}">
        <p14:creationId xmlns:p14="http://schemas.microsoft.com/office/powerpoint/2010/main" val="300660215"/>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176</TotalTime>
  <Words>3196</Words>
  <Application>Microsoft Office PowerPoint</Application>
  <PresentationFormat>Widescreen</PresentationFormat>
  <Paragraphs>10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 Light</vt:lpstr>
      <vt:lpstr>Metropolitan</vt:lpstr>
      <vt:lpstr>MEANING  OF  CASH   In cash management , the term cash is used in both narrow and broad senses . In narrow sense , it includes coins , currency , cheques held by the firm and the balances in its bank accounts . In a broad sense , it also consists of near – cash assets like marketable securities and time deposits with banks . However , the term cash management is generally applied for management of both cash and near-cash assets . The treasurer’s department of  a company is usually responsible for the firm’s cash management system .   MOTIVES  OF  HOLDING  CASH    Although cash does not earn any substantial return for the business , a firm holds cash by virtue of the following motives :  (i) Transaction  Motive  This motive refers to the holding of cash for the meeting the day-to-day transactions of thee business .Firms hold cash to make the necessary payments for the goods and services they require . Even if firms hold a major part of transactions balances in cash , they  may also hold  a part in the form of marketable securities  whose maturity confirms to the timing of the anticipated payments , such as , payment of taxes , dividends , etc.  (ii)Precautionary  Motive  Precautionary motive refers to the holding of cash to meet unexpected contingencies . It provides a cushion or buffer to withstand unexpected emergencies . Firms hold cash to uncertainties, emergencies , running  out of  cash  and fluctuations  in cash balances . Thus unexpected cash needs at short notices may arise  as a result of :  (a) uncontrollable situations like floods , strikes , droughts , etc; (b) presentation of bill for settlement earlier than expected ; (c) unexpected delay in collecting trades dues ;</vt:lpstr>
      <vt:lpstr>(d) hike in material and labour cost ; and (e) Cancellation of some orders for goods on account of poor quality .  The more the possibility of such contingencies , the more is the amount that a firm is required to keep in facing them . Sometimes , a portion of such cash balances may also be held in marketable securities .  (iii)Speculative  Motive  Speculative motive refers to the holding of cash to take advantages of unexpected opportunities as and when they arise. Sometimes firms hold cash balances above the precautionary level of cash balance to : (a) take advantage of speculative investment opportunities (b) exploit discounts for prompt payment ,(c) improve credit rating , etc . Thus speculative motive is positive and aggressive in nature as against the defensive nature of precautionary motive .  (iv) Compensation Motive  Usually , banks provide some services to their customers free of charge . Thus they require clients to keep a minimum cash balance with them . This helps them to earn interest and thus compensate them for the free services so provided . Normally , business firms do not  enter speculative activities . Thus the primary motives behind holding cash/marketable securities are : the transactions and the precautionary motives.  Objectives of Cash Management   The basic objectives of cash management are as follows : (i) Meeting cash disbursement , and (ii) Minimising funds locked up as cash balances . </vt:lpstr>
      <vt:lpstr>(i) Meeting Cash Disbursement  The first and foremost objective of cash management is to meet the payment schedule . In other words , a firm should have enough cash to meet its various requirements such as payment for purchase of raw materials , wages , taxes , purchase of plant , etc . Thus it is needless to say that all the business activities should remain standstill unless proper payment schedule is maintained . Thus cash is aptly described as the “oil to lubricate  the everturning wheels of the business , and without it , the process grinds to  a half”.  (ii)Minimising Funds Locked Up as Cash Balances Another objective of cash management is to minimise the amount locked up as cash balances. Usually, the financial manager is confronted with two conflicting views while attempting to do so . On one hand , although the higher cash balance ensures proper payment , this will result in a large balance of cash remaining idle . On other hand , if a firm keeps its cash balance at low level , it cannot meet its payment schedule . Thus the financial manager should try to have an optimum cash balance by taking into account the above facts .  PROBLEMS  OF  CASH  MANAGEMENT   The problem of cash management  can be examined under four heads . They are : 1. Controlling level of cash  2. Controlling inflow of cash  3. Controlling outflow of cash  4. Optimum investment of surplus cash </vt:lpstr>
      <vt:lpstr>1. Controlling level of Cash   One of the fundamental objectives of cash management is the minimisation of the level of cash balance with the firm . This goal can be accomplished in the following ways :  (i) Preparing cash budget (ii) Providing for unpredictable discrepancies (iii) Availability  of  other sources of funds (iv) consideration of short costs .  (i)Preparing Cash Budget Cash Budget is an important device to forecast the predictable discrepancies between cash inflows and outflows . It reveals the timing and size of net cash flows and the periods during which excess cash may be available for temporary investment . In large firms , the preparation of cash budget is almost a full-time exercise and it is a common practice  to delegate this responsibility to the controller or the treasurer . But in the cash of small firms its preparation is relatively a minor job as it does not involve much of complications .  (ii)  Providing for Unpredictable Discrepancies Although cash budget predicts discrepancies between cash inflows and outflows on the basis of normal business activities , it does not consider discrepancies between cash inflows and outflows through unforeseen situations such as strikes , short-term recession , floods , etc . These unforeseen events can either interrupt cash or cause a sudden outflow . Thus a certain portion of cash balance is to be kept for meeting such contingencies and this amount is fixed on the basis of past experience and some intuition regarding the future . </vt:lpstr>
      <vt:lpstr>(iii)Availability of Other Sources of Funds  A firm may have external sources to obtain funds on short notice . If  a firm has to pay a slightly higher rate of interest than that on a long –term debt , it can avoid holding unnecessary large balance of cash .  (iv) Consideration of Short Costs  The cost which as a result of shortage of cash is called the short cost . Such costs may arise in any of the following forms : (a) If a firm fails to meet its obligation in time , the creditors any file suit against it  . In such a situation , the cost is incurred in terms of fall in the firm’s reputation apart from financial costs to be incurred in defending the suit.  (b)Sometimes  , a firm may resort to borrowings at high rates of interest . In such a situation , if the firm fails to meet its obligation to bank in time , it is required to pay penalties   2. Controlling Inflows  of Cash    In order to manage cash effectively , the process of cash inflow can be accelerated by way of systematic planning  and refined techniques . Thus an important problem for the financial manager is to control cash inflows . He has to devise action not only to prevent fraudulent diversion of cash receipts but also to speed up collection of cash . However , the proper installation of internal check can minimise the possibility of misuse of cash . Moreover , collection of cash can be expedited through the adoption of various techniques such as (a) concentration banking and (b) lock-box system . These techniques have been found to be very useful and effective in the United States of America .  </vt:lpstr>
      <vt:lpstr>(a) Concentration Banking It is system of decentralisation collection of accounts receivable in the case of big firms having business spread over a large area . Under this system , the firm establishes a large number of collection centres in different areas selected on geographical basis and opens its bank accounts in local banks of different areas . These collection centres are required to collect and deposit remittances in local banks and from the local banks they are transferred to the firm’s head office bank . However, fast movement of funds is effected by , means of wire transfer or telex . The system of concentration banking has the following advantages :  (i) Reduction of Mailing Time : Under the system of concentration banking , as the collection centres themselves collect cheques from the customers and immediately deposit them in local bank account , the mailing time is reduced . Further , the mailing time is sending  bills to the customers can also be declined if the local collection centres are also used to prepare and send bills to customers in their areas .  (ii) Reduction Of Time Required to collect Cheques :  As the cheques deposited in the local bank accounts are usually drawn  on banks in that area , the required to collect cheques also comes down .  (iii) Expediting Collection of Cash :  The system of concentration banking also helps in quicker collection of cash .  (b) Lock –Box System  Lock –box  is a post office box maintained by a firm’s bank that is used as a  receiving point for customer remittance . Lock-box system is  another step in expediting collection of cash . This system is developed to eliminate the time gap between actual receipt of cheques by a collection centre and its actual depositing in the local bank account under concentration banking . Under lock-box system , the firm  hires a post –office box and instructs its customers to mail their remittances to the box . </vt:lpstr>
      <vt:lpstr>The firm’s local bank is given the authority to pick up the remittances to the box . The firm’s local bank is given the authority to pick  up day . It deposits the cheques , clears them locally and credits  the cash in the firm’s account . Local banks are given standing instructions to transfer funds to the Head office when they exceed a particular limit . The following are the advantages of lock-box system . (i) It helps to eliminate the time lag between the receipt of cheques by a firm and their deposit into the bank . (ii) This system helps to reduce the overhead expenses .  (iii) It facilitates control by separating remittance from the accounts section .  (iv) It also helps to reduce the credit losses by speeding up the time at which data are posted to the ledger .   Apart from the above systems , the firm adopt other systems also for prompt collection .  3. Control Over Cash Outflows  In order to conserve cash and reduce financial requirements , the firm should have strong control over its cash outflows or disbursements . It aims at slowing down disbursements as much as possible as against the maximum acceleration of collection in the case of control over inflows . However , the combination of fast collections and slow disbursements will result in the maximum availability of funds . A firm can beneficially control outflows if thee following points are considered :  (i) The firm should follow the centralised system  for disbursements as against decentralised system for collections . Under centralised system , as all payments are made from a single control account , there will be delay in presentation of cheques for payment by parties who are away from the place of control account .’  (ii) The financial manager should generally stress on the value  of maintaining careful controls over the timing of payments</vt:lpstr>
      <vt:lpstr>so as to ensure that bills are paid only as they become due . When a firm makes payment on due dates , it should neither lose cash discount nor its prestige on account of delay in payments . Thus all payments should be made on due dates , neither before nor after .  (iii) The firm should adopt the technique  of ‘playing float ‘ for the maximising the availability of funds . The term “float” refers to the amount tied up in cheques that have been drawn but have not been presented for payment . Usually , there is a time gap between the issue of cheque by  the firm and its actual presentation for payment . Consequently , the firm ‘s actual balance at bank is greater than the balance as shown by its books . The longer the  “float period” , the higher the benefit to the firm .  If the financial manager can accurately estimate the dates on which the cheques will be actually presented for payment , the remittance shall be made by issue of cheques even if there is no balance in the firm’s bank account in accordance with the books . In the course of time , he has to arrange funds so as to meet the payment of cheques the dates on which they are presented . For instance , a company issues cheques for Rs.5 lakhs to various creditors on a certain day after banking hours . On the next day itself , all these cheques will not be presented for payment. Some  of them may be presented the next day while others may be presented in the next four-five days . But in the case of outstation cheques , even longer time may be taken . Thus a prudent finance manager should keep in his bank account only the amount required to clear the cheques likely to be presented for payment on that day . If he expects that only cheques for Rs . 2 lakhs and no excess will be arranged in the firm’s bank account . Moreover, playing  float is all the more essential when a firm does not get any return on idle cash lying in its current account with the Bank . ‘Playing float’ is a risky game and the firm should play it very cautiously . However , the finance manager should have a close contact with the bank to ensure that no cheques issued by the firm are dishonoured due to insufficiency of funds as it may adversely affect the firm’s goodwill . </vt:lpstr>
      <vt:lpstr>4. Investing  Surplus  Cash  Cash in excess of the firm’s normal cash requirement is surplus cash. It may be temporary or it  may exist more or less on permanent basis . Temporary  cash surplus is composed of funds that are available for investment on a short-term basis as they are required to meet regular obligations such as dividend and tax liabilities . Cash surplus may also be maintained more or less permanently as a hedge against unforeseen heavy expenses . Cash may also be accumulated over several years as a measure of a long- term plan . The basic problems regarding the investment of surplus cash as  follows : (i) Determining the amount of surplus cash (ii) Determining the channels of investment .  (i) Determining the amount of Surplus Cash Cash kept by the firm in excess of its normal needs is called the surplus cash . Thus the finance manager is required to consider the minimum cash balance that the firm should keep to avoid the cost of running out of funds , while determining the amount of surplus cash . Such minimum level may be termed as the “Safety level for cash”.    Determination of Safety Level of Cash :  While determining the safety level of cash , the finance manager should consider both normal and peak periods . In these cases , he should decide the ‘desired days of cash’ ,i.e., the number of days for which cash balance should be sufficient to cover payments and the ‘average daily ash outflows’  i.e., the average amount of disbursements  which will have to be made daily . Having   determined both the desired days of cash and the average daily cash outlaws , the finance manager can compute the safety level of costs as under :  During Normal Periods :                   Safety level of cash = Desired days of cash x Average daily Cash Outlaws  For instance in case it is felt that a  safety level should provide sufficient cash to cover cash payments for ten days and the </vt:lpstr>
      <vt:lpstr>firm’s average daily cash outflows are Rs. 10,000 , the safety level of cash is Rs. 1,00,000 (i.e., 10 x 10,000) .  During Peak Periods :                         Safety level of cash = Desired days of cash at the peak period x Average of highest daily cash outflows .  For instance , during the four peak days in the month of January , the firm’s cash outflows were Rs. 7,000 , Rs. 8,000 , Rs. 10,000 and Rs. 11,000 . The average cash outflows come to Rs. 9,000 . In case the manager likes to have enough cash for covering cash payments for six days during the peak periods , the safety level should be Rs. 54,000 . These ratios  are highly useful in monitoring the level of cash balances . The finance manager of a firm should compare the actual cash balance with the daily cash outflows to find out the number of days for which cash is available . He should then compare such number of days with the desired days of cash to determine whether the firm is below or above the safety level.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OF  CASH   In cash management , the term cash is used in both narrow and broad senses . In narrow sense , it includes coins , currency , cheques held by the firm and the balances in its bank accounts . In a broad sense , it also consists of near – cash assets like marketable securities and time deposits with banks . However , the term cash management is generally applied for management of both cash and near-cash assets . The treasurer’s department of  a company is usually responsible for the firm’s cash management system .   MOTIVES  OF  HOLDING  CASH    Although cash does not earn any substantial return for the business , a firm holds cash by virtue of the following motives :  (i) Transaction  Motive  This motive refers to the holding of cash for the meeting the day-to-day transactions of thee business .Firms hold cash to make the necessary payments for the goods and services they require . Even if firms hold a major part of transactions balances in cash , they  may also hold  a part in the form of marketable securities  whose maturity confirms to the timing of the anticipated payments , such as , payment of taxes , dividends , etc.  (ii)Precautionary  Motive  Precautionary motive refers to the holding of cash to meet unexpected contingencies . It provides a cushion or buffer to withstand unexpected emergencies . Firms hold cash to uncertainties, emergencies , running  out of  cash  and fluctuations  in cash balances . Thus unexpected cash needs at short notices may arise  as a result of :  (a) uncontrollable situations like floods , strikes , droughts , etc; (b) presentation of bill for settlement earlier than expected ; (c) unexpected delay in collecting trades dues ;</dc:title>
  <dc:creator>Ritika Yadav</dc:creator>
  <cp:lastModifiedBy>Shilpi Dubey</cp:lastModifiedBy>
  <cp:revision>10</cp:revision>
  <dcterms:created xsi:type="dcterms:W3CDTF">2022-06-02T15:33:51Z</dcterms:created>
  <dcterms:modified xsi:type="dcterms:W3CDTF">2022-06-09T09:55:05Z</dcterms:modified>
</cp:coreProperties>
</file>