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5" d="100"/>
          <a:sy n="85" d="100"/>
        </p:scale>
        <p:origin x="59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5586B75A-687E-405C-8A0B-8D00578BA2C3}" type="datetimeFigureOut">
              <a:rPr lang="en-US" dirty="0"/>
              <a:pPr/>
              <a:t>5/31/2022</a:t>
            </a:fld>
            <a:endParaRPr lang="en-US" dirty="0"/>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US" dirty="0"/>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F4E5243-F52A-4D37-9694-EB26C6C31910}" type="datetimeFigureOut">
              <a:rPr lang="en-US" dirty="0"/>
              <a:t>5/31/2022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A77B6E1-634A-48DC-9E8B-D894023267EF}" type="datetimeFigureOut">
              <a:rPr lang="en-US" dirty="0"/>
              <a:t>5/31/2022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2D3E9E-A95C-48F2-B4BF-A71542E0BE9A}" type="datetimeFigureOut">
              <a:rPr lang="en-US" dirty="0"/>
              <a:t>5/31/2022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5/31/2022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12952B5-7A2F-4CC8-B7CE-9234E21C2837}" type="datetimeFigureOut">
              <a:rPr lang="en-US" dirty="0"/>
              <a:t>5/31/2022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E1DA07A-9201-4B4B-BAF2-015AFA30F520}" type="datetimeFigureOut">
              <a:rPr lang="en-US" dirty="0"/>
              <a:t>5/31/2022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3D7E00A-486F-4252-8B1D-E32645521F49}" type="datetimeFigureOut">
              <a:rPr lang="en-US" dirty="0"/>
              <a:t>5/31/2022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DF5F92-E675-4B36-9A60-69A962A68675}" type="datetimeFigureOut">
              <a:rPr lang="en-US" dirty="0"/>
              <a:t>5/31/2022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a:t>Click to edit Master text styles</a:t>
            </a:r>
          </a:p>
        </p:txBody>
      </p:sp>
      <p:sp>
        <p:nvSpPr>
          <p:cNvPr id="5" name="Date Placeholder 4"/>
          <p:cNvSpPr>
            <a:spLocks noGrp="1"/>
          </p:cNvSpPr>
          <p:nvPr>
            <p:ph type="dt" sz="half" idx="10"/>
          </p:nvPr>
        </p:nvSpPr>
        <p:spPr/>
        <p:txBody>
          <a:bodyPr/>
          <a:lstStyle/>
          <a:p>
            <a:fld id="{AF6E2C9B-5FA2-460D-9BE7-B0812FC2A6FF}" type="datetimeFigureOut">
              <a:rPr lang="en-US" dirty="0"/>
              <a:t>5/31/2022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40000"/>
              <a:lumOff val="6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5586B75A-687E-405C-8A0B-8D00578BA2C3}" type="datetimeFigureOut">
              <a:rPr lang="en-US" dirty="0"/>
              <a:pPr/>
              <a:t>5/31/2022</a:t>
            </a:fld>
            <a:endParaRPr lang="en-US" dirty="0"/>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en-US" dirty="0"/>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5586B75A-687E-405C-8A0B-8D00578BA2C3}" type="datetimeFigureOut">
              <a:rPr lang="en-US" dirty="0"/>
              <a:pPr/>
              <a:t>5/31/2022</a:t>
            </a:fld>
            <a:endParaRPr lang="en-US" dirty="0"/>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US" dirty="0"/>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D2DF2-9983-43B4-A41C-2C2AFB2DCBAD}"/>
              </a:ext>
            </a:extLst>
          </p:cNvPr>
          <p:cNvSpPr>
            <a:spLocks noGrp="1"/>
          </p:cNvSpPr>
          <p:nvPr>
            <p:ph type="ctrTitle"/>
          </p:nvPr>
        </p:nvSpPr>
        <p:spPr>
          <a:xfrm>
            <a:off x="603504" y="80682"/>
            <a:ext cx="10782300" cy="6777317"/>
          </a:xfrm>
        </p:spPr>
        <p:txBody>
          <a:bodyPr/>
          <a:lstStyle/>
          <a:p>
            <a:r>
              <a:rPr lang="en-IN" sz="2000" b="1" u="sng" dirty="0"/>
              <a:t>Financial  Management </a:t>
            </a:r>
            <a:br>
              <a:rPr lang="en-IN" sz="2000" b="1" u="sng" dirty="0"/>
            </a:br>
            <a:br>
              <a:rPr lang="en-IN" sz="2000" b="1" u="sng" dirty="0"/>
            </a:br>
            <a:r>
              <a:rPr lang="en-IN" sz="2000" b="1" u="sng" dirty="0"/>
              <a:t>Meaning </a:t>
            </a:r>
            <a:br>
              <a:rPr lang="en-IN" sz="2000" b="1" u="sng" dirty="0"/>
            </a:br>
            <a:br>
              <a:rPr lang="en-IN" sz="2000" b="1" u="sng" dirty="0"/>
            </a:br>
            <a:r>
              <a:rPr lang="en-IN" sz="2000" dirty="0"/>
              <a:t>Finance  is considered as the life blood of any business . It is defined as the provision of money at the  time it is needed . All the plans of a businessman  would remain mere dreams , unless adequate money is available to convert them into reality .</a:t>
            </a:r>
            <a:br>
              <a:rPr lang="en-IN" sz="2000" dirty="0"/>
            </a:br>
            <a:r>
              <a:rPr lang="en-IN" sz="2000" dirty="0"/>
              <a:t>Financial Management is very important to every type of organisation , it refers  to that type of managerial  activity concerned  with procurement  of fund and maximum utilization of fund for business purposes.</a:t>
            </a:r>
            <a:br>
              <a:rPr lang="en-IN" sz="2000" dirty="0"/>
            </a:br>
            <a:r>
              <a:rPr lang="en-IN" sz="2000" dirty="0"/>
              <a:t>Thus financial management is concerned with</a:t>
            </a:r>
            <a:br>
              <a:rPr lang="en-IN" sz="2000" dirty="0"/>
            </a:br>
            <a:br>
              <a:rPr lang="en-IN" sz="2000" dirty="0"/>
            </a:br>
            <a:r>
              <a:rPr lang="en-IN" sz="2000" dirty="0"/>
              <a:t>1. Estimation of fixed and working capital requirements.</a:t>
            </a:r>
            <a:br>
              <a:rPr lang="en-IN" sz="2000" dirty="0"/>
            </a:br>
            <a:r>
              <a:rPr lang="en-IN" sz="2000" dirty="0"/>
              <a:t>2. Formulation of capital , structure .</a:t>
            </a:r>
            <a:br>
              <a:rPr lang="en-IN" sz="2000" dirty="0"/>
            </a:br>
            <a:r>
              <a:rPr lang="en-IN" sz="2000" dirty="0"/>
              <a:t>3. Procurement of fixed and working capitals.</a:t>
            </a:r>
            <a:br>
              <a:rPr lang="en-IN" sz="2000" dirty="0"/>
            </a:br>
            <a:r>
              <a:rPr lang="en-IN" sz="2000" dirty="0"/>
              <a:t>4 Management of earnings.</a:t>
            </a:r>
            <a:br>
              <a:rPr lang="en-IN" sz="2000" dirty="0"/>
            </a:br>
            <a:br>
              <a:rPr lang="en-IN" sz="2000" dirty="0"/>
            </a:br>
            <a:r>
              <a:rPr lang="en-IN" sz="2000" dirty="0"/>
              <a:t>The term corporate financial management often used to emphases the financial management of companies and corporation .Thus , it consists of decisions relating to </a:t>
            </a:r>
            <a:br>
              <a:rPr lang="en-IN" sz="2000" dirty="0"/>
            </a:br>
            <a:br>
              <a:rPr lang="en-IN" sz="2000" dirty="0"/>
            </a:br>
            <a:r>
              <a:rPr lang="en-IN" sz="2000" dirty="0"/>
              <a:t>1. Investment – concerned with capital budgeting and current assets management.</a:t>
            </a:r>
            <a:br>
              <a:rPr lang="en-IN" sz="2000" dirty="0"/>
            </a:br>
            <a:r>
              <a:rPr lang="en-IN" sz="2000" dirty="0"/>
              <a:t>2. Financing – concerned with determining  the best financing mix.</a:t>
            </a:r>
            <a:br>
              <a:rPr lang="en-IN" sz="2000" dirty="0"/>
            </a:br>
            <a:r>
              <a:rPr lang="en-IN" sz="2000" dirty="0"/>
              <a:t>3. Dividend – concerned with solutions to decision of dividend policy.</a:t>
            </a:r>
            <a:br>
              <a:rPr lang="en-IN" sz="2000" dirty="0"/>
            </a:br>
            <a:br>
              <a:rPr lang="en-IN" sz="2000" dirty="0"/>
            </a:br>
            <a:br>
              <a:rPr lang="en-IN" sz="2000" dirty="0"/>
            </a:br>
            <a:r>
              <a:rPr lang="en-IN" sz="2000" dirty="0"/>
              <a:t> </a:t>
            </a:r>
            <a:br>
              <a:rPr lang="en-IN" sz="2000" dirty="0"/>
            </a:br>
            <a:br>
              <a:rPr lang="en-IN" sz="2000" dirty="0"/>
            </a:br>
            <a:endParaRPr lang="en-IN" sz="2000" dirty="0"/>
          </a:p>
        </p:txBody>
      </p:sp>
      <p:sp>
        <p:nvSpPr>
          <p:cNvPr id="3" name="Subtitle 2">
            <a:extLst>
              <a:ext uri="{FF2B5EF4-FFF2-40B4-BE49-F238E27FC236}">
                <a16:creationId xmlns:a16="http://schemas.microsoft.com/office/drawing/2014/main" id="{C87916AC-AF25-4906-A38E-F14B73D7C78F}"/>
              </a:ext>
            </a:extLst>
          </p:cNvPr>
          <p:cNvSpPr>
            <a:spLocks noGrp="1"/>
          </p:cNvSpPr>
          <p:nvPr>
            <p:ph type="subTitle" idx="1"/>
          </p:nvPr>
        </p:nvSpPr>
        <p:spPr>
          <a:xfrm flipV="1">
            <a:off x="667512" y="6812280"/>
            <a:ext cx="9228201" cy="45719"/>
          </a:xfrm>
        </p:spPr>
        <p:txBody>
          <a:bodyPr>
            <a:normAutofit fontScale="25000" lnSpcReduction="20000"/>
          </a:bodyPr>
          <a:lstStyle/>
          <a:p>
            <a:endParaRPr lang="en-IN"/>
          </a:p>
        </p:txBody>
      </p:sp>
    </p:spTree>
    <p:extLst>
      <p:ext uri="{BB962C8B-B14F-4D97-AF65-F5344CB8AC3E}">
        <p14:creationId xmlns:p14="http://schemas.microsoft.com/office/powerpoint/2010/main" val="25768955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5C473B-F3AC-428C-9775-A817A96D943A}"/>
              </a:ext>
            </a:extLst>
          </p:cNvPr>
          <p:cNvSpPr>
            <a:spLocks noGrp="1"/>
          </p:cNvSpPr>
          <p:nvPr>
            <p:ph type="title"/>
          </p:nvPr>
        </p:nvSpPr>
        <p:spPr>
          <a:xfrm>
            <a:off x="657224" y="499532"/>
            <a:ext cx="10772775" cy="6358467"/>
          </a:xfrm>
        </p:spPr>
        <p:txBody>
          <a:bodyPr>
            <a:normAutofit fontScale="90000"/>
          </a:bodyPr>
          <a:lstStyle/>
          <a:p>
            <a:r>
              <a:rPr lang="en-IN" sz="2000" b="1" u="sng" dirty="0"/>
              <a:t>Objectives of Financial Management</a:t>
            </a:r>
            <a:r>
              <a:rPr lang="en-IN" sz="2000" dirty="0"/>
              <a:t> </a:t>
            </a:r>
            <a:br>
              <a:rPr lang="en-IN" sz="2000" dirty="0"/>
            </a:br>
            <a:br>
              <a:rPr lang="en-IN" sz="2000" dirty="0"/>
            </a:br>
            <a:r>
              <a:rPr lang="en-IN" sz="2000" dirty="0"/>
              <a:t>Financial management is concerned with efficient use of capital fund , evaluate how funds are procured and used . In all cases, financial management involves sound judgement , combined with logical approach to decision making.</a:t>
            </a:r>
            <a:br>
              <a:rPr lang="en-IN" sz="2000" dirty="0"/>
            </a:br>
            <a:br>
              <a:rPr lang="en-IN" sz="2000" dirty="0"/>
            </a:br>
            <a:r>
              <a:rPr lang="en-IN" sz="2000" dirty="0"/>
              <a:t>Different alternatives having different implications are available to a business organisation in the process of decision making . These alternatives have to be evaluated on the basis of the some analytical framework and commercial strategies of an organisation.</a:t>
            </a:r>
            <a:br>
              <a:rPr lang="en-IN" sz="2000" dirty="0"/>
            </a:br>
            <a:br>
              <a:rPr lang="en-IN" sz="2000" dirty="0"/>
            </a:br>
            <a:r>
              <a:rPr lang="en-IN" sz="2000" dirty="0"/>
              <a:t>There can be many financial objectives , two of them are notable because of the wide support for them .</a:t>
            </a:r>
            <a:br>
              <a:rPr lang="en-IN" sz="2000" dirty="0"/>
            </a:br>
            <a:br>
              <a:rPr lang="en-IN" sz="2000" dirty="0"/>
            </a:br>
            <a:r>
              <a:rPr lang="en-IN" sz="2000" dirty="0"/>
              <a:t>1. Profit maximisation</a:t>
            </a:r>
            <a:br>
              <a:rPr lang="en-IN" sz="2000" dirty="0"/>
            </a:br>
            <a:r>
              <a:rPr lang="en-IN" sz="2000" dirty="0"/>
              <a:t>2. Wealth maximisation</a:t>
            </a:r>
            <a:br>
              <a:rPr lang="en-IN" sz="2000" dirty="0"/>
            </a:br>
            <a:br>
              <a:rPr lang="en-IN" sz="2000" dirty="0"/>
            </a:br>
            <a:r>
              <a:rPr lang="en-IN" sz="2000" b="1" u="sng" dirty="0"/>
              <a:t>Profit  maximisation</a:t>
            </a:r>
            <a:br>
              <a:rPr lang="en-IN" sz="2000" b="1" u="sng" dirty="0"/>
            </a:br>
            <a:br>
              <a:rPr lang="en-IN" sz="2000" b="1" u="sng" dirty="0"/>
            </a:br>
            <a:r>
              <a:rPr lang="en-IN" sz="2000" dirty="0"/>
              <a:t>It is maximising the rupee income of the business , although profit maximisation is traditionally considered as the main objective of the firm , it has been strongly attacked for not having logical managerial justification.</a:t>
            </a:r>
            <a:br>
              <a:rPr lang="en-IN" sz="2000" dirty="0"/>
            </a:br>
            <a:br>
              <a:rPr lang="en-IN" sz="2000" dirty="0"/>
            </a:br>
            <a:r>
              <a:rPr lang="en-IN" sz="2000" b="1" u="sng" dirty="0"/>
              <a:t>Wealth maximisation </a:t>
            </a:r>
            <a:br>
              <a:rPr lang="en-IN" sz="2000" b="1" u="sng" dirty="0"/>
            </a:br>
            <a:br>
              <a:rPr lang="en-IN" sz="2000" b="1" u="sng" dirty="0"/>
            </a:br>
            <a:r>
              <a:rPr lang="en-IN" sz="2000" dirty="0"/>
              <a:t>It refers to the maximisation of the market price per share of the company . But the wealth maximisation is regarded as a better objective because it considers the </a:t>
            </a:r>
            <a:br>
              <a:rPr lang="en-IN" sz="2000" dirty="0"/>
            </a:br>
            <a:br>
              <a:rPr lang="en-IN" sz="2000" dirty="0"/>
            </a:br>
            <a:r>
              <a:rPr lang="en-IN" sz="2000" dirty="0"/>
              <a:t>1. time value of money .</a:t>
            </a:r>
            <a:br>
              <a:rPr lang="en-IN" sz="2000" dirty="0"/>
            </a:br>
            <a:r>
              <a:rPr lang="en-IN" sz="2000" dirty="0"/>
              <a:t>2. It takes into account the risk or uncertainty  of future earnings.</a:t>
            </a:r>
            <a:br>
              <a:rPr lang="en-IN" sz="2000" dirty="0"/>
            </a:br>
            <a:r>
              <a:rPr lang="en-IN" sz="2000" dirty="0"/>
              <a:t>3. It considers the effect of dividend policy in the market price of the shares .</a:t>
            </a:r>
          </a:p>
        </p:txBody>
      </p:sp>
      <p:sp>
        <p:nvSpPr>
          <p:cNvPr id="3" name="Content Placeholder 2">
            <a:extLst>
              <a:ext uri="{FF2B5EF4-FFF2-40B4-BE49-F238E27FC236}">
                <a16:creationId xmlns:a16="http://schemas.microsoft.com/office/drawing/2014/main" id="{E2E7F985-1A43-40D4-9A70-509808F7FB24}"/>
              </a:ext>
            </a:extLst>
          </p:cNvPr>
          <p:cNvSpPr>
            <a:spLocks noGrp="1"/>
          </p:cNvSpPr>
          <p:nvPr>
            <p:ph idx="1"/>
          </p:nvPr>
        </p:nvSpPr>
        <p:spPr>
          <a:xfrm flipV="1">
            <a:off x="676656" y="7279340"/>
            <a:ext cx="10753725" cy="519953"/>
          </a:xfrm>
        </p:spPr>
        <p:txBody>
          <a:bodyPr/>
          <a:lstStyle/>
          <a:p>
            <a:endParaRPr lang="en-IN" dirty="0"/>
          </a:p>
        </p:txBody>
      </p:sp>
    </p:spTree>
    <p:extLst>
      <p:ext uri="{BB962C8B-B14F-4D97-AF65-F5344CB8AC3E}">
        <p14:creationId xmlns:p14="http://schemas.microsoft.com/office/powerpoint/2010/main" val="22961647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2318D3-0AFC-42A3-B18A-0EAD7456B91C}"/>
              </a:ext>
            </a:extLst>
          </p:cNvPr>
          <p:cNvSpPr>
            <a:spLocks noGrp="1"/>
          </p:cNvSpPr>
          <p:nvPr>
            <p:ph type="title"/>
          </p:nvPr>
        </p:nvSpPr>
        <p:spPr>
          <a:xfrm>
            <a:off x="657224" y="499533"/>
            <a:ext cx="10772775" cy="6215032"/>
          </a:xfrm>
        </p:spPr>
        <p:txBody>
          <a:bodyPr>
            <a:normAutofit/>
          </a:bodyPr>
          <a:lstStyle/>
          <a:p>
            <a:r>
              <a:rPr lang="en-IN" sz="2000" dirty="0"/>
              <a:t>The objectives of financial management are such that they should be beneficial to owners , management , employees and customers. These objectives can be accomplished only by maximising the value of the firm by following ways : --</a:t>
            </a:r>
            <a:br>
              <a:rPr lang="en-IN" sz="2000" dirty="0"/>
            </a:br>
            <a:br>
              <a:rPr lang="en-IN" sz="2000" dirty="0"/>
            </a:br>
            <a:r>
              <a:rPr lang="en-IN" sz="2000" dirty="0"/>
              <a:t>1. </a:t>
            </a:r>
            <a:r>
              <a:rPr lang="en-IN" sz="2000" b="1" u="sng" dirty="0"/>
              <a:t>Increase in profit –</a:t>
            </a:r>
            <a:br>
              <a:rPr lang="en-IN" sz="2000" dirty="0"/>
            </a:br>
            <a:br>
              <a:rPr lang="en-IN" sz="2000" dirty="0"/>
            </a:br>
            <a:r>
              <a:rPr lang="en-IN" sz="2000" dirty="0"/>
              <a:t>A firm / organisation can maximise its value through increasing its revenue . The revenue can be enhanced by way of stepping up the volume of sales or other activity . When a firm is in equilibrium position , its profit are said to be maximum at this stage .The average cost is maximum , and marginal revenue are equal . An increase of sales beyond this limit , will not necessary result in arise in profit unless markets are increased for increased supply and over –head costs are controlled.</a:t>
            </a:r>
            <a:br>
              <a:rPr lang="en-IN" sz="2000" dirty="0"/>
            </a:br>
            <a:br>
              <a:rPr lang="en-IN" sz="2000" dirty="0"/>
            </a:br>
            <a:r>
              <a:rPr lang="en-IN" sz="2000" dirty="0"/>
              <a:t>2. </a:t>
            </a:r>
            <a:r>
              <a:rPr lang="en-IN" sz="2000" b="1" u="sng" dirty="0"/>
              <a:t>Reduction in cost  --</a:t>
            </a:r>
            <a:br>
              <a:rPr lang="en-IN" sz="2000" b="1" u="sng" dirty="0"/>
            </a:br>
            <a:br>
              <a:rPr lang="en-IN" sz="2000" b="1" u="sng" dirty="0"/>
            </a:br>
            <a:r>
              <a:rPr lang="en-IN" sz="2000" dirty="0"/>
              <a:t>The firm should work by all means to reduce the cost of capital and to launch economy drive in its operation .</a:t>
            </a:r>
            <a:br>
              <a:rPr lang="en-IN" sz="2000" dirty="0"/>
            </a:br>
            <a:br>
              <a:rPr lang="en-IN" sz="2000" dirty="0"/>
            </a:br>
            <a:r>
              <a:rPr lang="en-IN" sz="2000" dirty="0"/>
              <a:t>3. </a:t>
            </a:r>
            <a:r>
              <a:rPr lang="en-IN" sz="2000" b="1" u="sng" dirty="0"/>
              <a:t>Sources of fund –</a:t>
            </a:r>
            <a:br>
              <a:rPr lang="en-IN" sz="2000" dirty="0"/>
            </a:br>
            <a:br>
              <a:rPr lang="en-IN" sz="2000" dirty="0"/>
            </a:br>
            <a:r>
              <a:rPr lang="en-IN" sz="2000" dirty="0"/>
              <a:t>A firm can raise fund in various ways or source , the risk involved in all  these sources are to be assessed before hand .</a:t>
            </a:r>
            <a:br>
              <a:rPr lang="en-IN" sz="2000" dirty="0"/>
            </a:br>
            <a:r>
              <a:rPr lang="en-IN" sz="2000" dirty="0"/>
              <a:t>While the issue of equity shares , increases  the ownership funds of the organisation . The issue of debentures and preference shares enhances fixed and recurring obligation on it .</a:t>
            </a:r>
            <a:br>
              <a:rPr lang="en-IN" sz="2000" dirty="0"/>
            </a:br>
            <a:endParaRPr lang="en-IN" sz="2000" dirty="0"/>
          </a:p>
        </p:txBody>
      </p:sp>
      <p:sp>
        <p:nvSpPr>
          <p:cNvPr id="3" name="Content Placeholder 2">
            <a:extLst>
              <a:ext uri="{FF2B5EF4-FFF2-40B4-BE49-F238E27FC236}">
                <a16:creationId xmlns:a16="http://schemas.microsoft.com/office/drawing/2014/main" id="{8AF71B6A-268B-4A18-82B8-A0957264BDD9}"/>
              </a:ext>
            </a:extLst>
          </p:cNvPr>
          <p:cNvSpPr>
            <a:spLocks noGrp="1"/>
          </p:cNvSpPr>
          <p:nvPr>
            <p:ph idx="1"/>
          </p:nvPr>
        </p:nvSpPr>
        <p:spPr>
          <a:xfrm flipV="1">
            <a:off x="676656" y="7117080"/>
            <a:ext cx="10753725" cy="45719"/>
          </a:xfrm>
        </p:spPr>
        <p:txBody>
          <a:bodyPr>
            <a:normAutofit fontScale="25000" lnSpcReduction="20000"/>
          </a:bodyPr>
          <a:lstStyle/>
          <a:p>
            <a:endParaRPr lang="en-IN" dirty="0"/>
          </a:p>
        </p:txBody>
      </p:sp>
    </p:spTree>
    <p:extLst>
      <p:ext uri="{BB962C8B-B14F-4D97-AF65-F5344CB8AC3E}">
        <p14:creationId xmlns:p14="http://schemas.microsoft.com/office/powerpoint/2010/main" val="27368795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ED05B-45A6-4A98-96CE-F11E1F60C517}"/>
              </a:ext>
            </a:extLst>
          </p:cNvPr>
          <p:cNvSpPr>
            <a:spLocks noGrp="1"/>
          </p:cNvSpPr>
          <p:nvPr>
            <p:ph type="title"/>
          </p:nvPr>
        </p:nvSpPr>
        <p:spPr>
          <a:xfrm>
            <a:off x="657224" y="499532"/>
            <a:ext cx="10772775" cy="5793692"/>
          </a:xfrm>
        </p:spPr>
        <p:txBody>
          <a:bodyPr>
            <a:normAutofit/>
          </a:bodyPr>
          <a:lstStyle/>
          <a:p>
            <a:r>
              <a:rPr lang="en-IN" sz="2000" b="1" u="sng" dirty="0"/>
              <a:t>4. Minimum risk –</a:t>
            </a:r>
            <a:br>
              <a:rPr lang="en-IN" sz="2000" b="1" u="sng" dirty="0"/>
            </a:br>
            <a:br>
              <a:rPr lang="en-IN" sz="2000" b="1" u="sng" dirty="0"/>
            </a:br>
            <a:r>
              <a:rPr lang="en-IN" sz="2000" dirty="0"/>
              <a:t>No pain no gain is a  common adage . Before embarking on any particular course of action , a firm will have to calculate different type of risk which it faces , the firm will have to consider the interest of equity share holders as the central focus of</a:t>
            </a:r>
            <a:br>
              <a:rPr lang="en-IN" sz="2000" dirty="0"/>
            </a:br>
            <a:r>
              <a:rPr lang="en-IN" sz="2000" dirty="0"/>
              <a:t> the financial policies while keeping the goal of maximising the wealth of the organisation or firm .</a:t>
            </a:r>
            <a:br>
              <a:rPr lang="en-IN" sz="2000" dirty="0"/>
            </a:br>
            <a:br>
              <a:rPr lang="en-IN" sz="2000" dirty="0"/>
            </a:br>
            <a:r>
              <a:rPr lang="en-IN" sz="2000" b="1" u="sng" dirty="0"/>
              <a:t>5. Long Run  Value –</a:t>
            </a:r>
            <a:br>
              <a:rPr lang="en-IN" sz="2000" b="1" u="sng" dirty="0"/>
            </a:br>
            <a:br>
              <a:rPr lang="en-IN" sz="2000" b="1" u="sng" dirty="0"/>
            </a:br>
            <a:r>
              <a:rPr lang="en-IN" sz="2000" dirty="0"/>
              <a:t>The objective of financial management must maximise the long term value. The objective should be followed for the permanent progress and </a:t>
            </a:r>
            <a:r>
              <a:rPr lang="en-IN" sz="2000"/>
              <a:t>sound reputation of the firm. </a:t>
            </a:r>
            <a:endParaRPr lang="en-IN" sz="2000" b="1" u="sng" dirty="0"/>
          </a:p>
        </p:txBody>
      </p:sp>
      <p:sp>
        <p:nvSpPr>
          <p:cNvPr id="3" name="Content Placeholder 2">
            <a:extLst>
              <a:ext uri="{FF2B5EF4-FFF2-40B4-BE49-F238E27FC236}">
                <a16:creationId xmlns:a16="http://schemas.microsoft.com/office/drawing/2014/main" id="{1B524546-07C0-462D-86BA-BB10924AF300}"/>
              </a:ext>
            </a:extLst>
          </p:cNvPr>
          <p:cNvSpPr>
            <a:spLocks noGrp="1"/>
          </p:cNvSpPr>
          <p:nvPr>
            <p:ph idx="1"/>
          </p:nvPr>
        </p:nvSpPr>
        <p:spPr>
          <a:xfrm flipV="1">
            <a:off x="676656" y="6544235"/>
            <a:ext cx="10753725" cy="197224"/>
          </a:xfrm>
        </p:spPr>
        <p:txBody>
          <a:bodyPr>
            <a:normAutofit fontScale="32500" lnSpcReduction="20000"/>
          </a:bodyPr>
          <a:lstStyle/>
          <a:p>
            <a:endParaRPr lang="en-IN" dirty="0"/>
          </a:p>
        </p:txBody>
      </p:sp>
    </p:spTree>
    <p:extLst>
      <p:ext uri="{BB962C8B-B14F-4D97-AF65-F5344CB8AC3E}">
        <p14:creationId xmlns:p14="http://schemas.microsoft.com/office/powerpoint/2010/main" val="3581311130"/>
      </p:ext>
    </p:extLst>
  </p:cSld>
  <p:clrMapOvr>
    <a:masterClrMapping/>
  </p:clrMapOvr>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docProps/app.xml><?xml version="1.0" encoding="utf-8"?>
<Properties xmlns="http://schemas.openxmlformats.org/officeDocument/2006/extended-properties" xmlns:vt="http://schemas.openxmlformats.org/officeDocument/2006/docPropsVTypes">
  <Template>TM03457491[[fn=Metropolitan]]</Template>
  <TotalTime>55</TotalTime>
  <Words>798</Words>
  <Application>Microsoft Office PowerPoint</Application>
  <PresentationFormat>Widescreen</PresentationFormat>
  <Paragraphs>4</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 Light</vt:lpstr>
      <vt:lpstr>Metropolitan</vt:lpstr>
      <vt:lpstr>Financial  Management   Meaning   Finance  is considered as the life blood of any business . It is defined as the provision of money at the  time it is needed . All the plans of a businessman  would remain mere dreams , unless adequate money is available to convert them into reality . Financial Management is very important to every type of organisation , it refers  to that type of managerial  activity concerned  with procurement  of fund and maximum utilization of fund for business purposes. Thus financial management is concerned with  1. Estimation of fixed and working capital requirements. 2. Formulation of capital , structure . 3. Procurement of fixed and working capitals. 4 Management of earnings.  The term corporate financial management often used to emphases the financial management of companies and corporation .Thus , it consists of decisions relating to   1. Investment – concerned with capital budgeting and current assets management. 2. Financing – concerned with determining  the best financing mix. 3. Dividend – concerned with solutions to decision of dividend policy.      </vt:lpstr>
      <vt:lpstr>Objectives of Financial Management   Financial management is concerned with efficient use of capital fund , evaluate how funds are procured and used . In all cases, financial management involves sound judgement , combined with logical approach to decision making.  Different alternatives having different implications are available to a business organisation in the process of decision making . These alternatives have to be evaluated on the basis of the some analytical framework and commercial strategies of an organisation.  There can be many financial objectives , two of them are notable because of the wide support for them .  1. Profit maximisation 2. Wealth maximisation  Profit  maximisation  It is maximising the rupee income of the business , although profit maximisation is traditionally considered as the main objective of the firm , it has been strongly attacked for not having logical managerial justification.  Wealth maximisation   It refers to the maximisation of the market price per share of the company . But the wealth maximisation is regarded as a better objective because it considers the   1. time value of money . 2. It takes into account the risk or uncertainty  of future earnings. 3. It considers the effect of dividend policy in the market price of the shares .</vt:lpstr>
      <vt:lpstr>The objectives of financial management are such that they should be beneficial to owners , management , employees and customers. These objectives can be accomplished only by maximising the value of the firm by following ways : --  1. Increase in profit –  A firm / organisation can maximise its value through increasing its revenue . The revenue can be enhanced by way of stepping up the volume of sales or other activity . When a firm is in equilibrium position , its profit are said to be maximum at this stage .The average cost is maximum , and marginal revenue are equal . An increase of sales beyond this limit , will not necessary result in arise in profit unless markets are increased for increased supply and over –head costs are controlled.  2. Reduction in cost  --  The firm should work by all means to reduce the cost of capital and to launch economy drive in its operation .  3. Sources of fund –  A firm can raise fund in various ways or source , the risk involved in all  these sources are to be assessed before hand . While the issue of equity shares , increases  the ownership funds of the organisation . The issue of debentures and preference shares enhances fixed and recurring obligation on it . </vt:lpstr>
      <vt:lpstr>4. Minimum risk –  No pain no gain is a  common adage . Before embarking on any particular course of action , a firm will have to calculate different type of risk which it faces , the firm will have to consider the interest of equity share holders as the central focus of  the financial policies while keeping the goal of maximising the wealth of the organisation or firm .  5. Long Run  Value –  The objective of financial management must maximise the long term value. The objective should be followed for the permanent progress and sound reputation of the firm.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Management   Meaning   Finance  is considered as the live blood of any business . It is defined as the provision of money at the  time it is needed . All the plans of a businessman  would remain mere dreams , unless adequate money is available to convert them into reality . Financial Management is very important to every type of organisation , it refers  to that type of managerial  activity concerned  with procurement  of fund and maximum utilization of fund for business purposes. Thus financial management is concerned with  1. Estimation of fixed and working capital requirements. 2. Formulation of capital , structure . 3. Procurement of fixed and working capitals. 4 Management of earnings.  The term corporate financial management often used to emphases the financial management of companies and corporation .Thus , it consists of decisions relating to   1. Investment – concerned with capital budgeting and current assets management. 2. Financing – concerned with determining  the best financing mix. 3. Dividend – concerned with solutions to decision of dividend policy.</dc:title>
  <dc:creator>Ritika Yadav</dc:creator>
  <cp:lastModifiedBy>Shilpi Dubey</cp:lastModifiedBy>
  <cp:revision>4</cp:revision>
  <dcterms:created xsi:type="dcterms:W3CDTF">2022-05-24T12:48:30Z</dcterms:created>
  <dcterms:modified xsi:type="dcterms:W3CDTF">2022-05-31T08:39:42Z</dcterms:modified>
</cp:coreProperties>
</file>