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9" r:id="rId5"/>
    <p:sldId id="258" r:id="rId6"/>
    <p:sldId id="257" r:id="rId7"/>
    <p:sldId id="262" r:id="rId8"/>
    <p:sldId id="263" r:id="rId9"/>
    <p:sldId id="264" r:id="rId10"/>
    <p:sldId id="265" r:id="rId11"/>
    <p:sldId id="266" r:id="rId12"/>
    <p:sldId id="267" r:id="rId13"/>
    <p:sldId id="268" r:id="rId14"/>
    <p:sldId id="269" r:id="rId15"/>
    <p:sldId id="273" r:id="rId16"/>
    <p:sldId id="272" r:id="rId17"/>
    <p:sldId id="274" r:id="rId18"/>
    <p:sldId id="270" r:id="rId19"/>
    <p:sldId id="271"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2A61CA-B0EC-4F79-BCCA-7D58606A39A0}" type="datetimeFigureOut">
              <a:rPr lang="en-US" smtClean="0"/>
              <a:t>09-Apr-20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65195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A61CA-B0EC-4F79-BCCA-7D58606A39A0}" type="datetimeFigureOut">
              <a:rPr lang="en-US" smtClean="0"/>
              <a:t>09-Apr-20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321234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A61CA-B0EC-4F79-BCCA-7D58606A39A0}" type="datetimeFigureOut">
              <a:rPr lang="en-US" smtClean="0"/>
              <a:t>09-Apr-20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379240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A61CA-B0EC-4F79-BCCA-7D58606A39A0}" type="datetimeFigureOut">
              <a:rPr lang="en-US" smtClean="0"/>
              <a:t>09-Apr-20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77126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A61CA-B0EC-4F79-BCCA-7D58606A39A0}" type="datetimeFigureOut">
              <a:rPr lang="en-US" smtClean="0"/>
              <a:t>09-Apr-20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100967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A61CA-B0EC-4F79-BCCA-7D58606A39A0}" type="datetimeFigureOut">
              <a:rPr lang="en-US" smtClean="0"/>
              <a:t>09-Apr-20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68672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A61CA-B0EC-4F79-BCCA-7D58606A39A0}" type="datetimeFigureOut">
              <a:rPr lang="en-US" smtClean="0"/>
              <a:t>09-Apr-20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21227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2A61CA-B0EC-4F79-BCCA-7D58606A39A0}" type="datetimeFigureOut">
              <a:rPr lang="en-US" smtClean="0"/>
              <a:t>09-Apr-20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412536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A61CA-B0EC-4F79-BCCA-7D58606A39A0}" type="datetimeFigureOut">
              <a:rPr lang="en-US" smtClean="0"/>
              <a:t>09-Apr-20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107874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A61CA-B0EC-4F79-BCCA-7D58606A39A0}" type="datetimeFigureOut">
              <a:rPr lang="en-US" smtClean="0"/>
              <a:t>09-Apr-20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45143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A61CA-B0EC-4F79-BCCA-7D58606A39A0}" type="datetimeFigureOut">
              <a:rPr lang="en-US" smtClean="0"/>
              <a:t>09-Apr-20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3E28-1FDB-4746-9D63-C795A2FFBCE4}" type="slidenum">
              <a:rPr lang="en-US" smtClean="0"/>
              <a:t>‹#›</a:t>
            </a:fld>
            <a:endParaRPr lang="en-US"/>
          </a:p>
        </p:txBody>
      </p:sp>
    </p:spTree>
    <p:extLst>
      <p:ext uri="{BB962C8B-B14F-4D97-AF65-F5344CB8AC3E}">
        <p14:creationId xmlns:p14="http://schemas.microsoft.com/office/powerpoint/2010/main" val="323806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A61CA-B0EC-4F79-BCCA-7D58606A39A0}" type="datetimeFigureOut">
              <a:rPr lang="en-US" smtClean="0"/>
              <a:t>09-Apr-20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03E28-1FDB-4746-9D63-C795A2FFBCE4}" type="slidenum">
              <a:rPr lang="en-US" smtClean="0"/>
              <a:t>‹#›</a:t>
            </a:fld>
            <a:endParaRPr lang="en-US"/>
          </a:p>
        </p:txBody>
      </p:sp>
    </p:spTree>
    <p:extLst>
      <p:ext uri="{BB962C8B-B14F-4D97-AF65-F5344CB8AC3E}">
        <p14:creationId xmlns:p14="http://schemas.microsoft.com/office/powerpoint/2010/main" val="398410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K-means_clustering" TargetMode="External"/><Relationship Id="rId2" Type="http://schemas.openxmlformats.org/officeDocument/2006/relationships/hyperlink" Target="https://en.wikipedia.org/wiki/Hierarchical_cluster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GenMAPP" TargetMode="External"/><Relationship Id="rId2" Type="http://schemas.openxmlformats.org/officeDocument/2006/relationships/hyperlink" Target="https://en.wikipedia.org/wiki/Microarray_analysis_techniques#cite_note-20" TargetMode="External"/><Relationship Id="rId1" Type="http://schemas.openxmlformats.org/officeDocument/2006/relationships/slideLayout" Target="../slideLayouts/slideLayout2.xml"/><Relationship Id="rId6" Type="http://schemas.openxmlformats.org/officeDocument/2006/relationships/hyperlink" Target="https://en.wikipedia.org/wiki/R_programming_language" TargetMode="External"/><Relationship Id="rId5" Type="http://schemas.openxmlformats.org/officeDocument/2006/relationships/hyperlink" Target="https://en.wikipedia.org/wiki/Bioconductor" TargetMode="External"/><Relationship Id="rId4" Type="http://schemas.openxmlformats.org/officeDocument/2006/relationships/hyperlink" Target="https://en.wikipedia.org/wiki/Anduril_(workflow_engine)#Moksiskaa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Gene_expression" TargetMode="External"/><Relationship Id="rId2" Type="http://schemas.openxmlformats.org/officeDocument/2006/relationships/hyperlink" Target="https://en.wikipedia.org/wiki/DNA_microarra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Microarray" TargetMode="External"/><Relationship Id="rId2" Type="http://schemas.openxmlformats.org/officeDocument/2006/relationships/hyperlink" Target="https://en.wikipedia.org/wiki/FGED_Society" TargetMode="External"/><Relationship Id="rId1" Type="http://schemas.openxmlformats.org/officeDocument/2006/relationships/slideLayout" Target="../slideLayouts/slideLayout2.xml"/><Relationship Id="rId4" Type="http://schemas.openxmlformats.org/officeDocument/2006/relationships/hyperlink" Target="https://en.wikipedia.org/wiki/Minimum_information_about_a_microarray_experiment#cite_note-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National_Center_for_Biotechnology_Information" TargetMode="External"/><Relationship Id="rId2" Type="http://schemas.openxmlformats.org/officeDocument/2006/relationships/hyperlink" Target="https://en.wikipedia.org/wiki/Gene_Expression_Omnibus" TargetMode="External"/><Relationship Id="rId1" Type="http://schemas.openxmlformats.org/officeDocument/2006/relationships/slideLayout" Target="../slideLayouts/slideLayout2.xml"/><Relationship Id="rId4" Type="http://schemas.openxmlformats.org/officeDocument/2006/relationships/hyperlink" Target="https://en.wikipedia.org/wiki/European_Bioinformatics_Institu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MINSEQE" TargetMode="External"/><Relationship Id="rId2" Type="http://schemas.openxmlformats.org/officeDocument/2006/relationships/hyperlink" Target="https://en.wikipedia.org/wiki/MIAME" TargetMode="External"/><Relationship Id="rId1" Type="http://schemas.openxmlformats.org/officeDocument/2006/relationships/slideLayout" Target="../slideLayouts/slideLayout2.xml"/><Relationship Id="rId5" Type="http://schemas.openxmlformats.org/officeDocument/2006/relationships/hyperlink" Target="https://en.wikipedia.org/wiki/CaBIG" TargetMode="External"/><Relationship Id="rId4" Type="http://schemas.openxmlformats.org/officeDocument/2006/relationships/hyperlink" Target="https://en.wikipedia.org/wiki/ArrayTrac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bi.ac.uk/training/online/glossary/cross-hybridisation" TargetMode="External"/><Relationship Id="rId2" Type="http://schemas.openxmlformats.org/officeDocument/2006/relationships/hyperlink" Target="https://www.ebi.ac.uk/training/online/course/functional-genomics-ii-common-technologies-and-data-analysis-methods/references" TargetMode="External"/><Relationship Id="rId1" Type="http://schemas.openxmlformats.org/officeDocument/2006/relationships/slideLayout" Target="../slideLayouts/slideLayout2.xml"/><Relationship Id="rId4" Type="http://schemas.openxmlformats.org/officeDocument/2006/relationships/hyperlink" Target="https://www.ebi.ac.uk/training/online/glossary/normalisation-metho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bi.ac.uk/training/online/course/functional-genomics-ii-common-technologies-and-data-analysis-methods/analysis-microarray-data" TargetMode="External"/><Relationship Id="rId2" Type="http://schemas.openxmlformats.org/officeDocument/2006/relationships/hyperlink" Target="https://discover.nci.nih.gov/microarrayAnalysis/Experimental.Design.jsp" TargetMode="External"/><Relationship Id="rId1" Type="http://schemas.openxmlformats.org/officeDocument/2006/relationships/slideLayout" Target="../slideLayouts/slideLayout2.xml"/><Relationship Id="rId5" Type="http://schemas.openxmlformats.org/officeDocument/2006/relationships/hyperlink" Target="https://en.wikipedia.org/wiki/Microarray" TargetMode="External"/><Relationship Id="rId4" Type="http://schemas.openxmlformats.org/officeDocument/2006/relationships/hyperlink" Target="https://bitesizebio.com/webina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ranslate.google.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bi.ac.uk/training/online/glossary/microarray" TargetMode="External"/><Relationship Id="rId7" Type="http://schemas.openxmlformats.org/officeDocument/2006/relationships/hyperlink" Target="https://www.ebi.ac.uk/training/online/glossary/rma" TargetMode="External"/><Relationship Id="rId2" Type="http://schemas.openxmlformats.org/officeDocument/2006/relationships/hyperlink" Target="https://www.ebi.ac.uk/training/online/glossary/normalisation" TargetMode="External"/><Relationship Id="rId1" Type="http://schemas.openxmlformats.org/officeDocument/2006/relationships/slideLayout" Target="../slideLayouts/slideLayout2.xml"/><Relationship Id="rId6" Type="http://schemas.openxmlformats.org/officeDocument/2006/relationships/hyperlink" Target="https://www.ebi.ac.uk/training/online/glossary/affymetrix" TargetMode="External"/><Relationship Id="rId5" Type="http://schemas.openxmlformats.org/officeDocument/2006/relationships/hyperlink" Target="https://www.ebi.ac.uk/training/online/glossary/expression-atlas" TargetMode="External"/><Relationship Id="rId4" Type="http://schemas.openxmlformats.org/officeDocument/2006/relationships/hyperlink" Target="https://www.ebi.ac.uk/training/online/glossary/differentially-express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Microarray Data Analysis</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Shilpa</a:t>
            </a:r>
            <a:r>
              <a:rPr lang="en-US" dirty="0" smtClean="0"/>
              <a:t> </a:t>
            </a:r>
            <a:r>
              <a:rPr lang="en-US" dirty="0" err="1" smtClean="0"/>
              <a:t>Kaistha</a:t>
            </a:r>
            <a:endParaRPr lang="en-US" dirty="0" smtClean="0"/>
          </a:p>
          <a:p>
            <a:r>
              <a:rPr lang="en-US" dirty="0" smtClean="0"/>
              <a:t>Department of Microbiology</a:t>
            </a:r>
          </a:p>
          <a:p>
            <a:r>
              <a:rPr lang="en-US" dirty="0" smtClean="0"/>
              <a:t>Institute of Biosciences &amp; Biotechnology</a:t>
            </a:r>
          </a:p>
          <a:p>
            <a:r>
              <a:rPr lang="en-US" dirty="0" smtClean="0"/>
              <a:t>CSJM University, Kanpur</a:t>
            </a:r>
            <a:endParaRPr lang="en-US" dirty="0"/>
          </a:p>
        </p:txBody>
      </p:sp>
    </p:spTree>
    <p:extLst>
      <p:ext uri="{BB962C8B-B14F-4D97-AF65-F5344CB8AC3E}">
        <p14:creationId xmlns:p14="http://schemas.microsoft.com/office/powerpoint/2010/main" val="214024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Interpretation of Microarray data</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Fold </a:t>
            </a:r>
            <a:r>
              <a:rPr lang="en-US" b="1" dirty="0"/>
              <a:t>change assessment</a:t>
            </a:r>
            <a:r>
              <a:rPr lang="en-US" dirty="0"/>
              <a:t> </a:t>
            </a:r>
            <a:r>
              <a:rPr lang="en-US" dirty="0" smtClean="0"/>
              <a:t>(minimum 2 fold)plus </a:t>
            </a:r>
            <a:r>
              <a:rPr lang="en-US" dirty="0"/>
              <a:t>a non-stringent p-value </a:t>
            </a:r>
            <a:r>
              <a:rPr lang="en-US" dirty="0" smtClean="0"/>
              <a:t>cutoff</a:t>
            </a:r>
          </a:p>
          <a:p>
            <a:r>
              <a:rPr lang="en-US" b="1" dirty="0" smtClean="0"/>
              <a:t>Clustering: D</a:t>
            </a:r>
            <a:r>
              <a:rPr lang="en-US" dirty="0" smtClean="0"/>
              <a:t>ata </a:t>
            </a:r>
            <a:r>
              <a:rPr lang="en-US" dirty="0"/>
              <a:t>mining technique used to group genes having similar expression patterns. </a:t>
            </a:r>
            <a:r>
              <a:rPr lang="en-US" dirty="0" smtClean="0"/>
              <a:t>W</a:t>
            </a:r>
            <a:r>
              <a:rPr lang="en-US" dirty="0" smtClean="0"/>
              <a:t>idely used statistical </a:t>
            </a:r>
            <a:r>
              <a:rPr lang="en-US" dirty="0" err="1" smtClean="0"/>
              <a:t>alogorithmic</a:t>
            </a:r>
            <a:r>
              <a:rPr lang="en-US" dirty="0" smtClean="0"/>
              <a:t> techniques in microarray analysis.</a:t>
            </a:r>
          </a:p>
          <a:p>
            <a:r>
              <a:rPr lang="en-US" dirty="0" smtClean="0">
                <a:hlinkClick r:id="rId2" tooltip="Hierarchical clustering"/>
              </a:rPr>
              <a:t>Hierarchical clustering</a:t>
            </a:r>
            <a:r>
              <a:rPr lang="en-US" dirty="0" smtClean="0"/>
              <a:t>: clustering into homogenous groups. First Pair wise sequence alignment between genes followed hierarchical </a:t>
            </a:r>
            <a:r>
              <a:rPr lang="en-US" dirty="0"/>
              <a:t>clustering algorithm either (A) joins iteratively the two closest clusters starting from single data points (agglomerative, bottom-up approach, which is fairly more commonly used), or (B) partitions clusters </a:t>
            </a:r>
            <a:r>
              <a:rPr lang="en-US" dirty="0" smtClean="0"/>
              <a:t>iteratively</a:t>
            </a:r>
          </a:p>
          <a:p>
            <a:pPr marL="0" indent="0">
              <a:buNone/>
            </a:pPr>
            <a:r>
              <a:rPr lang="en-US" dirty="0"/>
              <a:t> </a:t>
            </a:r>
            <a:r>
              <a:rPr lang="en-US" dirty="0" smtClean="0"/>
              <a:t>Methods include </a:t>
            </a:r>
            <a:r>
              <a:rPr lang="en-US" dirty="0" err="1" smtClean="0"/>
              <a:t>Neighbour</a:t>
            </a:r>
            <a:r>
              <a:rPr lang="en-US" dirty="0" smtClean="0"/>
              <a:t> Joining, Maximum Parsimony, UPGMA (average linkage) Used in phylogenetic analysis</a:t>
            </a:r>
          </a:p>
          <a:p>
            <a:r>
              <a:rPr lang="en-US" dirty="0" smtClean="0">
                <a:hlinkClick r:id="rId3" tooltip="K-means clustering"/>
              </a:rPr>
              <a:t>k-means </a:t>
            </a:r>
            <a:r>
              <a:rPr lang="en-US" dirty="0">
                <a:hlinkClick r:id="rId3" tooltip="K-means clustering"/>
              </a:rPr>
              <a:t>clustering</a:t>
            </a:r>
            <a:r>
              <a:rPr lang="en-US" dirty="0"/>
              <a:t> </a:t>
            </a:r>
            <a:r>
              <a:rPr lang="en-US" dirty="0" smtClean="0"/>
              <a:t>: based on a pattern into K groups ( </a:t>
            </a:r>
            <a:r>
              <a:rPr lang="en-US" dirty="0" err="1" smtClean="0"/>
              <a:t>eg</a:t>
            </a:r>
            <a:r>
              <a:rPr lang="en-US" dirty="0" smtClean="0"/>
              <a:t>. similar expression)… more popular for Microarrays</a:t>
            </a:r>
            <a:endParaRPr lang="en-US" dirty="0"/>
          </a:p>
        </p:txBody>
      </p:sp>
    </p:spTree>
    <p:extLst>
      <p:ext uri="{BB962C8B-B14F-4D97-AF65-F5344CB8AC3E}">
        <p14:creationId xmlns:p14="http://schemas.microsoft.com/office/powerpoint/2010/main" val="340831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Recognition</a:t>
            </a:r>
            <a:endParaRPr lang="en-US" dirty="0"/>
          </a:p>
        </p:txBody>
      </p:sp>
      <p:sp>
        <p:nvSpPr>
          <p:cNvPr id="3" name="Content Placeholder 2"/>
          <p:cNvSpPr>
            <a:spLocks noGrp="1"/>
          </p:cNvSpPr>
          <p:nvPr>
            <p:ph idx="1"/>
          </p:nvPr>
        </p:nvSpPr>
        <p:spPr/>
        <p:txBody>
          <a:bodyPr/>
          <a:lstStyle/>
          <a:p>
            <a:r>
              <a:rPr lang="en-US" dirty="0"/>
              <a:t>visual representations of differentially expressed </a:t>
            </a:r>
            <a:r>
              <a:rPr lang="en-US" dirty="0" smtClean="0"/>
              <a:t>genes.</a:t>
            </a:r>
            <a:r>
              <a:rPr lang="en-US" dirty="0"/>
              <a:t> Example of </a:t>
            </a:r>
            <a:r>
              <a:rPr lang="en-US" dirty="0" err="1"/>
              <a:t>FunRich</a:t>
            </a:r>
            <a:r>
              <a:rPr lang="en-US" dirty="0"/>
              <a:t> tool output. Image shows the result of comparing 4 different genes.</a:t>
            </a:r>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86" y="3505200"/>
            <a:ext cx="4762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26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recognition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Non-commercial tools such as </a:t>
            </a:r>
            <a:r>
              <a:rPr lang="en-US" dirty="0" err="1"/>
              <a:t>FunRich</a:t>
            </a:r>
            <a:r>
              <a:rPr lang="en-US" dirty="0"/>
              <a:t>,</a:t>
            </a:r>
            <a:r>
              <a:rPr lang="en-US" baseline="30000" dirty="0">
                <a:hlinkClick r:id="rId2"/>
              </a:rPr>
              <a:t>[20]</a:t>
            </a:r>
            <a:r>
              <a:rPr lang="en-US" dirty="0"/>
              <a:t> </a:t>
            </a:r>
            <a:r>
              <a:rPr lang="en-US" dirty="0" err="1">
                <a:hlinkClick r:id="rId3" tooltip="GenMAPP"/>
              </a:rPr>
              <a:t>GenMAPP</a:t>
            </a:r>
            <a:r>
              <a:rPr lang="en-US" dirty="0"/>
              <a:t> and </a:t>
            </a:r>
            <a:r>
              <a:rPr lang="en-US" dirty="0" err="1">
                <a:hlinkClick r:id="rId4" tooltip="Anduril (workflow engine)"/>
              </a:rPr>
              <a:t>Moksiskaan</a:t>
            </a:r>
            <a:r>
              <a:rPr lang="en-US" dirty="0"/>
              <a:t> also aid in organizing and visualizing gene network data procured from one or several microarray experiments. A wide variety of microarray analysis tools are available through </a:t>
            </a:r>
            <a:r>
              <a:rPr lang="en-US" dirty="0" err="1">
                <a:hlinkClick r:id="rId5" tooltip="Bioconductor"/>
              </a:rPr>
              <a:t>Bioconductor</a:t>
            </a:r>
            <a:r>
              <a:rPr lang="en-US" dirty="0"/>
              <a:t> written in the </a:t>
            </a:r>
            <a:r>
              <a:rPr lang="en-US" dirty="0">
                <a:hlinkClick r:id="rId6" tooltip="R programming language"/>
              </a:rPr>
              <a:t>R programming language</a:t>
            </a:r>
            <a:r>
              <a:rPr lang="en-US" dirty="0"/>
              <a:t>. </a:t>
            </a:r>
            <a:endParaRPr lang="en-US" dirty="0" smtClean="0"/>
          </a:p>
          <a:p>
            <a:r>
              <a:rPr lang="en-US" dirty="0" smtClean="0"/>
              <a:t>The </a:t>
            </a:r>
            <a:r>
              <a:rPr lang="en-US" dirty="0"/>
              <a:t>frequently cited SAM module </a:t>
            </a:r>
            <a:r>
              <a:rPr lang="en-US" dirty="0" smtClean="0"/>
              <a:t>(</a:t>
            </a:r>
            <a:r>
              <a:rPr lang="en-US" b="1" dirty="0"/>
              <a:t>Significance analysis of microarrays (</a:t>
            </a:r>
            <a:r>
              <a:rPr lang="en-US" b="1" dirty="0" smtClean="0"/>
              <a:t>SAM) 2001</a:t>
            </a:r>
            <a:r>
              <a:rPr lang="en-US" dirty="0" smtClean="0"/>
              <a:t> </a:t>
            </a:r>
            <a:r>
              <a:rPr lang="en-US" dirty="0"/>
              <a:t>Stanford University. </a:t>
            </a:r>
            <a:r>
              <a:rPr lang="en-US" dirty="0" smtClean="0"/>
              <a:t>Distributed as R package </a:t>
            </a:r>
            <a:endParaRPr lang="en-US" dirty="0"/>
          </a:p>
        </p:txBody>
      </p:sp>
    </p:spTree>
    <p:extLst>
      <p:ext uri="{BB962C8B-B14F-4D97-AF65-F5344CB8AC3E}">
        <p14:creationId xmlns:p14="http://schemas.microsoft.com/office/powerpoint/2010/main" val="151787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Microarray analysis software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ArrayExplorer</a:t>
            </a:r>
            <a:r>
              <a:rPr lang="en-US" dirty="0" smtClean="0"/>
              <a:t> - Compare microarray side by side to find the one that best suits your research needs</a:t>
            </a:r>
          </a:p>
          <a:p>
            <a:r>
              <a:rPr lang="en-US" dirty="0" smtClean="0"/>
              <a:t>FARMS - Factor Analysis for Robust Microarray Summarization, an R package —software</a:t>
            </a:r>
          </a:p>
          <a:p>
            <a:r>
              <a:rPr lang="en-US" dirty="0" err="1" smtClean="0"/>
              <a:t>StatsArray</a:t>
            </a:r>
            <a:r>
              <a:rPr lang="en-US" dirty="0" smtClean="0"/>
              <a:t> - Online Microarray Analysis Services —software</a:t>
            </a:r>
          </a:p>
          <a:p>
            <a:r>
              <a:rPr lang="en-US" dirty="0" smtClean="0"/>
              <a:t>ArrayMining.net - web-application for online analysis of microarray data —software</a:t>
            </a:r>
          </a:p>
          <a:p>
            <a:r>
              <a:rPr lang="en-US" dirty="0" err="1" smtClean="0"/>
              <a:t>FunRich</a:t>
            </a:r>
            <a:r>
              <a:rPr lang="en-US" dirty="0" smtClean="0"/>
              <a:t> - Perform gene set enrichment analysis —software</a:t>
            </a:r>
          </a:p>
          <a:p>
            <a:r>
              <a:rPr lang="en-US" dirty="0" smtClean="0"/>
              <a:t>Comparative </a:t>
            </a:r>
            <a:r>
              <a:rPr lang="en-US" dirty="0" err="1" smtClean="0"/>
              <a:t>Transcriptomics</a:t>
            </a:r>
            <a:r>
              <a:rPr lang="en-US" dirty="0" smtClean="0"/>
              <a:t> Analysis in Reference Module in Life Sciences</a:t>
            </a:r>
          </a:p>
          <a:p>
            <a:r>
              <a:rPr lang="en-US" dirty="0" smtClean="0"/>
              <a:t>SAM </a:t>
            </a:r>
          </a:p>
          <a:p>
            <a:r>
              <a:rPr lang="en-US" dirty="0" err="1" smtClean="0"/>
              <a:t>GeneChip</a:t>
            </a:r>
            <a:r>
              <a:rPr lang="en-US" dirty="0" smtClean="0"/>
              <a:t>® Expression Analysis-Data Analysis Fundamentals (by </a:t>
            </a:r>
            <a:r>
              <a:rPr lang="en-US" dirty="0" err="1" smtClean="0"/>
              <a:t>Affymetrix</a:t>
            </a:r>
            <a:r>
              <a:rPr lang="en-US" dirty="0" smtClean="0"/>
              <a:t>)</a:t>
            </a:r>
            <a:endParaRPr lang="en-US" dirty="0"/>
          </a:p>
        </p:txBody>
      </p:sp>
    </p:spTree>
    <p:extLst>
      <p:ext uri="{BB962C8B-B14F-4D97-AF65-F5344CB8AC3E}">
        <p14:creationId xmlns:p14="http://schemas.microsoft.com/office/powerpoint/2010/main" val="67497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Submission of microarray data to databases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a:t>
            </a:r>
            <a:r>
              <a:rPr lang="en-US" b="1" dirty="0"/>
              <a:t>microarray database</a:t>
            </a:r>
            <a:r>
              <a:rPr lang="en-US" dirty="0"/>
              <a:t> is a repository containing </a:t>
            </a:r>
            <a:r>
              <a:rPr lang="en-US" dirty="0">
                <a:hlinkClick r:id="rId2" tooltip="DNA microarray"/>
              </a:rPr>
              <a:t>microarray</a:t>
            </a:r>
            <a:r>
              <a:rPr lang="en-US" dirty="0"/>
              <a:t> </a:t>
            </a:r>
            <a:r>
              <a:rPr lang="en-US" dirty="0">
                <a:hlinkClick r:id="rId3" tooltip="Gene expression"/>
              </a:rPr>
              <a:t>gene expression</a:t>
            </a:r>
            <a:r>
              <a:rPr lang="en-US" dirty="0"/>
              <a:t> data. The key uses of a microarray database are to store the measurement data, manage a searchable index, and make the data available to other applications for analysis and interpretation (either directly, or via user downloads</a:t>
            </a:r>
            <a:r>
              <a:rPr lang="en-US" dirty="0" smtClean="0"/>
              <a:t>).</a:t>
            </a:r>
          </a:p>
          <a:p>
            <a:r>
              <a:rPr lang="en-US" dirty="0"/>
              <a:t>Once you have finished generating microarray data (e.g. raw data files and processed/</a:t>
            </a:r>
            <a:r>
              <a:rPr lang="en-US" dirty="0" err="1"/>
              <a:t>normalised</a:t>
            </a:r>
            <a:r>
              <a:rPr lang="en-US" dirty="0"/>
              <a:t> data files are ready), it is important that you submit the data files together with metadata to a public database such as </a:t>
            </a:r>
            <a:r>
              <a:rPr lang="en-US" dirty="0" err="1"/>
              <a:t>ArrayExpress</a:t>
            </a:r>
            <a:r>
              <a:rPr lang="en-US" dirty="0"/>
              <a:t>. This helps to ensure the reproducibility of your experiment and is now a requirement of many journals and funding bodies.</a:t>
            </a:r>
          </a:p>
        </p:txBody>
      </p:sp>
    </p:spTree>
    <p:extLst>
      <p:ext uri="{BB962C8B-B14F-4D97-AF65-F5344CB8AC3E}">
        <p14:creationId xmlns:p14="http://schemas.microsoft.com/office/powerpoint/2010/main" val="267152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4525963"/>
          </a:xfrm>
        </p:spPr>
        <p:txBody>
          <a:bodyPr>
            <a:normAutofit fontScale="85000" lnSpcReduction="10000"/>
          </a:bodyPr>
          <a:lstStyle/>
          <a:p>
            <a:r>
              <a:rPr lang="en-US" dirty="0" smtClean="0"/>
              <a:t>MIAME: </a:t>
            </a:r>
            <a:r>
              <a:rPr lang="en-US" b="1" dirty="0" smtClean="0"/>
              <a:t>Minimum </a:t>
            </a:r>
            <a:r>
              <a:rPr lang="en-US" b="1" dirty="0"/>
              <a:t>information about a microarray experiment</a:t>
            </a:r>
            <a:r>
              <a:rPr lang="en-US" dirty="0"/>
              <a:t> (</a:t>
            </a:r>
            <a:r>
              <a:rPr lang="en-US" b="1" dirty="0"/>
              <a:t>MIAME</a:t>
            </a:r>
            <a:r>
              <a:rPr lang="en-US" dirty="0"/>
              <a:t>) is a standard created by the </a:t>
            </a:r>
            <a:r>
              <a:rPr lang="en-US" dirty="0">
                <a:hlinkClick r:id="rId2" tooltip="FGED Society"/>
              </a:rPr>
              <a:t>FGED Society</a:t>
            </a:r>
            <a:r>
              <a:rPr lang="en-US" dirty="0"/>
              <a:t> </a:t>
            </a:r>
            <a:r>
              <a:rPr lang="en-US" dirty="0" smtClean="0"/>
              <a:t>(</a:t>
            </a:r>
            <a:r>
              <a:rPr lang="en-US" b="1" dirty="0" smtClean="0"/>
              <a:t>Functional </a:t>
            </a:r>
            <a:r>
              <a:rPr lang="en-US" b="1" dirty="0" err="1"/>
              <a:t>GEnomics</a:t>
            </a:r>
            <a:r>
              <a:rPr lang="en-US" b="1" dirty="0"/>
              <a:t> Data </a:t>
            </a:r>
            <a:r>
              <a:rPr lang="en-US" b="1" dirty="0" smtClean="0"/>
              <a:t>Society ) </a:t>
            </a:r>
            <a:r>
              <a:rPr lang="en-US" dirty="0" smtClean="0"/>
              <a:t>for </a:t>
            </a:r>
            <a:r>
              <a:rPr lang="en-US" dirty="0"/>
              <a:t>reporting </a:t>
            </a:r>
            <a:r>
              <a:rPr lang="en-US" dirty="0">
                <a:hlinkClick r:id="rId3" tooltip="Microarray"/>
              </a:rPr>
              <a:t>microarray</a:t>
            </a:r>
            <a:r>
              <a:rPr lang="en-US" dirty="0"/>
              <a:t> </a:t>
            </a:r>
            <a:r>
              <a:rPr lang="en-US" dirty="0" smtClean="0"/>
              <a:t>experiments.</a:t>
            </a:r>
            <a:r>
              <a:rPr lang="en-US" baseline="30000" dirty="0" smtClean="0">
                <a:hlinkClick r:id="rId4"/>
              </a:rPr>
              <a:t>]</a:t>
            </a:r>
            <a:r>
              <a:rPr lang="en-US" dirty="0"/>
              <a:t> It is intended to specify all the information necessary to interpret the results of the experiment unambiguously and to potentially reproduce the experiment. </a:t>
            </a:r>
          </a:p>
          <a:p>
            <a:r>
              <a:rPr lang="en-US" dirty="0"/>
              <a:t>The standard revolves around six key components; raw data, normalized data, sample annotations, experimental design, array annotations, and data protocols.</a:t>
            </a:r>
          </a:p>
          <a:p>
            <a:endParaRPr lang="en-US" dirty="0"/>
          </a:p>
        </p:txBody>
      </p:sp>
    </p:spTree>
    <p:extLst>
      <p:ext uri="{BB962C8B-B14F-4D97-AF65-F5344CB8AC3E}">
        <p14:creationId xmlns:p14="http://schemas.microsoft.com/office/powerpoint/2010/main" val="285475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t>
            </a:r>
            <a:r>
              <a:rPr lang="en-US" dirty="0" err="1" smtClean="0"/>
              <a:t>MdB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Peer </a:t>
            </a:r>
            <a:r>
              <a:rPr lang="en-US" dirty="0"/>
              <a:t>reviewed, public repository that adheres to academic or industry standards and is designed to be used by many analysis applications and groups. A good example of this is the </a:t>
            </a:r>
            <a:r>
              <a:rPr lang="en-US" dirty="0">
                <a:hlinkClick r:id="rId2" tooltip="Gene Expression Omnibus"/>
              </a:rPr>
              <a:t>Gene Expression Omnibus</a:t>
            </a:r>
            <a:r>
              <a:rPr lang="en-US" dirty="0"/>
              <a:t> (GEO) from </a:t>
            </a:r>
            <a:r>
              <a:rPr lang="en-US" dirty="0">
                <a:hlinkClick r:id="rId3" tooltip="National Center for Biotechnology Information"/>
              </a:rPr>
              <a:t>NCBI</a:t>
            </a:r>
            <a:r>
              <a:rPr lang="en-US" dirty="0"/>
              <a:t> or </a:t>
            </a:r>
            <a:r>
              <a:rPr lang="en-US" dirty="0" err="1"/>
              <a:t>ArrayExpress</a:t>
            </a:r>
            <a:r>
              <a:rPr lang="en-US" dirty="0"/>
              <a:t> from </a:t>
            </a:r>
            <a:r>
              <a:rPr lang="en-US" dirty="0">
                <a:hlinkClick r:id="rId4" tooltip="European Bioinformatics Institute"/>
              </a:rPr>
              <a:t>EBI</a:t>
            </a:r>
            <a:r>
              <a:rPr lang="en-US" dirty="0" smtClean="0"/>
              <a:t>.</a:t>
            </a:r>
          </a:p>
          <a:p>
            <a:r>
              <a:rPr lang="en-US" dirty="0"/>
              <a:t>A specialized repository associated primarily with the brand of a particular entity (lab, company, university, consortium, group), an application suite, a topic, or an analysis method, whether it is commercial, non-profit, or academic.</a:t>
            </a:r>
          </a:p>
        </p:txBody>
      </p:sp>
    </p:spTree>
    <p:extLst>
      <p:ext uri="{BB962C8B-B14F-4D97-AF65-F5344CB8AC3E}">
        <p14:creationId xmlns:p14="http://schemas.microsoft.com/office/powerpoint/2010/main" val="83155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26238057"/>
              </p:ext>
            </p:extLst>
          </p:nvPr>
        </p:nvGraphicFramePr>
        <p:xfrm>
          <a:off x="457200" y="152400"/>
          <a:ext cx="8229600" cy="7029570"/>
        </p:xfrm>
        <a:graphic>
          <a:graphicData uri="http://schemas.openxmlformats.org/drawingml/2006/table">
            <a:tbl>
              <a:tblPr/>
              <a:tblGrid>
                <a:gridCol w="2971800"/>
                <a:gridCol w="5257800"/>
              </a:tblGrid>
              <a:tr h="255932">
                <a:tc>
                  <a:txBody>
                    <a:bodyPr/>
                    <a:lstStyle/>
                    <a:p>
                      <a:r>
                        <a:rPr lang="en-US" sz="1600" dirty="0" err="1">
                          <a:effectLst/>
                        </a:rPr>
                        <a:t>rrayExpress</a:t>
                      </a:r>
                      <a:r>
                        <a:rPr lang="en-US" sz="1600" dirty="0">
                          <a:effectLst/>
                        </a:rPr>
                        <a:t> at EBI</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Any curated </a:t>
                      </a:r>
                      <a:r>
                        <a:rPr lang="en-US" sz="1600" u="none" strike="noStrike">
                          <a:solidFill>
                            <a:srgbClr val="0B0080"/>
                          </a:solidFill>
                          <a:effectLst/>
                          <a:hlinkClick r:id="rId2" tooltip="MIAME"/>
                        </a:rPr>
                        <a:t>MIAME</a:t>
                      </a:r>
                      <a:r>
                        <a:rPr lang="en-US" sz="1600">
                          <a:effectLst/>
                        </a:rPr>
                        <a:t> or </a:t>
                      </a:r>
                      <a:r>
                        <a:rPr lang="en-US" sz="1600" u="none" strike="noStrike">
                          <a:solidFill>
                            <a:srgbClr val="0B0080"/>
                          </a:solidFill>
                          <a:effectLst/>
                          <a:hlinkClick r:id="rId3" tooltip="MINSEQE"/>
                        </a:rPr>
                        <a:t>MINSEQE</a:t>
                      </a:r>
                      <a:r>
                        <a:rPr lang="en-US" sz="1600">
                          <a:effectLst/>
                        </a:rPr>
                        <a:t> compliant transcriptomics data</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77164">
                <a:tc>
                  <a:txBody>
                    <a:bodyPr/>
                    <a:lstStyle/>
                    <a:p>
                      <a:r>
                        <a:rPr lang="en-US" sz="1600" dirty="0" err="1">
                          <a:effectLst/>
                        </a:rPr>
                        <a:t>ArrayTrack</a:t>
                      </a:r>
                      <a:endParaRPr lang="en-US" sz="1600" dirty="0">
                        <a:effectLst/>
                      </a:endParaRP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a:solidFill>
                            <a:srgbClr val="0B0080"/>
                          </a:solidFill>
                          <a:effectLst/>
                          <a:hlinkClick r:id="rId4" tooltip="ArrayTrack"/>
                        </a:rPr>
                        <a:t>ArrayTrack</a:t>
                      </a:r>
                      <a:r>
                        <a:rPr lang="en-US" sz="1600">
                          <a:effectLst/>
                        </a:rPr>
                        <a:t> hosts both public and private data, including MAQC benchmark data, with integrated analysis tools</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75112">
                <a:tc>
                  <a:txBody>
                    <a:bodyPr/>
                    <a:lstStyle/>
                    <a:p>
                      <a:r>
                        <a:rPr lang="en-US" sz="1600" dirty="0" err="1">
                          <a:effectLst/>
                        </a:rPr>
                        <a:t>caArray</a:t>
                      </a:r>
                      <a:r>
                        <a:rPr lang="en-US" sz="1600" dirty="0">
                          <a:effectLst/>
                        </a:rPr>
                        <a:t> at NCI</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Cancer data, prepared for analysis on </a:t>
                      </a:r>
                      <a:r>
                        <a:rPr lang="en-US" sz="1600" u="none" strike="noStrike" dirty="0" err="1">
                          <a:solidFill>
                            <a:srgbClr val="0B0080"/>
                          </a:solidFill>
                          <a:effectLst/>
                          <a:hlinkClick r:id="rId5" tooltip="CaBIG"/>
                        </a:rPr>
                        <a:t>caBIG</a:t>
                      </a:r>
                      <a:endParaRPr lang="en-US" sz="1600" dirty="0">
                        <a:effectLst/>
                      </a:endParaRP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5932">
                <a:tc>
                  <a:txBody>
                    <a:bodyPr/>
                    <a:lstStyle/>
                    <a:p>
                      <a:r>
                        <a:rPr lang="en-US" sz="1600">
                          <a:effectLst/>
                        </a:rPr>
                        <a:t>Gene Expression Omnibus - NCBI</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any curated </a:t>
                      </a:r>
                      <a:r>
                        <a:rPr lang="en-US" sz="1600" u="none" strike="noStrike">
                          <a:solidFill>
                            <a:srgbClr val="0B0080"/>
                          </a:solidFill>
                          <a:effectLst/>
                          <a:hlinkClick r:id="rId2" tooltip="MIAME"/>
                        </a:rPr>
                        <a:t>MIAME</a:t>
                      </a:r>
                      <a:r>
                        <a:rPr lang="en-US" sz="1600">
                          <a:effectLst/>
                        </a:rPr>
                        <a:t> compliant molecular abundance study</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77164">
                <a:tc>
                  <a:txBody>
                    <a:bodyPr/>
                    <a:lstStyle/>
                    <a:p>
                      <a:r>
                        <a:rPr lang="en-US" sz="1600" dirty="0" err="1">
                          <a:effectLst/>
                        </a:rPr>
                        <a:t>GeneNetwork</a:t>
                      </a:r>
                      <a:r>
                        <a:rPr lang="en-US" sz="1600" dirty="0">
                          <a:effectLst/>
                        </a:rPr>
                        <a:t> system</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Open access standard arrays, exons arrays, and RNA-</a:t>
                      </a:r>
                      <a:r>
                        <a:rPr lang="en-US" sz="1600" dirty="0" err="1">
                          <a:effectLst/>
                        </a:rPr>
                        <a:t>seq</a:t>
                      </a:r>
                      <a:r>
                        <a:rPr lang="en-US" sz="1600" dirty="0">
                          <a:effectLst/>
                        </a:rPr>
                        <a:t> data for genetic analysis (</a:t>
                      </a:r>
                      <a:r>
                        <a:rPr lang="en-US" sz="1600" dirty="0" err="1">
                          <a:effectLst/>
                        </a:rPr>
                        <a:t>eQTL</a:t>
                      </a:r>
                      <a:r>
                        <a:rPr lang="en-US" sz="1600" dirty="0">
                          <a:effectLst/>
                        </a:rPr>
                        <a:t> studies) with analysis suite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98395">
                <a:tc>
                  <a:txBody>
                    <a:bodyPr/>
                    <a:lstStyle/>
                    <a:p>
                      <a:r>
                        <a:rPr lang="en-US" sz="1600">
                          <a:effectLst/>
                        </a:rPr>
                        <a:t>Genevestigator</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Gene expression search engine based on manually curated, well annotated public and proprietary microarray and RNA-</a:t>
                      </a:r>
                      <a:r>
                        <a:rPr lang="en-US" sz="1600" dirty="0" err="1">
                          <a:effectLst/>
                        </a:rPr>
                        <a:t>seq</a:t>
                      </a:r>
                      <a:r>
                        <a:rPr lang="en-US" sz="1600" dirty="0">
                          <a:effectLst/>
                        </a:rPr>
                        <a:t> datasets</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57984">
                <a:tc>
                  <a:txBody>
                    <a:bodyPr/>
                    <a:lstStyle/>
                    <a:p>
                      <a:r>
                        <a:rPr lang="en-US" sz="1600" dirty="0" err="1">
                          <a:effectLst/>
                        </a:rPr>
                        <a:t>ImmGen</a:t>
                      </a:r>
                      <a:r>
                        <a:rPr lang="en-US" sz="1600" dirty="0">
                          <a:effectLst/>
                        </a:rPr>
                        <a:t>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Open access across all immune system cells; expression data, differential expression, </a:t>
                      </a:r>
                      <a:r>
                        <a:rPr lang="en-US" sz="1600" dirty="0" err="1">
                          <a:effectLst/>
                        </a:rPr>
                        <a:t>coregulated</a:t>
                      </a:r>
                      <a:r>
                        <a:rPr lang="en-US" sz="1600" dirty="0">
                          <a:effectLst/>
                        </a:rPr>
                        <a:t> clusters, regulation</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98395">
                <a:tc>
                  <a:txBody>
                    <a:bodyPr/>
                    <a:lstStyle/>
                    <a:p>
                      <a:r>
                        <a:rPr lang="en-US" sz="1600">
                          <a:effectLst/>
                        </a:rPr>
                        <a:t>MUSC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The database is a repository for DNA microarray data generated by MUSC investigators as well as researchers in the global research community.</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75112">
                <a:tc>
                  <a:txBody>
                    <a:bodyPr/>
                    <a:lstStyle/>
                    <a:p>
                      <a:r>
                        <a:rPr lang="en-US" sz="1600">
                          <a:effectLst/>
                        </a:rPr>
                        <a:t>NCI mAdb</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Hosts NCI data with integrated analysis and statistics tools</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6343">
                <a:tc>
                  <a:txBody>
                    <a:bodyPr/>
                    <a:lstStyle/>
                    <a:p>
                      <a:r>
                        <a:rPr lang="en-US" sz="1600">
                          <a:effectLst/>
                        </a:rPr>
                        <a:t>Stanford Microarray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private and published microarray and molecule abundance database (now defunct)</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75112">
                <a:tc>
                  <a:txBody>
                    <a:bodyPr/>
                    <a:lstStyle/>
                    <a:p>
                      <a:r>
                        <a:rPr lang="en-US" sz="1600">
                          <a:effectLst/>
                        </a:rPr>
                        <a:t>The Cancer Genome Atlas (TCGA)</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collection of expression data for different cancers</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6343">
                <a:tc>
                  <a:txBody>
                    <a:bodyPr/>
                    <a:lstStyle/>
                    <a:p>
                      <a:r>
                        <a:rPr lang="en-US" sz="1600">
                          <a:effectLst/>
                        </a:rPr>
                        <a:t>UNC Microarray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provides the service for microarray data storage, retrieval, analysis, and visualization</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75112">
                <a:tc>
                  <a:txBody>
                    <a:bodyPr/>
                    <a:lstStyle/>
                    <a:p>
                      <a:r>
                        <a:rPr lang="en-US" sz="1600">
                          <a:effectLst/>
                        </a:rPr>
                        <a:t>UNC modENCODE Microarray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err="1">
                          <a:effectLst/>
                        </a:rPr>
                        <a:t>Nimblegen</a:t>
                      </a:r>
                      <a:r>
                        <a:rPr lang="en-US" sz="1600" dirty="0">
                          <a:effectLst/>
                        </a:rPr>
                        <a:t> customer 2.1 million array</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5932">
                <a:tc>
                  <a:txBody>
                    <a:bodyPr/>
                    <a:lstStyle/>
                    <a:p>
                      <a:r>
                        <a:rPr lang="en-US" sz="1600">
                          <a:effectLst/>
                        </a:rPr>
                        <a:t>UPenn RAD database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dirty="0">
                          <a:solidFill>
                            <a:srgbClr val="0B0080"/>
                          </a:solidFill>
                          <a:effectLst/>
                          <a:hlinkClick r:id="rId2" tooltip="MIAME"/>
                        </a:rPr>
                        <a:t>MIAME</a:t>
                      </a:r>
                      <a:r>
                        <a:rPr lang="en-US" sz="1600" dirty="0">
                          <a:effectLst/>
                        </a:rPr>
                        <a:t> compliant public and private studies, associated with </a:t>
                      </a:r>
                      <a:r>
                        <a:rPr lang="en-US" sz="1600" b="1" dirty="0" err="1">
                          <a:effectLst/>
                        </a:rPr>
                        <a:t>ArrayExpress</a:t>
                      </a:r>
                      <a:endParaRPr lang="en-US" sz="1600" dirty="0">
                        <a:effectLst/>
                      </a:endParaRP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5932">
                <a:tc>
                  <a:txBody>
                    <a:bodyPr/>
                    <a:lstStyle/>
                    <a:p>
                      <a:r>
                        <a:rPr lang="en-US" sz="1600">
                          <a:effectLst/>
                        </a:rPr>
                        <a:t>UPSC-BASE</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data generated by microarray analysis within </a:t>
                      </a:r>
                      <a:r>
                        <a:rPr lang="en-US" sz="1600" dirty="0" err="1">
                          <a:effectLst/>
                        </a:rPr>
                        <a:t>Umeå</a:t>
                      </a:r>
                      <a:r>
                        <a:rPr lang="en-US" sz="1600" dirty="0">
                          <a:effectLst/>
                        </a:rPr>
                        <a:t> Plant Science Centre (UPSC).</a:t>
                      </a:r>
                    </a:p>
                  </a:txBody>
                  <a:tcPr marL="13470" marR="13470" marT="6735" marB="67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275739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Microarray databases</a:t>
            </a:r>
            <a:endParaRPr lang="en-US" dirty="0"/>
          </a:p>
        </p:txBody>
      </p:sp>
      <p:pic>
        <p:nvPicPr>
          <p:cNvPr id="5" name="Content Placeholder 4"/>
          <p:cNvPicPr>
            <a:picLocks noGrp="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294144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33400" y="609600"/>
            <a:ext cx="8229600" cy="5943600"/>
          </a:xfrm>
          <a:prstGeom prst="rect">
            <a:avLst/>
          </a:prstGeom>
        </p:spPr>
      </p:pic>
    </p:spTree>
    <p:extLst>
      <p:ext uri="{BB962C8B-B14F-4D97-AF65-F5344CB8AC3E}">
        <p14:creationId xmlns:p14="http://schemas.microsoft.com/office/powerpoint/2010/main" val="257819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Microarrays can be used in many types of experiments including </a:t>
            </a:r>
            <a:endParaRPr lang="en-US" dirty="0" smtClean="0"/>
          </a:p>
          <a:p>
            <a:r>
              <a:rPr lang="en-US" dirty="0" smtClean="0"/>
              <a:t>Genotyping</a:t>
            </a:r>
          </a:p>
          <a:p>
            <a:r>
              <a:rPr lang="en-US" dirty="0" smtClean="0"/>
              <a:t> epigenetics</a:t>
            </a:r>
          </a:p>
          <a:p>
            <a:r>
              <a:rPr lang="en-US" dirty="0" smtClean="0"/>
              <a:t> </a:t>
            </a:r>
            <a:r>
              <a:rPr lang="en-US" dirty="0"/>
              <a:t>translation profiling and </a:t>
            </a:r>
            <a:endParaRPr lang="en-US" dirty="0" smtClean="0"/>
          </a:p>
          <a:p>
            <a:r>
              <a:rPr lang="en-US" dirty="0" smtClean="0"/>
              <a:t>gene </a:t>
            </a:r>
            <a:r>
              <a:rPr lang="en-US" dirty="0"/>
              <a:t>expression profiling</a:t>
            </a:r>
          </a:p>
        </p:txBody>
      </p:sp>
    </p:spTree>
    <p:extLst>
      <p:ext uri="{BB962C8B-B14F-4D97-AF65-F5344CB8AC3E}">
        <p14:creationId xmlns:p14="http://schemas.microsoft.com/office/powerpoint/2010/main" val="424452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Limitations of microarrays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 </a:t>
            </a:r>
            <a:endParaRPr lang="en-US" dirty="0"/>
          </a:p>
          <a:p>
            <a:r>
              <a:rPr lang="en-US" dirty="0" err="1" smtClean="0"/>
              <a:t>Hybridisation</a:t>
            </a:r>
            <a:r>
              <a:rPr lang="en-US" dirty="0" smtClean="0"/>
              <a:t>-based </a:t>
            </a:r>
            <a:r>
              <a:rPr lang="en-US" dirty="0"/>
              <a:t>approaches are high throughput and relatively inexpensive, but have several limitations which include (</a:t>
            </a:r>
            <a:r>
              <a:rPr lang="en-US" dirty="0">
                <a:hlinkClick r:id="rId2"/>
              </a:rPr>
              <a:t>6</a:t>
            </a:r>
            <a:r>
              <a:rPr lang="en-US" dirty="0"/>
              <a:t>):</a:t>
            </a:r>
          </a:p>
          <a:p>
            <a:r>
              <a:rPr lang="en-US" dirty="0"/>
              <a:t>reliance upon existing knowledge about the genome sequence;</a:t>
            </a:r>
          </a:p>
          <a:p>
            <a:r>
              <a:rPr lang="en-US" dirty="0"/>
              <a:t>high background levels owing to </a:t>
            </a:r>
            <a:r>
              <a:rPr lang="en-US" dirty="0">
                <a:hlinkClick r:id="rId3"/>
              </a:rPr>
              <a:t>cross-</a:t>
            </a:r>
            <a:r>
              <a:rPr lang="en-US" dirty="0" err="1">
                <a:hlinkClick r:id="rId3"/>
              </a:rPr>
              <a:t>hybridisation</a:t>
            </a:r>
            <a:r>
              <a:rPr lang="en-US" dirty="0"/>
              <a:t>;</a:t>
            </a:r>
          </a:p>
          <a:p>
            <a:r>
              <a:rPr lang="en-US" dirty="0"/>
              <a:t>limited dynamic range of detection owing to both background and saturation signals;</a:t>
            </a:r>
          </a:p>
          <a:p>
            <a:r>
              <a:rPr lang="en-US" dirty="0"/>
              <a:t>comparing expression levels across different experiments is often difficult and can require complicated </a:t>
            </a:r>
            <a:r>
              <a:rPr lang="en-US" dirty="0" err="1">
                <a:hlinkClick r:id="rId4"/>
              </a:rPr>
              <a:t>normalisation</a:t>
            </a:r>
            <a:r>
              <a:rPr lang="en-US" dirty="0">
                <a:hlinkClick r:id="rId4"/>
              </a:rPr>
              <a:t> methods</a:t>
            </a:r>
            <a:r>
              <a:rPr lang="en-US" dirty="0"/>
              <a:t>.</a:t>
            </a:r>
          </a:p>
          <a:p>
            <a:endParaRPr lang="en-US" dirty="0"/>
          </a:p>
        </p:txBody>
      </p:sp>
    </p:spTree>
    <p:extLst>
      <p:ext uri="{BB962C8B-B14F-4D97-AF65-F5344CB8AC3E}">
        <p14:creationId xmlns:p14="http://schemas.microsoft.com/office/powerpoint/2010/main" val="372153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https://discover.nci.nih.gov/microarrayAnalysis/Experimental.Design.jsp</a:t>
            </a:r>
            <a:endParaRPr lang="en-US" dirty="0" smtClean="0"/>
          </a:p>
          <a:p>
            <a:r>
              <a:rPr lang="en-US" dirty="0" smtClean="0">
                <a:hlinkClick r:id="rId3"/>
              </a:rPr>
              <a:t>https://www.ebi.ac.uk/training/online/course/functional-genomics-ii-common-technologies-and-data-analysis-methods/analysis-microarray-data</a:t>
            </a:r>
            <a:endParaRPr lang="en-US" dirty="0" smtClean="0"/>
          </a:p>
          <a:p>
            <a:r>
              <a:rPr lang="en-US" dirty="0" smtClean="0">
                <a:hlinkClick r:id="rId4"/>
              </a:rPr>
              <a:t>https://bitesizebio.com/webinars/</a:t>
            </a:r>
            <a:endParaRPr lang="en-US" dirty="0" smtClean="0"/>
          </a:p>
          <a:p>
            <a:r>
              <a:rPr lang="en-US" smtClean="0">
                <a:hlinkClick r:id="rId5"/>
              </a:rPr>
              <a:t>https://en.wikipedia.org/wiki/Microarray</a:t>
            </a:r>
            <a:endParaRPr lang="en-US" dirty="0"/>
          </a:p>
        </p:txBody>
      </p:sp>
    </p:spTree>
    <p:extLst>
      <p:ext uri="{BB962C8B-B14F-4D97-AF65-F5344CB8AC3E}">
        <p14:creationId xmlns:p14="http://schemas.microsoft.com/office/powerpoint/2010/main" val="276910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process of </a:t>
            </a:r>
            <a:r>
              <a:rPr lang="en-US" dirty="0" err="1"/>
              <a:t>analysing</a:t>
            </a:r>
            <a:r>
              <a:rPr lang="en-US" dirty="0"/>
              <a:t> gene expression data is similar for </a:t>
            </a:r>
            <a:r>
              <a:rPr lang="en-US" dirty="0" smtClean="0"/>
              <a:t>microarray data </a:t>
            </a:r>
            <a:r>
              <a:rPr lang="en-US" dirty="0"/>
              <a:t>and involves </a:t>
            </a:r>
            <a:r>
              <a:rPr lang="en-US" dirty="0" smtClean="0"/>
              <a:t>:</a:t>
            </a:r>
            <a:endParaRPr lang="en-US" dirty="0"/>
          </a:p>
          <a:p>
            <a:r>
              <a:rPr lang="en-US" dirty="0"/>
              <a:t>feature extraction;</a:t>
            </a:r>
          </a:p>
          <a:p>
            <a:r>
              <a:rPr lang="en-US" dirty="0"/>
              <a:t>quality control;</a:t>
            </a:r>
          </a:p>
          <a:p>
            <a:r>
              <a:rPr lang="en-US" dirty="0" err="1"/>
              <a:t>normalisation</a:t>
            </a:r>
            <a:r>
              <a:rPr lang="en-US" dirty="0"/>
              <a:t>;</a:t>
            </a:r>
          </a:p>
          <a:p>
            <a:r>
              <a:rPr lang="en-US" dirty="0"/>
              <a:t>differential expression analysis;</a:t>
            </a:r>
          </a:p>
          <a:p>
            <a:r>
              <a:rPr lang="en-US" dirty="0"/>
              <a:t>biological interpretation of the results;</a:t>
            </a:r>
          </a:p>
          <a:p>
            <a:r>
              <a:rPr lang="en-US" dirty="0"/>
              <a:t>submission of data to a public database.</a:t>
            </a:r>
          </a:p>
          <a:p>
            <a:endParaRPr lang="en-US" dirty="0"/>
          </a:p>
        </p:txBody>
      </p:sp>
    </p:spTree>
    <p:extLst>
      <p:ext uri="{BB962C8B-B14F-4D97-AF65-F5344CB8AC3E}">
        <p14:creationId xmlns:p14="http://schemas.microsoft.com/office/powerpoint/2010/main" val="218278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Overview of the microarray data analysis pipeline"/>
          <p:cNvSpPr>
            <a:spLocks noChangeAspect="1" noChangeArrowheads="1"/>
          </p:cNvSpPr>
          <p:nvPr/>
        </p:nvSpPr>
        <p:spPr bwMode="auto">
          <a:xfrm>
            <a:off x="42863" y="547688"/>
            <a:ext cx="4762500" cy="691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9296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12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Feature Extraction</a:t>
            </a:r>
            <a:endParaRPr lang="en-US" dirty="0"/>
          </a:p>
        </p:txBody>
      </p:sp>
      <p:sp>
        <p:nvSpPr>
          <p:cNvPr id="3" name="Content Placeholder 2"/>
          <p:cNvSpPr>
            <a:spLocks noGrp="1"/>
          </p:cNvSpPr>
          <p:nvPr>
            <p:ph idx="1"/>
          </p:nvPr>
        </p:nvSpPr>
        <p:spPr>
          <a:xfrm>
            <a:off x="381000" y="1219200"/>
            <a:ext cx="8382000" cy="4525963"/>
          </a:xfrm>
        </p:spPr>
        <p:txBody>
          <a:bodyPr>
            <a:noAutofit/>
          </a:bodyPr>
          <a:lstStyle/>
          <a:p>
            <a:r>
              <a:rPr lang="en-US" sz="2000" dirty="0" smtClean="0"/>
              <a:t>Feature extraction is the process of converting the scanned image of the microarray into quantifiable (computable) values and annotating it with the gene IDs, sample names and other useful information                                                                                    </a:t>
            </a:r>
          </a:p>
          <a:p>
            <a:r>
              <a:rPr lang="en-US" sz="2000" dirty="0" smtClean="0"/>
              <a:t>Figure 5 Feature extraction involves the conversion of the scanned microarray image to quantifiable values that are saved in binary (e.g. CEL) or text format.</a:t>
            </a:r>
          </a:p>
          <a:p>
            <a:r>
              <a:rPr lang="en-US" sz="2000" dirty="0" smtClean="0"/>
              <a:t>This process is often performed using the software provided by the microarray manufacturer. The output of this process is raw (i.e. unprocessed) data files that can be in binary or text format (Table 1).</a:t>
            </a:r>
          </a:p>
          <a:p>
            <a:r>
              <a:rPr lang="en-US" sz="2000" dirty="0" smtClean="0"/>
              <a:t>After the feature extraction process, the data can be </a:t>
            </a:r>
            <a:r>
              <a:rPr lang="en-US" sz="2000" dirty="0" err="1" smtClean="0"/>
              <a:t>analysed</a:t>
            </a:r>
            <a:r>
              <a:rPr lang="en-US" sz="2000" dirty="0" smtClean="0"/>
              <a:t>. Array manufacturers often provide software to open and </a:t>
            </a:r>
            <a:r>
              <a:rPr lang="en-US" sz="2000" dirty="0" err="1" smtClean="0"/>
              <a:t>analyse</a:t>
            </a:r>
            <a:r>
              <a:rPr lang="en-US" sz="2000" dirty="0" smtClean="0"/>
              <a:t> their raw data files. Examples are the Galaxy platform, </a:t>
            </a:r>
            <a:r>
              <a:rPr lang="en-US" sz="2000" dirty="0" err="1" smtClean="0"/>
              <a:t>GenePattern</a:t>
            </a:r>
            <a:r>
              <a:rPr lang="en-US" sz="2000" dirty="0" smtClean="0"/>
              <a:t>, </a:t>
            </a:r>
            <a:r>
              <a:rPr lang="en-US" sz="2000" dirty="0" err="1" smtClean="0"/>
              <a:t>GeneSpring</a:t>
            </a:r>
            <a:r>
              <a:rPr lang="en-US" sz="2000" dirty="0" smtClean="0"/>
              <a:t> (</a:t>
            </a:r>
            <a:r>
              <a:rPr lang="en-US" sz="2000" dirty="0" err="1" smtClean="0"/>
              <a:t>licence</a:t>
            </a:r>
            <a:r>
              <a:rPr lang="en-US" sz="2000" dirty="0" smtClean="0"/>
              <a:t> required) and the statistics software R.</a:t>
            </a:r>
          </a:p>
          <a:p>
            <a:r>
              <a:rPr lang="en-US" sz="2000" dirty="0" smtClean="0"/>
              <a:t>The functional genomics team at EMBL-EBI uses the R packages '</a:t>
            </a:r>
            <a:r>
              <a:rPr lang="en-US" sz="2000" dirty="0" err="1" smtClean="0"/>
              <a:t>oligo</a:t>
            </a:r>
            <a:r>
              <a:rPr lang="en-US" sz="2000" dirty="0" smtClean="0"/>
              <a:t>' and '</a:t>
            </a:r>
            <a:r>
              <a:rPr lang="en-US" sz="2000" dirty="0" err="1" smtClean="0"/>
              <a:t>limma</a:t>
            </a:r>
            <a:r>
              <a:rPr lang="en-US" sz="2000" dirty="0" smtClean="0"/>
              <a:t>' (5) to </a:t>
            </a:r>
            <a:r>
              <a:rPr lang="en-US" sz="2000" dirty="0" err="1" smtClean="0"/>
              <a:t>analyse</a:t>
            </a:r>
            <a:r>
              <a:rPr lang="en-US" sz="2000" dirty="0" smtClean="0"/>
              <a:t> </a:t>
            </a:r>
            <a:r>
              <a:rPr lang="en-US" sz="2000" dirty="0" err="1" smtClean="0"/>
              <a:t>Affymetrix</a:t>
            </a:r>
            <a:r>
              <a:rPr lang="en-US" sz="2000" dirty="0" smtClean="0"/>
              <a:t> and Agilent microarray data for the Expression Atlas.</a:t>
            </a:r>
          </a:p>
          <a:p>
            <a:endParaRPr lang="en-US" sz="2000" dirty="0"/>
          </a:p>
        </p:txBody>
      </p:sp>
    </p:spTree>
    <p:extLst>
      <p:ext uri="{BB962C8B-B14F-4D97-AF65-F5344CB8AC3E}">
        <p14:creationId xmlns:p14="http://schemas.microsoft.com/office/powerpoint/2010/main" val="269849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57200" y="1762266"/>
          <a:ext cx="8229600" cy="4201830"/>
        </p:xfrm>
        <a:graphic>
          <a:graphicData uri="http://schemas.openxmlformats.org/drawingml/2006/table">
            <a:tbl>
              <a:tblPr/>
              <a:tblGrid>
                <a:gridCol w="1501644"/>
                <a:gridCol w="3621613"/>
                <a:gridCol w="3106343"/>
              </a:tblGrid>
              <a:tr h="635666">
                <a:tc>
                  <a:txBody>
                    <a:bodyPr/>
                    <a:lstStyle/>
                    <a:p>
                      <a:pPr rtl="0"/>
                      <a:r>
                        <a:rPr lang="en-US" sz="1800">
                          <a:effectLst/>
                        </a:rPr>
                        <a:t>Manufacturer</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F9EA0"/>
                    </a:solidFill>
                  </a:tcPr>
                </a:tc>
                <a:tc>
                  <a:txBody>
                    <a:bodyPr/>
                    <a:lstStyle/>
                    <a:p>
                      <a:pPr rtl="0"/>
                      <a:r>
                        <a:rPr lang="en-US" sz="1800">
                          <a:effectLst/>
                        </a:rPr>
                        <a:t>Typical raw data format</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F9EA0"/>
                    </a:solidFill>
                  </a:tcPr>
                </a:tc>
                <a:tc>
                  <a:txBody>
                    <a:bodyPr/>
                    <a:lstStyle/>
                    <a:p>
                      <a:pPr rtl="0"/>
                      <a:r>
                        <a:rPr lang="en-US" sz="1800">
                          <a:effectLst/>
                        </a:rPr>
                        <a:t>How to open / Analysis software examples</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F9EA0"/>
                    </a:solidFill>
                  </a:tcPr>
                </a:tc>
              </a:tr>
              <a:tr h="635666">
                <a:tc>
                  <a:txBody>
                    <a:bodyPr/>
                    <a:lstStyle/>
                    <a:p>
                      <a:pPr rtl="0"/>
                      <a:r>
                        <a:rPr lang="en-US" sz="1800">
                          <a:effectLst/>
                        </a:rPr>
                        <a:t>Affymetrix  </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c>
                  <a:txBody>
                    <a:bodyPr/>
                    <a:lstStyle/>
                    <a:p>
                      <a:pPr rtl="0"/>
                      <a:r>
                        <a:rPr lang="en-US" sz="1800">
                          <a:effectLst/>
                        </a:rPr>
                        <a:t>.CEL (binary)</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c>
                  <a:txBody>
                    <a:bodyPr/>
                    <a:lstStyle/>
                    <a:p>
                      <a:pPr rtl="0"/>
                      <a:r>
                        <a:rPr lang="pt-BR" sz="1800">
                          <a:effectLst/>
                        </a:rPr>
                        <a:t>R packages (affy, limma, oligo…)</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r>
              <a:tr h="635666">
                <a:tc>
                  <a:txBody>
                    <a:bodyPr/>
                    <a:lstStyle/>
                    <a:p>
                      <a:pPr rtl="0"/>
                      <a:r>
                        <a:rPr lang="en-US" sz="1800">
                          <a:effectLst/>
                        </a:rPr>
                        <a:t>Agilent</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a:effectLst/>
                        </a:rPr>
                        <a:t>feature extraction file (tab-delimited text file per hybridisation)</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a:effectLst/>
                        </a:rPr>
                        <a:t>Spreadsheet software (Excel, OpenOffice, etc.)</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35666">
                <a:tc>
                  <a:txBody>
                    <a:bodyPr/>
                    <a:lstStyle/>
                    <a:p>
                      <a:pPr rtl="0"/>
                      <a:r>
                        <a:rPr lang="en-US" sz="1800">
                          <a:effectLst/>
                        </a:rPr>
                        <a:t>GenePix (scanner)</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c>
                  <a:txBody>
                    <a:bodyPr/>
                    <a:lstStyle/>
                    <a:p>
                      <a:pPr rtl="0"/>
                      <a:r>
                        <a:rPr lang="en-US" sz="1800">
                          <a:effectLst/>
                        </a:rPr>
                        <a:t>.gpr (tab-delimited text file per hybridisation)</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c>
                  <a:txBody>
                    <a:bodyPr/>
                    <a:lstStyle/>
                    <a:p>
                      <a:pPr rtl="0"/>
                      <a:r>
                        <a:rPr lang="en-US" sz="1800">
                          <a:effectLst/>
                        </a:rPr>
                        <a:t>Spreadsheet software (Excel, OpenOffice, etc.)</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r>
              <a:tr h="363238">
                <a:tc rowSpan="2">
                  <a:txBody>
                    <a:bodyPr/>
                    <a:lstStyle/>
                    <a:p>
                      <a:pPr rtl="0"/>
                      <a:r>
                        <a:rPr lang="en-US" sz="1800">
                          <a:effectLst/>
                        </a:rPr>
                        <a:t>Illumina</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a:effectLst/>
                        </a:rPr>
                        <a:t>.idat (binary)</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a:effectLst/>
                        </a:rPr>
                        <a:t>R packages (e.g. illuminaio)</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35666">
                <a:tc vMerge="1">
                  <a:txBody>
                    <a:bodyPr/>
                    <a:lstStyle/>
                    <a:p>
                      <a:endParaRPr lang="en-US"/>
                    </a:p>
                  </a:txBody>
                  <a:tcPr/>
                </a:tc>
                <a:tc>
                  <a:txBody>
                    <a:bodyPr/>
                    <a:lstStyle/>
                    <a:p>
                      <a:pPr rtl="0"/>
                      <a:r>
                        <a:rPr lang="en-US" sz="1800">
                          <a:effectLst/>
                        </a:rPr>
                        <a:t>txt (tab-delimited text matrix for all samples)</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c>
                  <a:txBody>
                    <a:bodyPr/>
                    <a:lstStyle/>
                    <a:p>
                      <a:pPr rtl="0"/>
                      <a:r>
                        <a:rPr lang="en-US" sz="1800">
                          <a:effectLst/>
                        </a:rPr>
                        <a:t>Spreadsheet software (Excel, OpenOffice, etc.)</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1F1F1"/>
                    </a:solidFill>
                  </a:tcPr>
                </a:tc>
              </a:tr>
              <a:tr h="635666">
                <a:tc>
                  <a:txBody>
                    <a:bodyPr/>
                    <a:lstStyle/>
                    <a:p>
                      <a:pPr rtl="0"/>
                      <a:r>
                        <a:rPr lang="en-US" sz="1800">
                          <a:effectLst/>
                        </a:rPr>
                        <a:t>Nimblegen</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a:effectLst/>
                        </a:rPr>
                        <a:t>NimbleScan, .pair (tab-delimited text matrix for all samples)</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a:r>
                        <a:rPr lang="en-US" sz="1800" dirty="0">
                          <a:effectLst/>
                        </a:rPr>
                        <a:t>Spreadsheet software (Excel, </a:t>
                      </a:r>
                      <a:r>
                        <a:rPr lang="en-US" sz="1800" dirty="0" err="1">
                          <a:effectLst/>
                        </a:rPr>
                        <a:t>OpenOffice</a:t>
                      </a:r>
                      <a:r>
                        <a:rPr lang="en-US" sz="1800" dirty="0">
                          <a:effectLst/>
                        </a:rPr>
                        <a:t>, etc.)</a:t>
                      </a:r>
                    </a:p>
                  </a:txBody>
                  <a:tcPr marL="90809" marR="90809" marT="45405" marB="4540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9" name="Rectangle 6"/>
          <p:cNvSpPr>
            <a:spLocks noChangeArrowheads="1"/>
          </p:cNvSpPr>
          <p:nvPr/>
        </p:nvSpPr>
        <p:spPr bwMode="auto">
          <a:xfrm>
            <a:off x="228600" y="319514"/>
            <a:ext cx="2666114"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55555"/>
                </a:solidFill>
                <a:effectLst/>
                <a:latin typeface="Helvetica"/>
                <a:cs typeface="Arial" pitchFamily="34" charset="0"/>
              </a:rPr>
              <a:t>Feature extraction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6415088" y="1700570"/>
            <a:ext cx="28854"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Control 8"/>
          <p:cNvSpPr>
            <a:spLocks noChangeArrowheads="1" noChangeShapeType="1"/>
          </p:cNvSpPr>
          <p:nvPr/>
        </p:nvSpPr>
        <p:spPr bwMode="auto">
          <a:xfrm>
            <a:off x="457200" y="1762125"/>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Google Translate">
            <a:hlinkClick r:id="rId2"/>
          </p:cNvPr>
          <p:cNvSpPr>
            <a:spLocks noChangeAspect="1" noChangeArrowheads="1"/>
          </p:cNvSpPr>
          <p:nvPr/>
        </p:nvSpPr>
        <p:spPr bwMode="auto">
          <a:xfrm>
            <a:off x="1057275" y="263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Feature extraction involves the conversion of the scanned microarray image to quantifiable values that are saved in binary (e.g. CEL) or text format"/>
          <p:cNvSpPr>
            <a:spLocks noChangeAspect="1" noChangeArrowheads="1"/>
          </p:cNvSpPr>
          <p:nvPr/>
        </p:nvSpPr>
        <p:spPr bwMode="auto">
          <a:xfrm>
            <a:off x="500063" y="735013"/>
            <a:ext cx="3571875" cy="1057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3262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a:t>
            </a:r>
            <a:endParaRPr lang="en-US" dirty="0"/>
          </a:p>
        </p:txBody>
      </p:sp>
      <p:sp>
        <p:nvSpPr>
          <p:cNvPr id="3" name="Content Placeholder 2"/>
          <p:cNvSpPr>
            <a:spLocks noGrp="1"/>
          </p:cNvSpPr>
          <p:nvPr>
            <p:ph idx="1"/>
          </p:nvPr>
        </p:nvSpPr>
        <p:spPr/>
        <p:txBody>
          <a:bodyPr>
            <a:normAutofit fontScale="85000" lnSpcReduction="20000"/>
          </a:bodyPr>
          <a:lstStyle/>
          <a:p>
            <a:r>
              <a:rPr lang="en-US" dirty="0"/>
              <a:t>Quality control of microarray data begins with the visual inspection of the scanned microarray images to make sure that there are no obvious splotches, scratches or blank </a:t>
            </a:r>
            <a:r>
              <a:rPr lang="en-US" dirty="0" smtClean="0"/>
              <a:t>areas.</a:t>
            </a:r>
            <a:endParaRPr lang="en-US" dirty="0"/>
          </a:p>
          <a:p>
            <a:r>
              <a:rPr lang="en-US" dirty="0"/>
              <a:t>After feature extraction, the data analysis software packages can be used to make diagnostic plots (for example of background signal, average intensity values and percentage of genes above background) to help identify problematic arrays, reporters or </a:t>
            </a:r>
            <a:r>
              <a:rPr lang="en-US" dirty="0" smtClean="0"/>
              <a:t>samples</a:t>
            </a:r>
          </a:p>
          <a:p>
            <a:r>
              <a:rPr lang="en-US" dirty="0" smtClean="0"/>
              <a:t>Background correction or spot filtering</a:t>
            </a:r>
          </a:p>
          <a:p>
            <a:r>
              <a:rPr lang="en-US" dirty="0" smtClean="0"/>
              <a:t>Multiple testing: 5 or more replicate statistics</a:t>
            </a:r>
          </a:p>
          <a:p>
            <a:r>
              <a:rPr lang="en-US" dirty="0" smtClean="0"/>
              <a:t>Exchange control and test dyes (2 way data)</a:t>
            </a:r>
            <a:endParaRPr lang="en-US" dirty="0"/>
          </a:p>
          <a:p>
            <a:endParaRPr lang="en-US" dirty="0"/>
          </a:p>
        </p:txBody>
      </p:sp>
    </p:spTree>
    <p:extLst>
      <p:ext uri="{BB962C8B-B14F-4D97-AF65-F5344CB8AC3E}">
        <p14:creationId xmlns:p14="http://schemas.microsoft.com/office/powerpoint/2010/main" val="21517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 Examples of quality control plots made when </a:t>
            </a:r>
            <a:r>
              <a:rPr lang="en-US" dirty="0" err="1"/>
              <a:t>analysing</a:t>
            </a:r>
            <a:r>
              <a:rPr lang="en-US" dirty="0"/>
              <a:t> differential expression data in Expression Atlas. Left to right: Array intensity distributions, PCA plot, density </a:t>
            </a:r>
            <a:r>
              <a:rPr lang="en-US" dirty="0" smtClean="0"/>
              <a:t>plots </a:t>
            </a:r>
            <a:r>
              <a:rPr lang="en-US" dirty="0"/>
              <a:t>represents.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7448550" cy="38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79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Normalisation</a:t>
            </a:r>
            <a:r>
              <a:rPr lang="en-US" dirty="0" smtClean="0"/>
              <a:t/>
            </a:r>
            <a:br>
              <a:rPr lang="en-US" dirty="0" smtClean="0"/>
            </a:br>
            <a:endParaRPr lang="en-US" dirty="0"/>
          </a:p>
        </p:txBody>
      </p:sp>
      <p:sp>
        <p:nvSpPr>
          <p:cNvPr id="3" name="Content Placeholder 2"/>
          <p:cNvSpPr>
            <a:spLocks noGrp="1"/>
          </p:cNvSpPr>
          <p:nvPr>
            <p:ph idx="1"/>
          </p:nvPr>
        </p:nvSpPr>
        <p:spPr>
          <a:xfrm>
            <a:off x="228600" y="838200"/>
            <a:ext cx="8382000" cy="5410200"/>
          </a:xfrm>
        </p:spPr>
        <p:txBody>
          <a:bodyPr>
            <a:normAutofit fontScale="47500" lnSpcReduction="20000"/>
          </a:bodyPr>
          <a:lstStyle/>
          <a:p>
            <a:pPr marL="0" indent="0">
              <a:buNone/>
            </a:pPr>
            <a:r>
              <a:rPr lang="en-US" dirty="0" smtClean="0">
                <a:effectLst/>
              </a:rPr>
              <a:t> </a:t>
            </a:r>
            <a:endParaRPr lang="en-US" dirty="0"/>
          </a:p>
          <a:p>
            <a:pPr marL="0" indent="0">
              <a:buNone/>
            </a:pPr>
            <a:r>
              <a:rPr lang="en-US" sz="4400" dirty="0" err="1" smtClean="0">
                <a:hlinkClick r:id="rId2"/>
              </a:rPr>
              <a:t>Normalisation</a:t>
            </a:r>
            <a:r>
              <a:rPr lang="en-US" sz="4400" dirty="0"/>
              <a:t> of </a:t>
            </a:r>
            <a:r>
              <a:rPr lang="en-US" sz="4400" dirty="0">
                <a:hlinkClick r:id="rId3"/>
              </a:rPr>
              <a:t>microarray</a:t>
            </a:r>
            <a:r>
              <a:rPr lang="en-US" sz="4400" dirty="0"/>
              <a:t> data is used to control for technical variation between assays, while preserving the biological variation </a:t>
            </a:r>
            <a:r>
              <a:rPr lang="en-US" sz="4400" dirty="0" smtClean="0"/>
              <a:t>. </a:t>
            </a:r>
            <a:r>
              <a:rPr lang="en-US" sz="4400" dirty="0"/>
              <a:t>There are many ways to </a:t>
            </a:r>
            <a:r>
              <a:rPr lang="en-US" sz="4400" dirty="0" err="1"/>
              <a:t>normalise</a:t>
            </a:r>
            <a:r>
              <a:rPr lang="en-US" sz="4400" dirty="0"/>
              <a:t> the data, and the methods used depend on:</a:t>
            </a:r>
          </a:p>
          <a:p>
            <a:r>
              <a:rPr lang="en-US" sz="4400" dirty="0"/>
              <a:t>the type of array;</a:t>
            </a:r>
          </a:p>
          <a:p>
            <a:r>
              <a:rPr lang="en-US" sz="4400" dirty="0"/>
              <a:t>the design of the experiment;</a:t>
            </a:r>
          </a:p>
          <a:p>
            <a:r>
              <a:rPr lang="en-US" sz="4400" dirty="0"/>
              <a:t>assumptions made about the data (e.g. 'the majority of genes represented on the microarray are not expected to be </a:t>
            </a:r>
            <a:r>
              <a:rPr lang="en-US" sz="4400" dirty="0">
                <a:hlinkClick r:id="rId4"/>
              </a:rPr>
              <a:t>differentially expressed</a:t>
            </a:r>
            <a:r>
              <a:rPr lang="en-US" sz="4400" dirty="0"/>
              <a:t> in the test group relative to controls');</a:t>
            </a:r>
          </a:p>
          <a:p>
            <a:r>
              <a:rPr lang="en-US" sz="4400" dirty="0"/>
              <a:t>and the </a:t>
            </a:r>
            <a:r>
              <a:rPr lang="en-US" sz="4400" dirty="0" err="1" smtClean="0"/>
              <a:t>Normalisation</a:t>
            </a:r>
            <a:r>
              <a:rPr lang="en-US" sz="4400" dirty="0" smtClean="0"/>
              <a:t> package </a:t>
            </a:r>
            <a:r>
              <a:rPr lang="en-US" sz="4400" dirty="0"/>
              <a:t>being used to </a:t>
            </a:r>
            <a:r>
              <a:rPr lang="en-US" sz="4400" dirty="0" err="1"/>
              <a:t>analyse</a:t>
            </a:r>
            <a:r>
              <a:rPr lang="en-US" sz="4400" dirty="0"/>
              <a:t> the data.</a:t>
            </a:r>
          </a:p>
          <a:p>
            <a:pPr marL="0" indent="0">
              <a:buNone/>
            </a:pPr>
            <a:r>
              <a:rPr lang="en-US" sz="4400" dirty="0"/>
              <a:t>For </a:t>
            </a:r>
            <a:r>
              <a:rPr lang="en-US" sz="4400" dirty="0">
                <a:hlinkClick r:id="rId5"/>
              </a:rPr>
              <a:t>Expression Atlas</a:t>
            </a:r>
            <a:r>
              <a:rPr lang="en-US" sz="4400" dirty="0"/>
              <a:t>, </a:t>
            </a:r>
            <a:r>
              <a:rPr lang="en-US" sz="4400" dirty="0" err="1">
                <a:hlinkClick r:id="rId6"/>
              </a:rPr>
              <a:t>Affymetrix</a:t>
            </a:r>
            <a:r>
              <a:rPr lang="en-US" sz="4400" dirty="0"/>
              <a:t> microarray data is </a:t>
            </a:r>
            <a:r>
              <a:rPr lang="en-US" sz="4400" dirty="0" err="1"/>
              <a:t>normalised</a:t>
            </a:r>
            <a:r>
              <a:rPr lang="en-US" sz="4400" dirty="0"/>
              <a:t> using the 'Robust Multi-Array Average' (</a:t>
            </a:r>
            <a:r>
              <a:rPr lang="en-US" sz="4400" dirty="0">
                <a:hlinkClick r:id="rId7"/>
              </a:rPr>
              <a:t>RMA</a:t>
            </a:r>
            <a:r>
              <a:rPr lang="en-US" sz="4400" dirty="0"/>
              <a:t>) method within the '</a:t>
            </a:r>
            <a:r>
              <a:rPr lang="en-US" sz="4400" dirty="0" err="1"/>
              <a:t>oligo</a:t>
            </a:r>
            <a:r>
              <a:rPr lang="en-US" sz="4400" dirty="0"/>
              <a:t>' package.</a:t>
            </a:r>
          </a:p>
          <a:p>
            <a:pPr marL="0" indent="0">
              <a:buNone/>
            </a:pPr>
            <a:r>
              <a:rPr lang="en-US" sz="4400" dirty="0"/>
              <a:t>Agilent microarray data is </a:t>
            </a:r>
            <a:r>
              <a:rPr lang="en-US" sz="4400" dirty="0" err="1"/>
              <a:t>normalised</a:t>
            </a:r>
            <a:r>
              <a:rPr lang="en-US" sz="4400" dirty="0"/>
              <a:t> using the '</a:t>
            </a:r>
            <a:r>
              <a:rPr lang="en-US" sz="4400" dirty="0" err="1"/>
              <a:t>limma</a:t>
            </a:r>
            <a:r>
              <a:rPr lang="en-US" sz="4400" dirty="0"/>
              <a:t>' package: '</a:t>
            </a:r>
            <a:r>
              <a:rPr lang="en-US" sz="4400" dirty="0" err="1"/>
              <a:t>quantile</a:t>
            </a:r>
            <a:r>
              <a:rPr lang="en-US" sz="4400" dirty="0"/>
              <a:t> </a:t>
            </a:r>
            <a:r>
              <a:rPr lang="en-US" sz="4400" dirty="0" err="1"/>
              <a:t>normalisation</a:t>
            </a:r>
            <a:r>
              <a:rPr lang="en-US" sz="4400" dirty="0"/>
              <a:t>' for one-</a:t>
            </a:r>
            <a:r>
              <a:rPr lang="en-US" sz="4400" dirty="0" err="1"/>
              <a:t>colour</a:t>
            </a:r>
            <a:r>
              <a:rPr lang="en-US" sz="4400" dirty="0"/>
              <a:t> microarray data; 'Loess </a:t>
            </a:r>
            <a:r>
              <a:rPr lang="en-US" sz="4400" dirty="0" err="1"/>
              <a:t>normalisation</a:t>
            </a:r>
            <a:r>
              <a:rPr lang="en-US" sz="4400" dirty="0"/>
              <a:t>' for two </a:t>
            </a:r>
            <a:r>
              <a:rPr lang="en-US" sz="4400" dirty="0" err="1"/>
              <a:t>colour</a:t>
            </a:r>
            <a:r>
              <a:rPr lang="en-US" sz="4400" dirty="0"/>
              <a:t> microarray data</a:t>
            </a:r>
            <a:r>
              <a:rPr lang="en-US" sz="4400" dirty="0" smtClean="0"/>
              <a:t>.</a:t>
            </a:r>
          </a:p>
          <a:p>
            <a:r>
              <a:rPr lang="en-US" sz="4400" dirty="0" smtClean="0"/>
              <a:t>The current </a:t>
            </a:r>
            <a:r>
              <a:rPr lang="en-US" sz="4400" dirty="0" err="1" smtClean="0"/>
              <a:t>Affymetrix</a:t>
            </a:r>
            <a:r>
              <a:rPr lang="en-US" sz="4400" dirty="0" smtClean="0"/>
              <a:t> MAS5 algorithm, which uses both perfect match and mismatch probes, continues to enjoy popularity and do well in head to head tests</a:t>
            </a:r>
            <a:endParaRPr lang="en-US" sz="4400" dirty="0"/>
          </a:p>
          <a:p>
            <a:pPr marL="0" indent="0">
              <a:buNone/>
            </a:pPr>
            <a:endParaRPr lang="en-US" sz="4400" dirty="0"/>
          </a:p>
        </p:txBody>
      </p:sp>
    </p:spTree>
    <p:extLst>
      <p:ext uri="{BB962C8B-B14F-4D97-AF65-F5344CB8AC3E}">
        <p14:creationId xmlns:p14="http://schemas.microsoft.com/office/powerpoint/2010/main" val="163825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716</Words>
  <Application>Microsoft Office PowerPoint</Application>
  <PresentationFormat>On-screen Show (4:3)</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Microarray Data Analysis</vt:lpstr>
      <vt:lpstr>PowerPoint Presentation</vt:lpstr>
      <vt:lpstr>PowerPoint Presentation</vt:lpstr>
      <vt:lpstr>PowerPoint Presentation</vt:lpstr>
      <vt:lpstr>Feature Extraction</vt:lpstr>
      <vt:lpstr>PowerPoint Presentation</vt:lpstr>
      <vt:lpstr>Quality Control</vt:lpstr>
      <vt:lpstr>PowerPoint Presentation</vt:lpstr>
      <vt:lpstr>Normalisation </vt:lpstr>
      <vt:lpstr>Biological Interpretation of Microarray data</vt:lpstr>
      <vt:lpstr>Pattern Recognition</vt:lpstr>
      <vt:lpstr>Pattern recognition</vt:lpstr>
      <vt:lpstr>Microarray analysis software</vt:lpstr>
      <vt:lpstr>Submission of microarray data to databases</vt:lpstr>
      <vt:lpstr>PowerPoint Presentation</vt:lpstr>
      <vt:lpstr>Two types of MdB</vt:lpstr>
      <vt:lpstr>PowerPoint Presentation</vt:lpstr>
      <vt:lpstr>Microarray databases</vt:lpstr>
      <vt:lpstr>PowerPoint Presentation</vt:lpstr>
      <vt:lpstr>Limitations of microarrays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Microarray Data Analysis</dc:title>
  <dc:creator>Nitin Kaistha</dc:creator>
  <cp:lastModifiedBy>Nitin Kaistha</cp:lastModifiedBy>
  <cp:revision>17</cp:revision>
  <dcterms:created xsi:type="dcterms:W3CDTF">2020-04-09T09:16:02Z</dcterms:created>
  <dcterms:modified xsi:type="dcterms:W3CDTF">2020-04-09T10:11:48Z</dcterms:modified>
</cp:coreProperties>
</file>