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1"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45A4AFD-2BC4-4CBD-A2B2-CBA618484727}" type="datetimeFigureOut">
              <a:rPr lang="en-IN" smtClean="0"/>
              <a:t>26-04-2022</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64F4F85-9404-41AB-A27A-3DC0E26FEA38}"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5A4AFD-2BC4-4CBD-A2B2-CBA618484727}" type="datetimeFigureOut">
              <a:rPr lang="en-IN" smtClean="0"/>
              <a:t>26-04-2022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64F4F85-9404-41AB-A27A-3DC0E26FEA3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45A4AFD-2BC4-4CBD-A2B2-CBA618484727}" type="datetimeFigureOut">
              <a:rPr lang="en-IN" smtClean="0"/>
              <a:t>26-04-2022</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64F4F85-9404-41AB-A27A-3DC0E26FEA3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5A4AFD-2BC4-4CBD-A2B2-CBA618484727}" type="datetimeFigureOut">
              <a:rPr lang="en-IN" smtClean="0"/>
              <a:t>26-04-2022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64F4F85-9404-41AB-A27A-3DC0E26FEA3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45A4AFD-2BC4-4CBD-A2B2-CBA618484727}" type="datetimeFigureOut">
              <a:rPr lang="en-IN" smtClean="0"/>
              <a:t>26-04-2022</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64F4F85-9404-41AB-A27A-3DC0E26FEA38}"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5A4AFD-2BC4-4CBD-A2B2-CBA618484727}" type="datetimeFigureOut">
              <a:rPr lang="en-IN" smtClean="0"/>
              <a:t>26-04-2022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64F4F85-9404-41AB-A27A-3DC0E26FEA38}"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5A4AFD-2BC4-4CBD-A2B2-CBA618484727}" type="datetimeFigureOut">
              <a:rPr lang="en-IN" smtClean="0"/>
              <a:t>26-04-2022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264F4F85-9404-41AB-A27A-3DC0E26FEA38}"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45A4AFD-2BC4-4CBD-A2B2-CBA618484727}" type="datetimeFigureOut">
              <a:rPr lang="en-IN" smtClean="0"/>
              <a:t>26-04-2022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264F4F85-9404-41AB-A27A-3DC0E26FEA3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45A4AFD-2BC4-4CBD-A2B2-CBA618484727}" type="datetimeFigureOut">
              <a:rPr lang="en-IN" smtClean="0"/>
              <a:t>26-04-2022</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264F4F85-9404-41AB-A27A-3DC0E26FEA3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5A4AFD-2BC4-4CBD-A2B2-CBA618484727}" type="datetimeFigureOut">
              <a:rPr lang="en-IN" smtClean="0"/>
              <a:t>26-04-2022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64F4F85-9404-41AB-A27A-3DC0E26FEA38}"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45A4AFD-2BC4-4CBD-A2B2-CBA618484727}" type="datetimeFigureOut">
              <a:rPr lang="en-IN" smtClean="0"/>
              <a:t>26-04-2022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64F4F85-9404-41AB-A27A-3DC0E26FEA38}" type="slidenum">
              <a:rPr lang="en-IN" smtClean="0"/>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45A4AFD-2BC4-4CBD-A2B2-CBA618484727}" type="datetimeFigureOut">
              <a:rPr lang="en-IN" smtClean="0"/>
              <a:t>26-04-2022</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64F4F85-9404-41AB-A27A-3DC0E26FEA38}"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NABL </a:t>
            </a:r>
            <a:br>
              <a:rPr lang="en-US" dirty="0" smtClean="0"/>
            </a:br>
            <a:r>
              <a:rPr lang="en-US" dirty="0" smtClean="0"/>
              <a:t>ACCREDITATION</a:t>
            </a:r>
            <a:br>
              <a:rPr lang="en-US" dirty="0" smtClean="0"/>
            </a:br>
            <a:endParaRPr lang="en-IN"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Versha</a:t>
            </a:r>
            <a:r>
              <a:rPr lang="en-US" dirty="0" smtClean="0"/>
              <a:t> Prasad</a:t>
            </a:r>
            <a:endParaRPr lang="en-IN" dirty="0"/>
          </a:p>
        </p:txBody>
      </p:sp>
    </p:spTree>
    <p:extLst>
      <p:ext uri="{BB962C8B-B14F-4D97-AF65-F5344CB8AC3E}">
        <p14:creationId xmlns:p14="http://schemas.microsoft.com/office/powerpoint/2010/main" val="3852251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Benefits to the customers.</a:t>
            </a:r>
            <a:br>
              <a:rPr lang="en-IN" dirty="0" smtClean="0"/>
            </a:br>
            <a:endParaRPr lang="en-IN"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Customers can search and identify  laboratories accredited by NABL for their specific requirements from the NABL website or Directory of accredited Laboratories.</a:t>
            </a:r>
          </a:p>
          <a:p>
            <a:pPr marL="514350" indent="-514350">
              <a:buFont typeface="+mj-lt"/>
              <a:buAutoNum type="arabicPeriod"/>
            </a:pPr>
            <a:r>
              <a:rPr lang="en-US" dirty="0" smtClean="0"/>
              <a:t>Increased confidence in reports. The lab are required to participate in proficiency testing. Which is again demonstration of competence. So , there is increased confidence in the reports released by the laboratory.</a:t>
            </a:r>
          </a:p>
          <a:p>
            <a:pPr marL="514350" indent="-514350">
              <a:buFont typeface="+mj-lt"/>
              <a:buAutoNum type="arabicPeriod"/>
            </a:pPr>
            <a:r>
              <a:rPr lang="en-US" dirty="0" smtClean="0"/>
              <a:t>The customer get service by credential staff.</a:t>
            </a:r>
          </a:p>
          <a:p>
            <a:pPr marL="514350" indent="-514350">
              <a:buFont typeface="+mj-lt"/>
              <a:buAutoNum type="arabicPeriod"/>
            </a:pPr>
            <a:r>
              <a:rPr lang="en-US" dirty="0" smtClean="0"/>
              <a:t>Saving in terms of time and money as it reduces or eliminates the need of re-testing. </a:t>
            </a:r>
          </a:p>
          <a:p>
            <a:endParaRPr lang="en-IN" dirty="0"/>
          </a:p>
        </p:txBody>
      </p:sp>
    </p:spTree>
    <p:extLst>
      <p:ext uri="{BB962C8B-B14F-4D97-AF65-F5344CB8AC3E}">
        <p14:creationId xmlns:p14="http://schemas.microsoft.com/office/powerpoint/2010/main" val="2234284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Benefits for the Laboratory</a:t>
            </a:r>
            <a:endParaRPr lang="en-IN"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IN" dirty="0" smtClean="0"/>
              <a:t>Use of NABL symbol The accredited laboratories can issue test </a:t>
            </a:r>
            <a:r>
              <a:rPr lang="en-IN" dirty="0" err="1" smtClean="0"/>
              <a:t>repoerts</a:t>
            </a:r>
            <a:r>
              <a:rPr lang="en-IN" dirty="0" smtClean="0"/>
              <a:t> bearing the accreditation body symbol or endorsement ,as an indication of accreditation.</a:t>
            </a:r>
          </a:p>
          <a:p>
            <a:pPr marL="514350" indent="-514350">
              <a:buFont typeface="+mj-lt"/>
              <a:buAutoNum type="arabicPeriod"/>
            </a:pPr>
            <a:r>
              <a:rPr lang="en-IN" dirty="0" smtClean="0"/>
              <a:t>International Recognition Lab accreditation is highly regarded both nationally and Internationally as an indicator of technical competence.</a:t>
            </a:r>
          </a:p>
          <a:p>
            <a:pPr marL="514350" indent="-514350">
              <a:buFont typeface="+mj-lt"/>
              <a:buAutoNum type="arabicPeriod"/>
            </a:pPr>
            <a:r>
              <a:rPr lang="en-IN" dirty="0" smtClean="0"/>
              <a:t>Satisfaction of the staff in an accredited laboratory is satisfied as it provide for continuous teaching , good working </a:t>
            </a:r>
            <a:r>
              <a:rPr lang="en-IN" dirty="0" err="1" smtClean="0"/>
              <a:t>environment,leadership</a:t>
            </a:r>
            <a:r>
              <a:rPr lang="en-IN" dirty="0" smtClean="0"/>
              <a:t>.</a:t>
            </a:r>
          </a:p>
          <a:p>
            <a:pPr marL="514350" indent="-514350">
              <a:buFont typeface="+mj-lt"/>
              <a:buAutoNum type="arabicPeriod"/>
            </a:pPr>
            <a:endParaRPr lang="en-IN" dirty="0"/>
          </a:p>
        </p:txBody>
      </p:sp>
    </p:spTree>
    <p:extLst>
      <p:ext uri="{BB962C8B-B14F-4D97-AF65-F5344CB8AC3E}">
        <p14:creationId xmlns:p14="http://schemas.microsoft.com/office/powerpoint/2010/main" val="245288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Benefits for the Laboratory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4.Continous improvement .It enables the laboratory in demonstrating commitment to quality test reports.</a:t>
            </a:r>
          </a:p>
          <a:p>
            <a:r>
              <a:rPr lang="en-IN" dirty="0" smtClean="0"/>
              <a:t>5. Systematic control of lab work Better control of laboratory operations and feedback to laboratories</a:t>
            </a:r>
          </a:p>
          <a:p>
            <a:r>
              <a:rPr lang="en-IN" dirty="0" smtClean="0"/>
              <a:t>6. Benchmark with best laboratories it also provides opportunity to the laboratory to benchmark with the best.</a:t>
            </a:r>
          </a:p>
          <a:p>
            <a:r>
              <a:rPr lang="en-IN" dirty="0" smtClean="0"/>
              <a:t>7. Rise in Business – There is marked increase in the business of the laboratory as the accredited status can be seen by the clients on NABL website.</a:t>
            </a:r>
            <a:endParaRPr lang="en-IN" dirty="0"/>
          </a:p>
        </p:txBody>
      </p:sp>
    </p:spTree>
    <p:extLst>
      <p:ext uri="{BB962C8B-B14F-4D97-AF65-F5344CB8AC3E}">
        <p14:creationId xmlns:p14="http://schemas.microsoft.com/office/powerpoint/2010/main" val="4086258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Other Benefits</a:t>
            </a:r>
            <a:endParaRPr lang="en-IN" dirty="0"/>
          </a:p>
        </p:txBody>
      </p:sp>
      <p:sp>
        <p:nvSpPr>
          <p:cNvPr id="3" name="Content Placeholder 2"/>
          <p:cNvSpPr>
            <a:spLocks noGrp="1"/>
          </p:cNvSpPr>
          <p:nvPr>
            <p:ph idx="1"/>
          </p:nvPr>
        </p:nvSpPr>
        <p:spPr/>
        <p:txBody>
          <a:bodyPr/>
          <a:lstStyle/>
          <a:p>
            <a:pPr marL="514350" indent="-514350">
              <a:buFont typeface="+mj-lt"/>
              <a:buAutoNum type="arabicPeriod"/>
            </a:pPr>
            <a:r>
              <a:rPr lang="en-IN" dirty="0" smtClean="0"/>
              <a:t>It raise community confidence in the services provided by the laboratory.</a:t>
            </a:r>
          </a:p>
          <a:p>
            <a:pPr marL="514350" indent="-514350">
              <a:buFont typeface="+mj-lt"/>
              <a:buAutoNum type="arabicPeriod"/>
            </a:pPr>
            <a:r>
              <a:rPr lang="en-IN" dirty="0" smtClean="0"/>
              <a:t>It encourages medical tourism.</a:t>
            </a:r>
            <a:endParaRPr lang="en-IN" dirty="0"/>
          </a:p>
        </p:txBody>
      </p:sp>
    </p:spTree>
    <p:extLst>
      <p:ext uri="{BB962C8B-B14F-4D97-AF65-F5344CB8AC3E}">
        <p14:creationId xmlns:p14="http://schemas.microsoft.com/office/powerpoint/2010/main" val="203354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Accreditation Process</a:t>
            </a:r>
            <a:endParaRPr lang="en-IN" dirty="0"/>
          </a:p>
        </p:txBody>
      </p:sp>
      <p:sp>
        <p:nvSpPr>
          <p:cNvPr id="3" name="Content Placeholder 2"/>
          <p:cNvSpPr>
            <a:spLocks noGrp="1"/>
          </p:cNvSpPr>
          <p:nvPr>
            <p:ph idx="1"/>
          </p:nvPr>
        </p:nvSpPr>
        <p:spPr/>
        <p:txBody>
          <a:bodyPr>
            <a:normAutofit/>
          </a:bodyPr>
          <a:lstStyle/>
          <a:p>
            <a:r>
              <a:rPr lang="en-IN" dirty="0" smtClean="0"/>
              <a:t>It involves no. of steps</a:t>
            </a:r>
          </a:p>
          <a:p>
            <a:r>
              <a:rPr lang="en-IN" dirty="0" smtClean="0"/>
              <a:t>Application for Accreditation</a:t>
            </a:r>
          </a:p>
          <a:p>
            <a:r>
              <a:rPr lang="en-IN" dirty="0" smtClean="0"/>
              <a:t>Acknowledgement Scrutiny of application</a:t>
            </a:r>
          </a:p>
          <a:p>
            <a:r>
              <a:rPr lang="en-IN" dirty="0" smtClean="0"/>
              <a:t>Adequacy of Quality Manual</a:t>
            </a:r>
          </a:p>
          <a:p>
            <a:r>
              <a:rPr lang="en-IN" dirty="0" smtClean="0"/>
              <a:t>Pre and Final Assessment of Laboratory</a:t>
            </a:r>
          </a:p>
          <a:p>
            <a:r>
              <a:rPr lang="en-IN" dirty="0" smtClean="0"/>
              <a:t>Recommendation of accreditation</a:t>
            </a:r>
          </a:p>
          <a:p>
            <a:r>
              <a:rPr lang="en-IN" dirty="0" smtClean="0"/>
              <a:t>Approval and issue of Accreditation Certificate.</a:t>
            </a:r>
            <a:endParaRPr lang="en-IN" dirty="0"/>
          </a:p>
        </p:txBody>
      </p:sp>
    </p:spTree>
    <p:extLst>
      <p:ext uri="{BB962C8B-B14F-4D97-AF65-F5344CB8AC3E}">
        <p14:creationId xmlns:p14="http://schemas.microsoft.com/office/powerpoint/2010/main" val="3563009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Surveillance Re Assessment</a:t>
            </a:r>
            <a:endParaRPr lang="en-IN" dirty="0"/>
          </a:p>
        </p:txBody>
      </p:sp>
      <p:sp>
        <p:nvSpPr>
          <p:cNvPr id="3" name="Content Placeholder 2"/>
          <p:cNvSpPr>
            <a:spLocks noGrp="1"/>
          </p:cNvSpPr>
          <p:nvPr>
            <p:ph idx="1"/>
          </p:nvPr>
        </p:nvSpPr>
        <p:spPr/>
        <p:txBody>
          <a:bodyPr>
            <a:normAutofit/>
          </a:bodyPr>
          <a:lstStyle/>
          <a:p>
            <a:r>
              <a:rPr lang="en-IN" dirty="0" smtClean="0"/>
              <a:t>The accreditation is valid for the period of 2 years.</a:t>
            </a:r>
          </a:p>
          <a:p>
            <a:r>
              <a:rPr lang="en-IN" dirty="0" smtClean="0"/>
              <a:t>NABL conducts an annual surveillance of the accredited laboratories</a:t>
            </a:r>
          </a:p>
          <a:p>
            <a:r>
              <a:rPr lang="en-IN" dirty="0" smtClean="0"/>
              <a:t>The laboratory must apply for renewal of accreditation at least 6 months before the expiry of accreditation.</a:t>
            </a:r>
          </a:p>
          <a:p>
            <a:r>
              <a:rPr lang="en-IN" dirty="0" smtClean="0"/>
              <a:t>A Re- assessment is similar to the final </a:t>
            </a:r>
            <a:r>
              <a:rPr lang="en-IN" dirty="0" err="1" smtClean="0"/>
              <a:t>Assesment</a:t>
            </a:r>
            <a:r>
              <a:rPr lang="en-IN" dirty="0" smtClean="0"/>
              <a:t> and is conducted before the </a:t>
            </a:r>
            <a:r>
              <a:rPr lang="en-IN" dirty="0" err="1" smtClean="0"/>
              <a:t>expiray</a:t>
            </a:r>
            <a:r>
              <a:rPr lang="en-IN" dirty="0" smtClean="0"/>
              <a:t> of Accreditation</a:t>
            </a:r>
            <a:endParaRPr lang="en-IN" dirty="0"/>
          </a:p>
        </p:txBody>
      </p:sp>
    </p:spTree>
    <p:extLst>
      <p:ext uri="{BB962C8B-B14F-4D97-AF65-F5344CB8AC3E}">
        <p14:creationId xmlns:p14="http://schemas.microsoft.com/office/powerpoint/2010/main" val="3981471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Thanks</a:t>
            </a:r>
            <a:endParaRPr lang="en-IN" dirty="0"/>
          </a:p>
        </p:txBody>
      </p:sp>
    </p:spTree>
    <p:extLst>
      <p:ext uri="{BB962C8B-B14F-4D97-AF65-F5344CB8AC3E}">
        <p14:creationId xmlns:p14="http://schemas.microsoft.com/office/powerpoint/2010/main" val="2607169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a:t>
            </a:r>
            <a:r>
              <a:rPr lang="en-US" dirty="0" err="1" smtClean="0"/>
              <a:t>Accreditaion</a:t>
            </a:r>
            <a:r>
              <a:rPr lang="en-US" dirty="0" smtClean="0"/>
              <a:t> Board For Testing and Calibration ( NABL)</a:t>
            </a:r>
            <a:endParaRPr lang="en-IN" dirty="0"/>
          </a:p>
        </p:txBody>
      </p:sp>
      <p:sp>
        <p:nvSpPr>
          <p:cNvPr id="3" name="Content Placeholder 2"/>
          <p:cNvSpPr>
            <a:spLocks noGrp="1"/>
          </p:cNvSpPr>
          <p:nvPr>
            <p:ph idx="1"/>
          </p:nvPr>
        </p:nvSpPr>
        <p:spPr/>
        <p:txBody>
          <a:bodyPr/>
          <a:lstStyle/>
          <a:p>
            <a:r>
              <a:rPr lang="en-US" dirty="0" smtClean="0"/>
              <a:t>It is an autonomous body</a:t>
            </a:r>
          </a:p>
          <a:p>
            <a:r>
              <a:rPr lang="en-US" dirty="0" smtClean="0"/>
              <a:t>Registered under Societies Act 1992</a:t>
            </a:r>
          </a:p>
          <a:p>
            <a:r>
              <a:rPr lang="en-US" dirty="0" smtClean="0"/>
              <a:t>Under the aegis of Department of Science Technology, Government of India.</a:t>
            </a:r>
            <a:endParaRPr lang="en-IN" dirty="0"/>
          </a:p>
        </p:txBody>
      </p:sp>
    </p:spTree>
    <p:extLst>
      <p:ext uri="{BB962C8B-B14F-4D97-AF65-F5344CB8AC3E}">
        <p14:creationId xmlns:p14="http://schemas.microsoft.com/office/powerpoint/2010/main" val="253762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NABL</a:t>
            </a:r>
            <a:endParaRPr lang="en-IN" dirty="0"/>
          </a:p>
        </p:txBody>
      </p:sp>
      <p:sp>
        <p:nvSpPr>
          <p:cNvPr id="3" name="Content Placeholder 2"/>
          <p:cNvSpPr>
            <a:spLocks noGrp="1"/>
          </p:cNvSpPr>
          <p:nvPr>
            <p:ph idx="1"/>
          </p:nvPr>
        </p:nvSpPr>
        <p:spPr/>
        <p:txBody>
          <a:bodyPr/>
          <a:lstStyle/>
          <a:p>
            <a:r>
              <a:rPr lang="en-US" dirty="0" smtClean="0"/>
              <a:t>Grants accreditation in almost all areas of science, engineering and medical testing.</a:t>
            </a:r>
          </a:p>
          <a:p>
            <a:r>
              <a:rPr lang="en-US" dirty="0" smtClean="0"/>
              <a:t>The international standards are fallowed are-</a:t>
            </a:r>
          </a:p>
          <a:p>
            <a:pPr>
              <a:buFont typeface="Wingdings" pitchFamily="2" charset="2"/>
              <a:buChar char="ü"/>
            </a:pPr>
            <a:r>
              <a:rPr lang="en-US" dirty="0" smtClean="0"/>
              <a:t>ISO 1518920007 (for Medical Testing)</a:t>
            </a:r>
          </a:p>
          <a:p>
            <a:pPr>
              <a:buFont typeface="Wingdings" pitchFamily="2" charset="2"/>
              <a:buChar char="ü"/>
            </a:pPr>
            <a:r>
              <a:rPr lang="en-US" dirty="0" smtClean="0"/>
              <a:t>ISO/IEC 170252005 (for Testing, calibration)</a:t>
            </a:r>
          </a:p>
          <a:p>
            <a:pPr>
              <a:buFont typeface="Wingdings" pitchFamily="2" charset="2"/>
              <a:buChar char="ü"/>
            </a:pPr>
            <a:r>
              <a:rPr lang="en-US" dirty="0" smtClean="0"/>
              <a:t>ISO 170432010 ( for PT providers)</a:t>
            </a:r>
            <a:endParaRPr lang="en-IN" dirty="0"/>
          </a:p>
        </p:txBody>
      </p:sp>
    </p:spTree>
    <p:extLst>
      <p:ext uri="{BB962C8B-B14F-4D97-AF65-F5344CB8AC3E}">
        <p14:creationId xmlns:p14="http://schemas.microsoft.com/office/powerpoint/2010/main" val="4099805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International </a:t>
            </a:r>
            <a:r>
              <a:rPr lang="en-US" dirty="0" err="1" smtClean="0"/>
              <a:t>Senario</a:t>
            </a:r>
            <a:endParaRPr lang="en-IN" dirty="0"/>
          </a:p>
        </p:txBody>
      </p:sp>
      <p:sp>
        <p:nvSpPr>
          <p:cNvPr id="3" name="Content Placeholder 2"/>
          <p:cNvSpPr>
            <a:spLocks noGrp="1"/>
          </p:cNvSpPr>
          <p:nvPr>
            <p:ph idx="1"/>
          </p:nvPr>
        </p:nvSpPr>
        <p:spPr/>
        <p:txBody>
          <a:bodyPr/>
          <a:lstStyle/>
          <a:p>
            <a:r>
              <a:rPr lang="en-US" dirty="0" smtClean="0"/>
              <a:t>NABL INDIA</a:t>
            </a:r>
          </a:p>
          <a:p>
            <a:r>
              <a:rPr lang="en-US" dirty="0" smtClean="0"/>
              <a:t>NABL, as an accreditation body, operates its own system as per ISO/IEC 17011.</a:t>
            </a:r>
          </a:p>
          <a:p>
            <a:r>
              <a:rPr lang="en-US" dirty="0" smtClean="0"/>
              <a:t>NABL is signatory to APLAC/ILAC </a:t>
            </a:r>
            <a:r>
              <a:rPr lang="en-US" dirty="0" err="1" smtClean="0"/>
              <a:t>Mutaal</a:t>
            </a:r>
            <a:r>
              <a:rPr lang="en-US" dirty="0" smtClean="0"/>
              <a:t> Recognition Arrangements (MRA)since 2000 after its firs </a:t>
            </a:r>
            <a:r>
              <a:rPr lang="en-US" dirty="0" err="1" smtClean="0"/>
              <a:t>evolutionby</a:t>
            </a:r>
            <a:r>
              <a:rPr lang="en-US" dirty="0" smtClean="0"/>
              <a:t> APC. Second Third evolution by APLAC in 2004,2008 respectively. Fourth evolution completed in 2012.</a:t>
            </a:r>
            <a:endParaRPr lang="en-IN" dirty="0"/>
          </a:p>
        </p:txBody>
      </p:sp>
    </p:spTree>
    <p:extLst>
      <p:ext uri="{BB962C8B-B14F-4D97-AF65-F5344CB8AC3E}">
        <p14:creationId xmlns:p14="http://schemas.microsoft.com/office/powerpoint/2010/main" val="192907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NABL Accreditation</a:t>
            </a:r>
            <a:endParaRPr lang="en-IN" dirty="0"/>
          </a:p>
        </p:txBody>
      </p:sp>
      <p:sp>
        <p:nvSpPr>
          <p:cNvPr id="3" name="Content Placeholder 2"/>
          <p:cNvSpPr>
            <a:spLocks noGrp="1"/>
          </p:cNvSpPr>
          <p:nvPr>
            <p:ph sz="half" idx="1"/>
          </p:nvPr>
        </p:nvSpPr>
        <p:spPr/>
        <p:txBody>
          <a:bodyPr>
            <a:normAutofit fontScale="92500" lnSpcReduction="10000"/>
          </a:bodyPr>
          <a:lstStyle/>
          <a:p>
            <a:pPr>
              <a:buFont typeface="Wingdings" pitchFamily="2" charset="2"/>
              <a:buChar char="§"/>
            </a:pPr>
            <a:r>
              <a:rPr lang="en-US" dirty="0" smtClean="0"/>
              <a:t>Testing Laboratories</a:t>
            </a:r>
          </a:p>
          <a:p>
            <a:pPr>
              <a:buFont typeface="Wingdings" pitchFamily="2" charset="2"/>
              <a:buChar char="§"/>
            </a:pPr>
            <a:r>
              <a:rPr lang="en-US" dirty="0" smtClean="0"/>
              <a:t>Biological</a:t>
            </a:r>
          </a:p>
          <a:p>
            <a:pPr>
              <a:buFont typeface="Wingdings" pitchFamily="2" charset="2"/>
              <a:buChar char="§"/>
            </a:pPr>
            <a:r>
              <a:rPr lang="en-US" dirty="0" smtClean="0"/>
              <a:t>Chemical</a:t>
            </a:r>
          </a:p>
          <a:p>
            <a:pPr>
              <a:buFont typeface="Wingdings" pitchFamily="2" charset="2"/>
              <a:buChar char="§"/>
            </a:pPr>
            <a:r>
              <a:rPr lang="en-US" dirty="0" smtClean="0"/>
              <a:t>Electrical</a:t>
            </a:r>
          </a:p>
          <a:p>
            <a:pPr>
              <a:buFont typeface="Wingdings" pitchFamily="2" charset="2"/>
              <a:buChar char="§"/>
            </a:pPr>
            <a:r>
              <a:rPr lang="en-US" dirty="0" smtClean="0"/>
              <a:t>Electronics</a:t>
            </a:r>
          </a:p>
          <a:p>
            <a:pPr>
              <a:buFont typeface="Wingdings" pitchFamily="2" charset="2"/>
              <a:buChar char="§"/>
            </a:pPr>
            <a:r>
              <a:rPr lang="en-US" dirty="0" smtClean="0"/>
              <a:t>Mechanical</a:t>
            </a:r>
          </a:p>
          <a:p>
            <a:pPr>
              <a:buFont typeface="Wingdings" pitchFamily="2" charset="2"/>
              <a:buChar char="§"/>
            </a:pPr>
            <a:r>
              <a:rPr lang="en-US" dirty="0" smtClean="0"/>
              <a:t>Non d-Destructive Testing</a:t>
            </a:r>
          </a:p>
          <a:p>
            <a:pPr>
              <a:buFont typeface="Wingdings" pitchFamily="2" charset="2"/>
              <a:buChar char="§"/>
            </a:pPr>
            <a:r>
              <a:rPr lang="en-US" dirty="0" smtClean="0"/>
              <a:t>Optical and Photometry</a:t>
            </a:r>
          </a:p>
          <a:p>
            <a:pPr marL="0" indent="0">
              <a:buNone/>
            </a:pPr>
            <a:endParaRPr lang="en-IN" dirty="0"/>
          </a:p>
        </p:txBody>
      </p:sp>
      <p:sp>
        <p:nvSpPr>
          <p:cNvPr id="4" name="Content Placeholder 3"/>
          <p:cNvSpPr>
            <a:spLocks noGrp="1"/>
          </p:cNvSpPr>
          <p:nvPr>
            <p:ph sz="half" idx="2"/>
          </p:nvPr>
        </p:nvSpPr>
        <p:spPr/>
        <p:txBody>
          <a:bodyPr>
            <a:normAutofit fontScale="92500" lnSpcReduction="10000"/>
          </a:bodyPr>
          <a:lstStyle/>
          <a:p>
            <a:r>
              <a:rPr lang="en-US" dirty="0" smtClean="0"/>
              <a:t>Calibration Laboratories</a:t>
            </a:r>
          </a:p>
          <a:p>
            <a:r>
              <a:rPr lang="en-US" dirty="0" smtClean="0"/>
              <a:t>Electro-Technical</a:t>
            </a:r>
          </a:p>
          <a:p>
            <a:r>
              <a:rPr lang="en-US" dirty="0" smtClean="0"/>
              <a:t>Mechanical</a:t>
            </a:r>
          </a:p>
          <a:p>
            <a:r>
              <a:rPr lang="en-US" dirty="0" smtClean="0"/>
              <a:t>Radiological</a:t>
            </a:r>
          </a:p>
          <a:p>
            <a:r>
              <a:rPr lang="en-US" dirty="0" smtClean="0"/>
              <a:t>Thermal</a:t>
            </a:r>
          </a:p>
          <a:p>
            <a:r>
              <a:rPr lang="en-US" dirty="0" smtClean="0"/>
              <a:t>Fluid Flow</a:t>
            </a:r>
          </a:p>
          <a:p>
            <a:r>
              <a:rPr lang="en-US" dirty="0" err="1" smtClean="0"/>
              <a:t>Foresic</a:t>
            </a:r>
            <a:endParaRPr lang="en-IN" dirty="0"/>
          </a:p>
        </p:txBody>
      </p:sp>
    </p:spTree>
    <p:extLst>
      <p:ext uri="{BB962C8B-B14F-4D97-AF65-F5344CB8AC3E}">
        <p14:creationId xmlns:p14="http://schemas.microsoft.com/office/powerpoint/2010/main" val="276057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IN" dirty="0" smtClean="0"/>
              <a:t>Scope of NABL Accreditation</a:t>
            </a:r>
            <a:endParaRPr lang="en-IN" dirty="0"/>
          </a:p>
        </p:txBody>
      </p:sp>
      <p:sp>
        <p:nvSpPr>
          <p:cNvPr id="7" name="Content Placeholder 6"/>
          <p:cNvSpPr>
            <a:spLocks noGrp="1"/>
          </p:cNvSpPr>
          <p:nvPr>
            <p:ph idx="1"/>
          </p:nvPr>
        </p:nvSpPr>
        <p:spPr/>
        <p:txBody>
          <a:bodyPr>
            <a:normAutofit/>
          </a:bodyPr>
          <a:lstStyle/>
          <a:p>
            <a:r>
              <a:rPr lang="en-US" dirty="0" smtClean="0"/>
              <a:t>Medical Laboratories</a:t>
            </a:r>
          </a:p>
          <a:p>
            <a:r>
              <a:rPr lang="en-US" dirty="0" smtClean="0"/>
              <a:t>Clinical Biochemistry</a:t>
            </a:r>
          </a:p>
          <a:p>
            <a:r>
              <a:rPr lang="en-US" dirty="0" smtClean="0"/>
              <a:t>Clinical Pathology</a:t>
            </a:r>
          </a:p>
          <a:p>
            <a:r>
              <a:rPr lang="en-US" dirty="0" smtClean="0"/>
              <a:t>Genetics</a:t>
            </a:r>
          </a:p>
          <a:p>
            <a:r>
              <a:rPr lang="en-US" dirty="0" smtClean="0"/>
              <a:t>Cytopathology</a:t>
            </a:r>
          </a:p>
          <a:p>
            <a:r>
              <a:rPr lang="en-US" dirty="0" smtClean="0"/>
              <a:t>Hematology, </a:t>
            </a:r>
            <a:r>
              <a:rPr lang="en-US" dirty="0" err="1" smtClean="0"/>
              <a:t>Immuno</a:t>
            </a:r>
            <a:r>
              <a:rPr lang="en-US" dirty="0" smtClean="0"/>
              <a:t>- Hematology</a:t>
            </a:r>
          </a:p>
          <a:p>
            <a:r>
              <a:rPr lang="en-US" dirty="0" smtClean="0"/>
              <a:t>Histopathology</a:t>
            </a:r>
          </a:p>
          <a:p>
            <a:r>
              <a:rPr lang="en-US" dirty="0" smtClean="0"/>
              <a:t>Microbiology, Serology</a:t>
            </a:r>
          </a:p>
          <a:p>
            <a:r>
              <a:rPr lang="en-US" dirty="0" smtClean="0"/>
              <a:t>Nuclear Medicine ( only in vitro tests)</a:t>
            </a:r>
            <a:endParaRPr lang="en-IN" dirty="0"/>
          </a:p>
        </p:txBody>
      </p:sp>
    </p:spTree>
    <p:extLst>
      <p:ext uri="{BB962C8B-B14F-4D97-AF65-F5344CB8AC3E}">
        <p14:creationId xmlns:p14="http://schemas.microsoft.com/office/powerpoint/2010/main" val="301725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Laboratory Accreditation</a:t>
            </a:r>
            <a:br>
              <a:rPr lang="en-US"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A very new concept.</a:t>
            </a:r>
          </a:p>
          <a:p>
            <a:r>
              <a:rPr lang="en-US" dirty="0" smtClean="0"/>
              <a:t>Given by ISO ( International Organization of Standardization).</a:t>
            </a:r>
          </a:p>
          <a:p>
            <a:r>
              <a:rPr lang="en-US" dirty="0" smtClean="0"/>
              <a:t>Compliance to ISO 15189 and getting it verified by third party.</a:t>
            </a:r>
          </a:p>
          <a:p>
            <a:r>
              <a:rPr lang="en-US" dirty="0" smtClean="0"/>
              <a:t>Certificate of recognition by NABL [provide</a:t>
            </a:r>
          </a:p>
          <a:p>
            <a:pPr>
              <a:buFont typeface="Wingdings" pitchFamily="2" charset="2"/>
              <a:buChar char="Ø"/>
            </a:pPr>
            <a:r>
              <a:rPr lang="en-US" dirty="0" smtClean="0"/>
              <a:t>True or reliable results( Accurate Results)</a:t>
            </a:r>
          </a:p>
          <a:p>
            <a:pPr>
              <a:buFont typeface="Wingdings" pitchFamily="2" charset="2"/>
              <a:buChar char="Ø"/>
            </a:pPr>
            <a:r>
              <a:rPr lang="en-US" dirty="0" smtClean="0"/>
              <a:t>Reproductive results ( Precise results)</a:t>
            </a:r>
          </a:p>
          <a:p>
            <a:pPr>
              <a:buFont typeface="Wingdings" pitchFamily="2" charset="2"/>
              <a:buChar char="Ø"/>
            </a:pPr>
            <a:r>
              <a:rPr lang="en-US" dirty="0" smtClean="0"/>
              <a:t>Timely Release of results(TAT)</a:t>
            </a:r>
          </a:p>
          <a:p>
            <a:r>
              <a:rPr lang="en-US" dirty="0" smtClean="0"/>
              <a:t>Medical Laboratories- Particular requirements for quality and competence.</a:t>
            </a:r>
          </a:p>
          <a:p>
            <a:r>
              <a:rPr lang="en-US" dirty="0" smtClean="0"/>
              <a:t>Prepared by Technical Committee ISO/TC 212 (medical Laboratory Professional).</a:t>
            </a:r>
          </a:p>
          <a:p>
            <a:r>
              <a:rPr lang="en-US" dirty="0" smtClean="0"/>
              <a:t>Being used in most of the developed countries.</a:t>
            </a:r>
            <a:endParaRPr lang="en-IN" dirty="0"/>
          </a:p>
        </p:txBody>
      </p:sp>
    </p:spTree>
    <p:extLst>
      <p:ext uri="{BB962C8B-B14F-4D97-AF65-F5344CB8AC3E}">
        <p14:creationId xmlns:p14="http://schemas.microsoft.com/office/powerpoint/2010/main" val="809343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Certificate vs. Accreditation</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Example ISO 90012005.</a:t>
            </a:r>
          </a:p>
          <a:p>
            <a:r>
              <a:rPr lang="en-US" dirty="0" smtClean="0"/>
              <a:t>Certification does not make any statement about the technical competence of the laboratory.</a:t>
            </a:r>
          </a:p>
          <a:p>
            <a:r>
              <a:rPr lang="en-US" dirty="0" smtClean="0"/>
              <a:t>Accreditation- Example ISO 15189. Uses criteria specifically developed to determine technical competence of the laboratory.</a:t>
            </a:r>
          </a:p>
          <a:p>
            <a:r>
              <a:rPr lang="en-US" dirty="0" smtClean="0"/>
              <a:t>In Sept. 2009 , a joint IAF-ILAC-ISO  was issued. It stated that a medical Laboratory's fulfillment of the requirements of ISO 151892007means the laboratory meets both the technical competence as well as management system requirements that are necessary for it to deliver technically valid test results.</a:t>
            </a:r>
            <a:endParaRPr lang="en-IN" dirty="0"/>
          </a:p>
        </p:txBody>
      </p:sp>
    </p:spTree>
    <p:extLst>
      <p:ext uri="{BB962C8B-B14F-4D97-AF65-F5344CB8AC3E}">
        <p14:creationId xmlns:p14="http://schemas.microsoft.com/office/powerpoint/2010/main" val="3678912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15189 Accreditation</a:t>
            </a:r>
            <a:endParaRPr lang="en-IN" dirty="0"/>
          </a:p>
        </p:txBody>
      </p:sp>
      <p:sp>
        <p:nvSpPr>
          <p:cNvPr id="3" name="Content Placeholder 2"/>
          <p:cNvSpPr>
            <a:spLocks noGrp="1"/>
          </p:cNvSpPr>
          <p:nvPr>
            <p:ph idx="1"/>
          </p:nvPr>
        </p:nvSpPr>
        <p:spPr/>
        <p:txBody>
          <a:bodyPr>
            <a:normAutofit/>
          </a:bodyPr>
          <a:lstStyle/>
          <a:p>
            <a:r>
              <a:rPr lang="en-US" dirty="0" smtClean="0"/>
              <a:t>Stake holders-patients, Insurance Companies, referring clinicians.</a:t>
            </a:r>
          </a:p>
          <a:p>
            <a:r>
              <a:rPr lang="en-US" dirty="0" smtClean="0"/>
              <a:t>Laboratories</a:t>
            </a:r>
          </a:p>
          <a:p>
            <a:r>
              <a:rPr lang="en-US" dirty="0" smtClean="0"/>
              <a:t>Other Benefits- like</a:t>
            </a:r>
          </a:p>
          <a:p>
            <a:r>
              <a:rPr lang="en-US" dirty="0" smtClean="0"/>
              <a:t>Accreditation benefits all stake holders.</a:t>
            </a:r>
          </a:p>
        </p:txBody>
      </p:sp>
    </p:spTree>
    <p:extLst>
      <p:ext uri="{BB962C8B-B14F-4D97-AF65-F5344CB8AC3E}">
        <p14:creationId xmlns:p14="http://schemas.microsoft.com/office/powerpoint/2010/main" val="2192316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138</TotalTime>
  <Words>736</Words>
  <Application>Microsoft Office PowerPoint</Application>
  <PresentationFormat>On-screen Show (4:3)</PresentationFormat>
  <Paragraphs>94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NABL  ACCREDITATION </vt:lpstr>
      <vt:lpstr>National Accreditaion Board For Testing and Calibration ( NABL)</vt:lpstr>
      <vt:lpstr>NABL</vt:lpstr>
      <vt:lpstr>The International Senario</vt:lpstr>
      <vt:lpstr>Scope of NABL Accreditation</vt:lpstr>
      <vt:lpstr>Scope of NABL Accreditation</vt:lpstr>
      <vt:lpstr>Medical Laboratory Accreditation </vt:lpstr>
      <vt:lpstr>Certificate vs. Accreditation</vt:lpstr>
      <vt:lpstr>Benefits of 15189 Accreditation</vt:lpstr>
      <vt:lpstr>Benefits to the customers. </vt:lpstr>
      <vt:lpstr>Benefits for the Laboratory</vt:lpstr>
      <vt:lpstr>Benefits for the Laboratory</vt:lpstr>
      <vt:lpstr>Other Benefits</vt:lpstr>
      <vt:lpstr>Accreditation Process</vt:lpstr>
      <vt:lpstr>Surveillance Re Assessment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NABL  ACCREDITATION</dc:title>
  <dc:creator>HP</dc:creator>
  <cp:lastModifiedBy>HP</cp:lastModifiedBy>
  <cp:revision>15</cp:revision>
  <dcterms:created xsi:type="dcterms:W3CDTF">2022-04-26T08:22:32Z</dcterms:created>
  <dcterms:modified xsi:type="dcterms:W3CDTF">2022-04-26T10:41:32Z</dcterms:modified>
</cp:coreProperties>
</file>