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0"/>
  </p:notesMasterIdLst>
  <p:sldIdLst>
    <p:sldId id="256" r:id="rId2"/>
    <p:sldId id="257" r:id="rId3"/>
    <p:sldId id="258" r:id="rId4"/>
    <p:sldId id="295" r:id="rId5"/>
    <p:sldId id="264" r:id="rId6"/>
    <p:sldId id="297" r:id="rId7"/>
    <p:sldId id="262" r:id="rId8"/>
    <p:sldId id="266" r:id="rId9"/>
    <p:sldId id="298" r:id="rId10"/>
    <p:sldId id="300" r:id="rId11"/>
    <p:sldId id="314" r:id="rId12"/>
    <p:sldId id="305" r:id="rId13"/>
    <p:sldId id="302" r:id="rId14"/>
    <p:sldId id="303" r:id="rId15"/>
    <p:sldId id="304" r:id="rId16"/>
    <p:sldId id="263" r:id="rId17"/>
    <p:sldId id="306" r:id="rId18"/>
    <p:sldId id="307" r:id="rId19"/>
    <p:sldId id="308" r:id="rId20"/>
    <p:sldId id="309" r:id="rId21"/>
    <p:sldId id="310" r:id="rId22"/>
    <p:sldId id="312" r:id="rId23"/>
    <p:sldId id="267" r:id="rId24"/>
    <p:sldId id="311" r:id="rId25"/>
    <p:sldId id="260" r:id="rId26"/>
    <p:sldId id="313" r:id="rId27"/>
    <p:sldId id="296" r:id="rId28"/>
    <p:sldId id="294"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87148" autoAdjust="0"/>
  </p:normalViewPr>
  <p:slideViewPr>
    <p:cSldViewPr>
      <p:cViewPr>
        <p:scale>
          <a:sx n="60" d="100"/>
          <a:sy n="60" d="100"/>
        </p:scale>
        <p:origin x="-1194" y="15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image" Target="../media/image32.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35.wmf"/><Relationship Id="rId1" Type="http://schemas.openxmlformats.org/officeDocument/2006/relationships/image" Target="../media/image3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2.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4.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17.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wmf"/><Relationship Id="rId1" Type="http://schemas.openxmlformats.org/officeDocument/2006/relationships/image" Target="../media/image27.wmf"/><Relationship Id="rId5" Type="http://schemas.openxmlformats.org/officeDocument/2006/relationships/image" Target="../media/image31.wmf"/><Relationship Id="rId4" Type="http://schemas.openxmlformats.org/officeDocument/2006/relationships/image" Target="../media/image3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0071772-C089-4EB3-B408-321A02420D6F}" type="datetimeFigureOut">
              <a:rPr lang="en-US" smtClean="0"/>
              <a:pPr/>
              <a:t>4/21/2022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756D143-0BD2-442D-8458-2957AAF5EBA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Therefore, all the above definitions make it clear that national income is the monetary measure of-</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         The net value of all products and services</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          In an economy during a year</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         Counted without duplication</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         After allowing for depression</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         Both in the public and private sector of products and services</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         In consumption and capital goods sector</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         The net gains from international transactions.</a:t>
            </a:r>
          </a:p>
        </p:txBody>
      </p:sp>
      <p:sp>
        <p:nvSpPr>
          <p:cNvPr id="4" name="Slide Number Placeholder 3"/>
          <p:cNvSpPr>
            <a:spLocks noGrp="1"/>
          </p:cNvSpPr>
          <p:nvPr>
            <p:ph type="sldNum" sz="quarter" idx="10"/>
          </p:nvPr>
        </p:nvSpPr>
        <p:spPr/>
        <p:txBody>
          <a:bodyPr/>
          <a:lstStyle/>
          <a:p>
            <a:fld id="{8756D143-0BD2-442D-8458-2957AAF5EBAE}" type="slidenum">
              <a:rPr lang="en-US" smtClean="0"/>
              <a:pPr/>
              <a:t>4</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Indirect business taxes include: </a:t>
            </a:r>
            <a:r>
              <a:rPr lang="en-US" sz="1200" u="none" kern="1200" dirty="0" smtClean="0">
                <a:solidFill>
                  <a:schemeClr val="tx1"/>
                </a:solidFill>
                <a:latin typeface="+mn-lt"/>
                <a:ea typeface="+mn-ea"/>
                <a:cs typeface="+mn-cs"/>
              </a:rPr>
              <a:t>corporate income taxes,</a:t>
            </a:r>
            <a:r>
              <a:rPr lang="en-US" sz="1200" u="none" kern="1200" baseline="0" dirty="0" smtClean="0">
                <a:solidFill>
                  <a:schemeClr val="tx1"/>
                </a:solidFill>
                <a:latin typeface="+mn-lt"/>
                <a:ea typeface="+mn-ea"/>
                <a:cs typeface="+mn-cs"/>
              </a:rPr>
              <a:t> </a:t>
            </a:r>
            <a:r>
              <a:rPr lang="en-US" sz="1200" u="none" kern="1200" dirty="0" smtClean="0">
                <a:solidFill>
                  <a:schemeClr val="tx1"/>
                </a:solidFill>
                <a:latin typeface="+mn-lt"/>
                <a:ea typeface="+mn-ea"/>
                <a:cs typeface="+mn-cs"/>
              </a:rPr>
              <a:t>social security contributions, undistributed corporate profits </a:t>
            </a:r>
            <a:endParaRPr lang="en-US" u="none" dirty="0"/>
          </a:p>
        </p:txBody>
      </p:sp>
      <p:sp>
        <p:nvSpPr>
          <p:cNvPr id="4" name="Slide Number Placeholder 3"/>
          <p:cNvSpPr>
            <a:spLocks noGrp="1"/>
          </p:cNvSpPr>
          <p:nvPr>
            <p:ph type="sldNum" sz="quarter" idx="10"/>
          </p:nvPr>
        </p:nvSpPr>
        <p:spPr/>
        <p:txBody>
          <a:bodyPr/>
          <a:lstStyle/>
          <a:p>
            <a:fld id="{8756D143-0BD2-442D-8458-2957AAF5EBAE}" type="slidenum">
              <a:rPr lang="en-US" smtClean="0"/>
              <a:pPr/>
              <a:t>15</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Why output = expenditure</a:t>
            </a:r>
          </a:p>
          <a:p>
            <a:r>
              <a:rPr lang="en-US" dirty="0" smtClean="0"/>
              <a:t>Unsold output goes into inventory, and is counted as “inventory investment”… </a:t>
            </a:r>
          </a:p>
          <a:p>
            <a:r>
              <a:rPr lang="en-US" dirty="0" smtClean="0"/>
              <a:t>….whether the inventory buildup was intentional or not.</a:t>
            </a:r>
          </a:p>
          <a:p>
            <a:r>
              <a:rPr lang="en-US" dirty="0" smtClean="0"/>
              <a:t>In effect, we are assuming that firms purchase their unsold output.</a:t>
            </a:r>
            <a:endParaRPr lang="en-US" dirty="0"/>
          </a:p>
        </p:txBody>
      </p:sp>
      <p:sp>
        <p:nvSpPr>
          <p:cNvPr id="4" name="Slide Number Placeholder 3"/>
          <p:cNvSpPr>
            <a:spLocks noGrp="1"/>
          </p:cNvSpPr>
          <p:nvPr>
            <p:ph type="sldNum" sz="quarter" idx="10"/>
          </p:nvPr>
        </p:nvSpPr>
        <p:spPr/>
        <p:txBody>
          <a:bodyPr/>
          <a:lstStyle/>
          <a:p>
            <a:fld id="{8756D143-0BD2-442D-8458-2957AAF5EBAE}" type="slidenum">
              <a:rPr lang="en-US" smtClean="0"/>
              <a:pPr/>
              <a:t>16</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756D143-0BD2-442D-8458-2957AAF5EBAE}" type="slidenum">
              <a:rPr lang="en-US" smtClean="0"/>
              <a:pPr/>
              <a:t>17</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756D143-0BD2-442D-8458-2957AAF5EBAE}" type="slidenum">
              <a:rPr lang="en-US" smtClean="0"/>
              <a:pPr/>
              <a:t>18</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Outlay: The act of spending or disbursing money</a:t>
            </a:r>
            <a:endParaRPr lang="en-US" dirty="0"/>
          </a:p>
        </p:txBody>
      </p:sp>
      <p:sp>
        <p:nvSpPr>
          <p:cNvPr id="4" name="Slide Number Placeholder 3"/>
          <p:cNvSpPr>
            <a:spLocks noGrp="1"/>
          </p:cNvSpPr>
          <p:nvPr>
            <p:ph type="sldNum" sz="quarter" idx="10"/>
          </p:nvPr>
        </p:nvSpPr>
        <p:spPr/>
        <p:txBody>
          <a:bodyPr/>
          <a:lstStyle/>
          <a:p>
            <a:fld id="{8756D143-0BD2-442D-8458-2957AAF5EBAE}" type="slidenum">
              <a:rPr lang="en-US" smtClean="0"/>
              <a:pPr/>
              <a:t>20</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Outlay:The</a:t>
            </a:r>
            <a:r>
              <a:rPr lang="en-US" dirty="0" smtClean="0"/>
              <a:t> act of spending or disbursing money</a:t>
            </a:r>
            <a:endParaRPr lang="en-US" dirty="0"/>
          </a:p>
        </p:txBody>
      </p:sp>
      <p:sp>
        <p:nvSpPr>
          <p:cNvPr id="4" name="Slide Number Placeholder 3"/>
          <p:cNvSpPr>
            <a:spLocks noGrp="1"/>
          </p:cNvSpPr>
          <p:nvPr>
            <p:ph type="sldNum" sz="quarter" idx="10"/>
          </p:nvPr>
        </p:nvSpPr>
        <p:spPr/>
        <p:txBody>
          <a:bodyPr/>
          <a:lstStyle/>
          <a:p>
            <a:fld id="{8756D143-0BD2-442D-8458-2957AAF5EBAE}" type="slidenum">
              <a:rPr lang="en-US" smtClean="0"/>
              <a:pPr/>
              <a:t>21</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Outlay:The</a:t>
            </a:r>
            <a:r>
              <a:rPr lang="en-US" dirty="0" smtClean="0"/>
              <a:t> act of spending or disbursing money</a:t>
            </a:r>
            <a:endParaRPr lang="en-US" dirty="0"/>
          </a:p>
        </p:txBody>
      </p:sp>
      <p:sp>
        <p:nvSpPr>
          <p:cNvPr id="4" name="Slide Number Placeholder 3"/>
          <p:cNvSpPr>
            <a:spLocks noGrp="1"/>
          </p:cNvSpPr>
          <p:nvPr>
            <p:ph type="sldNum" sz="quarter" idx="10"/>
          </p:nvPr>
        </p:nvSpPr>
        <p:spPr/>
        <p:txBody>
          <a:bodyPr/>
          <a:lstStyle/>
          <a:p>
            <a:fld id="{8756D143-0BD2-442D-8458-2957AAF5EBAE}" type="slidenum">
              <a:rPr lang="en-US" smtClean="0"/>
              <a:pPr/>
              <a:t>22</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200" kern="1200" dirty="0" smtClean="0">
                <a:solidFill>
                  <a:schemeClr val="tx1"/>
                </a:solidFill>
                <a:latin typeface="+mn-lt"/>
                <a:ea typeface="+mn-ea"/>
                <a:cs typeface="+mn-cs"/>
              </a:rPr>
              <a:t>The measurement of national income is beset with difficulties. In under developed countries these difficulties are more prominent. The difficulties in calculation of national income can be discussed as follows:</a:t>
            </a:r>
          </a:p>
          <a:p>
            <a:endParaRPr lang="en-US" sz="1200" kern="120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Unpaid services (Household and Social Services: Housewife, sewing, house painting, Volunteering, etc..)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Inefficient data collection :-Untrained people of work of data collection.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r>
              <a:rPr lang="en-US" sz="1200" kern="1200" dirty="0" smtClean="0">
                <a:solidFill>
                  <a:schemeClr val="tx1"/>
                </a:solidFill>
                <a:latin typeface="+mn-lt"/>
                <a:ea typeface="+mn-ea"/>
                <a:cs typeface="+mn-cs"/>
              </a:rPr>
              <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         </a:t>
            </a:r>
            <a:r>
              <a:rPr lang="en-US" sz="1200" b="1" i="1" kern="1200" dirty="0" smtClean="0">
                <a:solidFill>
                  <a:schemeClr val="tx1"/>
                </a:solidFill>
                <a:latin typeface="+mn-lt"/>
                <a:ea typeface="+mn-ea"/>
                <a:cs typeface="+mn-cs"/>
              </a:rPr>
              <a:t>Conceptual difficulties</a:t>
            </a:r>
            <a:r>
              <a:rPr lang="en-US" sz="1200" kern="1200" dirty="0" smtClean="0">
                <a:solidFill>
                  <a:schemeClr val="tx1"/>
                </a:solidFill>
                <a:latin typeface="+mn-lt"/>
                <a:ea typeface="+mn-ea"/>
                <a:cs typeface="+mn-cs"/>
              </a:rPr>
              <a:t>: there has been a difference of opinion regarding the term ‘nation’ in the concept of national income. It has to define exactly, whether it is geographical entity of the country or the nationals including those residing abroad. Since national income constitutes a quantitative measure of economics activity rather than verbal description. Since everything has to be equated to the money value, services produced in economy for love of humanity, affection and philosophy could not be taken into consideration in calculating national income.</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         </a:t>
            </a:r>
            <a:r>
              <a:rPr lang="en-US" sz="1200" b="1" i="1" kern="1200" dirty="0" smtClean="0">
                <a:solidFill>
                  <a:schemeClr val="tx1"/>
                </a:solidFill>
                <a:latin typeface="+mn-lt"/>
                <a:ea typeface="+mn-ea"/>
                <a:cs typeface="+mn-cs"/>
              </a:rPr>
              <a:t>Overlapping of occupations</a:t>
            </a:r>
            <a:r>
              <a:rPr lang="en-US" sz="1200" kern="1200" dirty="0" smtClean="0">
                <a:solidFill>
                  <a:schemeClr val="tx1"/>
                </a:solidFill>
                <a:latin typeface="+mn-lt"/>
                <a:ea typeface="+mn-ea"/>
                <a:cs typeface="+mn-cs"/>
              </a:rPr>
              <a:t>: in backward economies there is an overlapping of occupation in rural sector which makes it difficult to know the income by origin. A worker in a peak season works in a farm, drives a country cart in off season. Takes up unskilled work, etc. similarly, the village money lender combines his profession with the cultivating of his farm.</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         </a:t>
            </a:r>
            <a:r>
              <a:rPr lang="en-US" sz="1200" b="1" i="1" kern="1200" dirty="0" smtClean="0">
                <a:solidFill>
                  <a:schemeClr val="tx1"/>
                </a:solidFill>
                <a:latin typeface="+mn-lt"/>
                <a:ea typeface="+mn-ea"/>
                <a:cs typeface="+mn-cs"/>
              </a:rPr>
              <a:t>Difficulty in value estimation:</a:t>
            </a:r>
            <a:r>
              <a:rPr lang="en-US" sz="1200" kern="1200" dirty="0" smtClean="0">
                <a:solidFill>
                  <a:schemeClr val="tx1"/>
                </a:solidFill>
                <a:latin typeface="+mn-lt"/>
                <a:ea typeface="+mn-ea"/>
                <a:cs typeface="+mn-cs"/>
              </a:rPr>
              <a:t> in backward areas, the cultivators, artisans and cottage industry workers do not have a fair idea of the expenses of their occupation. Hence the net value of their products cannot be estimated precisely.</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         </a:t>
            </a:r>
            <a:r>
              <a:rPr lang="en-US" sz="1200" b="1" i="1" kern="1200" dirty="0" smtClean="0">
                <a:solidFill>
                  <a:schemeClr val="tx1"/>
                </a:solidFill>
                <a:latin typeface="+mn-lt"/>
                <a:ea typeface="+mn-ea"/>
                <a:cs typeface="+mn-cs"/>
              </a:rPr>
              <a:t>Non- monetized sector:</a:t>
            </a:r>
            <a:r>
              <a:rPr lang="en-US" sz="1200" kern="1200" dirty="0" smtClean="0">
                <a:solidFill>
                  <a:schemeClr val="tx1"/>
                </a:solidFill>
                <a:latin typeface="+mn-lt"/>
                <a:ea typeface="+mn-ea"/>
                <a:cs typeface="+mn-cs"/>
              </a:rPr>
              <a:t> barter dealing and non-monetized sector creates the problem of inputting the value of their produce and services and by guess work and approximation.</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         </a:t>
            </a:r>
            <a:r>
              <a:rPr lang="en-US" sz="1200" b="1" i="1" kern="1200" dirty="0" smtClean="0">
                <a:solidFill>
                  <a:schemeClr val="tx1"/>
                </a:solidFill>
                <a:latin typeface="+mn-lt"/>
                <a:ea typeface="+mn-ea"/>
                <a:cs typeface="+mn-cs"/>
              </a:rPr>
              <a:t>Incomplete government records:</a:t>
            </a:r>
            <a:r>
              <a:rPr lang="en-US" sz="1200" kern="1200" dirty="0" smtClean="0">
                <a:solidFill>
                  <a:schemeClr val="tx1"/>
                </a:solidFill>
                <a:latin typeface="+mn-lt"/>
                <a:ea typeface="+mn-ea"/>
                <a:cs typeface="+mn-cs"/>
              </a:rPr>
              <a:t> due to ignorance and illiteracy in backward areas, the data may not be available and if available, may be unreliable. Also, the figures furnished by government officials may not be from reliable sources and data is not current.</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         </a:t>
            </a:r>
            <a:r>
              <a:rPr lang="en-US" sz="1200" b="1" i="1" kern="1200" dirty="0" smtClean="0">
                <a:solidFill>
                  <a:schemeClr val="tx1"/>
                </a:solidFill>
                <a:latin typeface="+mn-lt"/>
                <a:ea typeface="+mn-ea"/>
                <a:cs typeface="+mn-cs"/>
              </a:rPr>
              <a:t>Problems in agricultural sector:</a:t>
            </a:r>
            <a:r>
              <a:rPr lang="en-US" sz="1200" kern="1200" dirty="0" smtClean="0">
                <a:solidFill>
                  <a:schemeClr val="tx1"/>
                </a:solidFill>
                <a:latin typeface="+mn-lt"/>
                <a:ea typeface="+mn-ea"/>
                <a:cs typeface="+mn-cs"/>
              </a:rPr>
              <a:t> in agricultural activities there is a good deal of guess work in data relating to </a:t>
            </a:r>
            <a:r>
              <a:rPr lang="en-US" sz="1200" kern="1200" dirty="0" err="1" smtClean="0">
                <a:solidFill>
                  <a:schemeClr val="tx1"/>
                </a:solidFill>
                <a:latin typeface="+mn-lt"/>
                <a:ea typeface="+mn-ea"/>
                <a:cs typeface="+mn-cs"/>
              </a:rPr>
              <a:t>cropwise</a:t>
            </a:r>
            <a:r>
              <a:rPr lang="en-US" sz="1200" kern="1200" dirty="0" smtClean="0">
                <a:solidFill>
                  <a:schemeClr val="tx1"/>
                </a:solidFill>
                <a:latin typeface="+mn-lt"/>
                <a:ea typeface="+mn-ea"/>
                <a:cs typeface="+mn-cs"/>
              </a:rPr>
              <a:t> production and in figures relating to animals and forest products.</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         </a:t>
            </a:r>
            <a:r>
              <a:rPr lang="en-US" sz="1200" b="1" i="1" kern="1200" dirty="0" smtClean="0">
                <a:solidFill>
                  <a:schemeClr val="tx1"/>
                </a:solidFill>
                <a:latin typeface="+mn-lt"/>
                <a:ea typeface="+mn-ea"/>
                <a:cs typeface="+mn-cs"/>
              </a:rPr>
              <a:t>Problems in industrial sector:</a:t>
            </a:r>
            <a:r>
              <a:rPr lang="en-US" sz="1200" kern="1200" dirty="0" smtClean="0">
                <a:solidFill>
                  <a:schemeClr val="tx1"/>
                </a:solidFill>
                <a:latin typeface="+mn-lt"/>
                <a:ea typeface="+mn-ea"/>
                <a:cs typeface="+mn-cs"/>
              </a:rPr>
              <a:t> data relating to output, cost, etc. are available only in big units. The small units do not maintain these figures correctly. The village money lenders and indigenous bankers maintain absolute secret of their and they do not furnish correct information.</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         </a:t>
            </a:r>
            <a:r>
              <a:rPr lang="en-US" sz="1200" b="1" i="1" kern="1200" dirty="0" smtClean="0">
                <a:solidFill>
                  <a:schemeClr val="tx1"/>
                </a:solidFill>
                <a:latin typeface="+mn-lt"/>
                <a:ea typeface="+mn-ea"/>
                <a:cs typeface="+mn-cs"/>
              </a:rPr>
              <a:t>Non-applicability of a uniform formula</a:t>
            </a:r>
            <a:r>
              <a:rPr lang="en-US" sz="1200" kern="1200" dirty="0" smtClean="0">
                <a:solidFill>
                  <a:schemeClr val="tx1"/>
                </a:solidFill>
                <a:latin typeface="+mn-lt"/>
                <a:ea typeface="+mn-ea"/>
                <a:cs typeface="+mn-cs"/>
              </a:rPr>
              <a:t>: in a big country where wide disparities and regional differences, a uniform formula cannot be applied. The data of one region cannot be applied to another region with minor modification. Every region would be a separate entity requiring specialized approach suited only to that region.</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         </a:t>
            </a:r>
            <a:r>
              <a:rPr lang="en-US" sz="1200" b="1" i="1" kern="1200" dirty="0" smtClean="0">
                <a:solidFill>
                  <a:schemeClr val="tx1"/>
                </a:solidFill>
                <a:latin typeface="+mn-lt"/>
                <a:ea typeface="+mn-ea"/>
                <a:cs typeface="+mn-cs"/>
              </a:rPr>
              <a:t>Double-counting:</a:t>
            </a:r>
            <a:r>
              <a:rPr lang="en-US" sz="1200" kern="1200" dirty="0" smtClean="0">
                <a:solidFill>
                  <a:schemeClr val="tx1"/>
                </a:solidFill>
                <a:latin typeface="+mn-lt"/>
                <a:ea typeface="+mn-ea"/>
                <a:cs typeface="+mn-cs"/>
              </a:rPr>
              <a:t> the error of double-counting is another obstacle to be avoided in the calculation of national income.</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         </a:t>
            </a:r>
            <a:r>
              <a:rPr lang="en-US" sz="1200" b="1" i="1" kern="1200" dirty="0" smtClean="0">
                <a:solidFill>
                  <a:schemeClr val="tx1"/>
                </a:solidFill>
                <a:latin typeface="+mn-lt"/>
                <a:ea typeface="+mn-ea"/>
                <a:cs typeface="+mn-cs"/>
              </a:rPr>
              <a:t>Inefficient data collection:</a:t>
            </a:r>
            <a:r>
              <a:rPr lang="en-US" sz="1200" kern="1200" dirty="0" smtClean="0">
                <a:solidFill>
                  <a:schemeClr val="tx1"/>
                </a:solidFill>
                <a:latin typeface="+mn-lt"/>
                <a:ea typeface="+mn-ea"/>
                <a:cs typeface="+mn-cs"/>
              </a:rPr>
              <a:t> the machinery for collecting statistical data may not be efficient. The investigators, preparation of </a:t>
            </a:r>
            <a:r>
              <a:rPr lang="en-US" sz="1200" kern="1200" dirty="0" err="1" smtClean="0">
                <a:solidFill>
                  <a:schemeClr val="tx1"/>
                </a:solidFill>
                <a:latin typeface="+mn-lt"/>
                <a:ea typeface="+mn-ea"/>
                <a:cs typeface="+mn-cs"/>
              </a:rPr>
              <a:t>adhoc</a:t>
            </a:r>
            <a:r>
              <a:rPr lang="en-US" sz="1200" kern="1200" dirty="0" smtClean="0">
                <a:solidFill>
                  <a:schemeClr val="tx1"/>
                </a:solidFill>
                <a:latin typeface="+mn-lt"/>
                <a:ea typeface="+mn-ea"/>
                <a:cs typeface="+mn-cs"/>
              </a:rPr>
              <a:t> figures, making sample surveys, etc.</a:t>
            </a:r>
            <a:endParaRPr lang="en-US" dirty="0"/>
          </a:p>
        </p:txBody>
      </p:sp>
      <p:sp>
        <p:nvSpPr>
          <p:cNvPr id="4" name="Slide Number Placeholder 3"/>
          <p:cNvSpPr>
            <a:spLocks noGrp="1"/>
          </p:cNvSpPr>
          <p:nvPr>
            <p:ph type="sldNum" sz="quarter" idx="10"/>
          </p:nvPr>
        </p:nvSpPr>
        <p:spPr/>
        <p:txBody>
          <a:bodyPr/>
          <a:lstStyle/>
          <a:p>
            <a:fld id="{8756D143-0BD2-442D-8458-2957AAF5EBAE}" type="slidenum">
              <a:rPr lang="en-US" smtClean="0"/>
              <a:pPr/>
              <a:t>23</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200" b="1" kern="1200" dirty="0" smtClean="0">
                <a:solidFill>
                  <a:schemeClr val="tx1"/>
                </a:solidFill>
                <a:latin typeface="+mn-lt"/>
                <a:ea typeface="+mn-ea"/>
                <a:cs typeface="+mn-cs"/>
              </a:rPr>
              <a:t>Importance of National Income Computation in Modern Economic Analysis</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computation of national income is one of the very important statistics for a country. IT has several important uses and therefore there is a great need for there regular preparation. The following are some of the important uses of national income statistics:</a:t>
            </a:r>
          </a:p>
          <a:p>
            <a:r>
              <a:rPr lang="en-US" sz="1200" b="1" kern="1200" dirty="0" smtClean="0">
                <a:solidFill>
                  <a:schemeClr val="tx1"/>
                </a:solidFill>
                <a:latin typeface="+mn-lt"/>
                <a:ea typeface="+mn-ea"/>
                <a:cs typeface="+mn-cs"/>
              </a:rPr>
              <a:t>Level of Economic Welfare</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national income estimate reveals the overall performance of the country during a given financial year. With the help of this statistics the per capita income i.e. the income earned by every individual is calculated. It is obtained by dividing the total national income by the total population. With this we come to the level of economic welfare in terms of its standard of living.</a:t>
            </a:r>
          </a:p>
          <a:p>
            <a:r>
              <a:rPr lang="en-US" sz="1200" b="1" kern="1200" dirty="0" smtClean="0">
                <a:solidFill>
                  <a:schemeClr val="tx1"/>
                </a:solidFill>
                <a:latin typeface="+mn-lt"/>
                <a:ea typeface="+mn-ea"/>
                <a:cs typeface="+mn-cs"/>
              </a:rPr>
              <a:t>Rate of Economic Growth</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With the help of national income statistics we can know whether the economy is growing or declining. In simple words it helps us to know the conditions of a country economy. If the national income is growing over a period of year it means that the economy is growing and if the national income has reduced as compares to the previous it reveals that the economy is detraining. Similarly the growing per capita income shows an increasing standard o living of the people which is a positive sign of a nations growth and vice versa.</a:t>
            </a:r>
          </a:p>
          <a:p>
            <a:r>
              <a:rPr lang="en-US" sz="1200" b="1" kern="1200" dirty="0" smtClean="0">
                <a:solidFill>
                  <a:schemeClr val="tx1"/>
                </a:solidFill>
                <a:latin typeface="+mn-lt"/>
                <a:ea typeface="+mn-ea"/>
                <a:cs typeface="+mn-cs"/>
              </a:rPr>
              <a:t>Distribution of Wealth</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One of the most important objectives that is achieved after calculating national income is to check its distribution among different categories of income such as wages, profits, rents and interest. It helps to understand that how well the income is distributed among the various factors of the economy and their distribution among the people as well.</a:t>
            </a:r>
          </a:p>
          <a:p>
            <a:r>
              <a:rPr lang="en-US" sz="1200" b="1" kern="1200" dirty="0" smtClean="0">
                <a:solidFill>
                  <a:schemeClr val="tx1"/>
                </a:solidFill>
                <a:latin typeface="+mn-lt"/>
                <a:ea typeface="+mn-ea"/>
                <a:cs typeface="+mn-cs"/>
              </a:rPr>
              <a:t>Ease in Planning</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Since the national income estimates also contain the figures of saving, consumption and investment in the economy so it proves to be a valuable guide to economic policy relating to planning and active government intervention in the economy. The estimates are used as a data for future planning also.</a:t>
            </a:r>
          </a:p>
          <a:p>
            <a:r>
              <a:rPr lang="en-US" sz="1200" b="1" kern="1200" dirty="0" smtClean="0">
                <a:solidFill>
                  <a:schemeClr val="tx1"/>
                </a:solidFill>
                <a:latin typeface="+mn-lt"/>
                <a:ea typeface="+mn-ea"/>
                <a:cs typeface="+mn-cs"/>
              </a:rPr>
              <a:t>Formation of Budget</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Budget is an effective tool for planning and control. It is prepared in the light of the information regarding consumption, saving, and investment which are all provided by the national income estimates. Further we can asses and evaluate the achievements or otherwise of the development targets laid down in the plans from the changes in national income and its various components.</a:t>
            </a:r>
          </a:p>
          <a:p>
            <a:endParaRPr lang="en-US" sz="1200" kern="1200" dirty="0" smtClean="0">
              <a:solidFill>
                <a:schemeClr val="tx1"/>
              </a:solidFill>
              <a:latin typeface="+mn-lt"/>
              <a:ea typeface="+mn-ea"/>
              <a:cs typeface="+mn-cs"/>
            </a:endParaRPr>
          </a:p>
          <a:p>
            <a:r>
              <a:rPr lang="en-US" sz="1200" b="1" i="0" kern="1200" dirty="0" smtClean="0">
                <a:solidFill>
                  <a:schemeClr val="tx1"/>
                </a:solidFill>
                <a:latin typeface="+mn-lt"/>
                <a:ea typeface="+mn-ea"/>
                <a:cs typeface="+mn-cs"/>
              </a:rPr>
              <a:t>Formulation of economic policies:</a:t>
            </a:r>
            <a:r>
              <a:rPr lang="en-US" sz="1200" i="0" kern="1200" dirty="0" smtClean="0">
                <a:solidFill>
                  <a:schemeClr val="tx1"/>
                </a:solidFill>
                <a:latin typeface="+mn-lt"/>
                <a:ea typeface="+mn-ea"/>
                <a:cs typeface="+mn-cs"/>
              </a:rPr>
              <a:t> national income statistics are valuable instruments of economic analysis and a guide to economic policies to be pursued. It is more useful in context of planning and formulation of realistic plans.</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
            </a:r>
            <a:br>
              <a:rPr lang="en-US" sz="1200" i="0" kern="1200" dirty="0" smtClean="0">
                <a:solidFill>
                  <a:schemeClr val="tx1"/>
                </a:solidFill>
                <a:latin typeface="+mn-lt"/>
                <a:ea typeface="+mn-ea"/>
                <a:cs typeface="+mn-cs"/>
              </a:rPr>
            </a:br>
            <a:r>
              <a:rPr lang="en-US" sz="1200" b="1" i="0" kern="1200" dirty="0" smtClean="0">
                <a:solidFill>
                  <a:schemeClr val="tx1"/>
                </a:solidFill>
                <a:latin typeface="+mn-lt"/>
                <a:ea typeface="+mn-ea"/>
                <a:cs typeface="+mn-cs"/>
              </a:rPr>
              <a:t>Studying economic structure</a:t>
            </a:r>
            <a:r>
              <a:rPr lang="en-US" sz="1200" i="0" kern="1200" dirty="0" smtClean="0">
                <a:solidFill>
                  <a:schemeClr val="tx1"/>
                </a:solidFill>
                <a:latin typeface="+mn-lt"/>
                <a:ea typeface="+mn-ea"/>
                <a:cs typeface="+mn-cs"/>
              </a:rPr>
              <a:t>: it gives an idea of the structure of the economy. It helps to make inter- </a:t>
            </a:r>
            <a:r>
              <a:rPr lang="en-US" sz="1200" i="0" kern="1200" dirty="0" err="1" smtClean="0">
                <a:solidFill>
                  <a:schemeClr val="tx1"/>
                </a:solidFill>
                <a:latin typeface="+mn-lt"/>
                <a:ea typeface="+mn-ea"/>
                <a:cs typeface="+mn-cs"/>
              </a:rPr>
              <a:t>sectoral</a:t>
            </a:r>
            <a:r>
              <a:rPr lang="en-US" sz="1200" i="0" kern="1200" dirty="0" smtClean="0">
                <a:solidFill>
                  <a:schemeClr val="tx1"/>
                </a:solidFill>
                <a:latin typeface="+mn-lt"/>
                <a:ea typeface="+mn-ea"/>
                <a:cs typeface="+mn-cs"/>
              </a:rPr>
              <a:t> comparisons and to study the rate of growth of the economy. The growth of national income is an index of the growth of the productive capacity of an economy.</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
            </a:r>
            <a:br>
              <a:rPr lang="en-US" sz="1200" i="0" kern="1200" dirty="0" smtClean="0">
                <a:solidFill>
                  <a:schemeClr val="tx1"/>
                </a:solidFill>
                <a:latin typeface="+mn-lt"/>
                <a:ea typeface="+mn-ea"/>
                <a:cs typeface="+mn-cs"/>
              </a:rPr>
            </a:br>
            <a:r>
              <a:rPr lang="en-US" sz="1200" b="1" i="0" kern="1200" dirty="0" smtClean="0">
                <a:solidFill>
                  <a:schemeClr val="tx1"/>
                </a:solidFill>
                <a:latin typeface="+mn-lt"/>
                <a:ea typeface="+mn-ea"/>
                <a:cs typeface="+mn-cs"/>
              </a:rPr>
              <a:t>Inter- </a:t>
            </a:r>
            <a:r>
              <a:rPr lang="en-US" sz="1200" b="1" i="0" kern="1200" dirty="0" err="1" smtClean="0">
                <a:solidFill>
                  <a:schemeClr val="tx1"/>
                </a:solidFill>
                <a:latin typeface="+mn-lt"/>
                <a:ea typeface="+mn-ea"/>
                <a:cs typeface="+mn-cs"/>
              </a:rPr>
              <a:t>sectoral</a:t>
            </a:r>
            <a:r>
              <a:rPr lang="en-US" sz="1200" b="1" i="0" kern="1200" dirty="0" smtClean="0">
                <a:solidFill>
                  <a:schemeClr val="tx1"/>
                </a:solidFill>
                <a:latin typeface="+mn-lt"/>
                <a:ea typeface="+mn-ea"/>
                <a:cs typeface="+mn-cs"/>
              </a:rPr>
              <a:t> comparisons:</a:t>
            </a:r>
            <a:r>
              <a:rPr lang="en-US" sz="1200" i="0" kern="1200" dirty="0" smtClean="0">
                <a:solidFill>
                  <a:schemeClr val="tx1"/>
                </a:solidFill>
                <a:latin typeface="+mn-lt"/>
                <a:ea typeface="+mn-ea"/>
                <a:cs typeface="+mn-cs"/>
              </a:rPr>
              <a:t> it helps to study inter-</a:t>
            </a:r>
            <a:r>
              <a:rPr lang="en-US" sz="1200" i="0" kern="1200" dirty="0" err="1" smtClean="0">
                <a:solidFill>
                  <a:schemeClr val="tx1"/>
                </a:solidFill>
                <a:latin typeface="+mn-lt"/>
                <a:ea typeface="+mn-ea"/>
                <a:cs typeface="+mn-cs"/>
              </a:rPr>
              <a:t>sectoral</a:t>
            </a:r>
            <a:r>
              <a:rPr lang="en-US" sz="1200" i="0" kern="1200" dirty="0" smtClean="0">
                <a:solidFill>
                  <a:schemeClr val="tx1"/>
                </a:solidFill>
                <a:latin typeface="+mn-lt"/>
                <a:ea typeface="+mn-ea"/>
                <a:cs typeface="+mn-cs"/>
              </a:rPr>
              <a:t> growth. Such comparisons are useful. Share of various sectors can be studied to find out structural defects and weaknesses of the economy.</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
            </a:r>
            <a:br>
              <a:rPr lang="en-US" sz="1200" i="0" kern="1200" dirty="0" smtClean="0">
                <a:solidFill>
                  <a:schemeClr val="tx1"/>
                </a:solidFill>
                <a:latin typeface="+mn-lt"/>
                <a:ea typeface="+mn-ea"/>
                <a:cs typeface="+mn-cs"/>
              </a:rPr>
            </a:br>
            <a:r>
              <a:rPr lang="en-US" sz="1200" b="1" i="0" kern="1200" dirty="0" smtClean="0">
                <a:solidFill>
                  <a:schemeClr val="tx1"/>
                </a:solidFill>
                <a:latin typeface="+mn-lt"/>
                <a:ea typeface="+mn-ea"/>
                <a:cs typeface="+mn-cs"/>
              </a:rPr>
              <a:t>Indicator of economic welfare:</a:t>
            </a:r>
            <a:r>
              <a:rPr lang="en-US" sz="1200" i="0" kern="1200" dirty="0" smtClean="0">
                <a:solidFill>
                  <a:schemeClr val="tx1"/>
                </a:solidFill>
                <a:latin typeface="+mn-lt"/>
                <a:ea typeface="+mn-ea"/>
                <a:cs typeface="+mn-cs"/>
              </a:rPr>
              <a:t> it enables us to study per capita income or per capita consumption which are general indicators of economic growth. But it is not helpful in revealing distribution of income in the society.</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
            </a:r>
            <a:br>
              <a:rPr lang="en-US" sz="1200" i="0" kern="1200" dirty="0" smtClean="0">
                <a:solidFill>
                  <a:schemeClr val="tx1"/>
                </a:solidFill>
                <a:latin typeface="+mn-lt"/>
                <a:ea typeface="+mn-ea"/>
                <a:cs typeface="+mn-cs"/>
              </a:rPr>
            </a:br>
            <a:r>
              <a:rPr lang="en-US" sz="1200" b="1" i="0" kern="1200" dirty="0" smtClean="0">
                <a:solidFill>
                  <a:schemeClr val="tx1"/>
                </a:solidFill>
                <a:latin typeface="+mn-lt"/>
                <a:ea typeface="+mn-ea"/>
                <a:cs typeface="+mn-cs"/>
              </a:rPr>
              <a:t>Making international comparisons</a:t>
            </a:r>
            <a:r>
              <a:rPr lang="en-US" sz="1200" i="0" kern="1200" dirty="0" smtClean="0">
                <a:solidFill>
                  <a:schemeClr val="tx1"/>
                </a:solidFill>
                <a:latin typeface="+mn-lt"/>
                <a:ea typeface="+mn-ea"/>
                <a:cs typeface="+mn-cs"/>
              </a:rPr>
              <a:t>: national income estimates enables us to make international comparisons and standard of living of people.</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
            </a:r>
            <a:br>
              <a:rPr lang="en-US" sz="1200" i="0" kern="1200" dirty="0" smtClean="0">
                <a:solidFill>
                  <a:schemeClr val="tx1"/>
                </a:solidFill>
                <a:latin typeface="+mn-lt"/>
                <a:ea typeface="+mn-ea"/>
                <a:cs typeface="+mn-cs"/>
              </a:rPr>
            </a:br>
            <a:r>
              <a:rPr lang="en-US" sz="1200" b="1" i="0" kern="1200" dirty="0" smtClean="0">
                <a:solidFill>
                  <a:schemeClr val="tx1"/>
                </a:solidFill>
                <a:latin typeface="+mn-lt"/>
                <a:ea typeface="+mn-ea"/>
                <a:cs typeface="+mn-cs"/>
              </a:rPr>
              <a:t>Contribution to international institutions:</a:t>
            </a:r>
            <a:r>
              <a:rPr lang="en-US" sz="1200" i="0" kern="1200" dirty="0" smtClean="0">
                <a:solidFill>
                  <a:schemeClr val="tx1"/>
                </a:solidFill>
                <a:latin typeface="+mn-lt"/>
                <a:ea typeface="+mn-ea"/>
                <a:cs typeface="+mn-cs"/>
              </a:rPr>
              <a:t> it shows the capacity of a country to bear some common burden of international institutions like the U.N.O.</a:t>
            </a:r>
            <a:br>
              <a:rPr lang="en-US" sz="1200" i="0" kern="1200" dirty="0" smtClean="0">
                <a:solidFill>
                  <a:schemeClr val="tx1"/>
                </a:solidFill>
                <a:latin typeface="+mn-lt"/>
                <a:ea typeface="+mn-ea"/>
                <a:cs typeface="+mn-cs"/>
              </a:rPr>
            </a:br>
            <a:endParaRPr lang="en-US" sz="1200" i="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756D143-0BD2-442D-8458-2957AAF5EBAE}" type="slidenum">
              <a:rPr lang="en-US" smtClean="0"/>
              <a:pPr/>
              <a:t>25</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200" b="1" kern="1200" dirty="0" smtClean="0">
                <a:solidFill>
                  <a:schemeClr val="tx1"/>
                </a:solidFill>
                <a:latin typeface="+mn-lt"/>
                <a:ea typeface="+mn-ea"/>
                <a:cs typeface="+mn-cs"/>
              </a:rPr>
              <a:t>Importance of National Income Computation in Modern Economic Analysis</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computation of national income is one of the very important statistics for a country. IT has several important uses and therefore there is a great need for there regular preparation. The following are some of the important uses of national income statistics:</a:t>
            </a:r>
          </a:p>
          <a:p>
            <a:r>
              <a:rPr lang="en-US" sz="1200" b="1" kern="1200" dirty="0" smtClean="0">
                <a:solidFill>
                  <a:schemeClr val="tx1"/>
                </a:solidFill>
                <a:latin typeface="+mn-lt"/>
                <a:ea typeface="+mn-ea"/>
                <a:cs typeface="+mn-cs"/>
              </a:rPr>
              <a:t>Level of Economic Welfare</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national income estimate reveals the overall performance of the country during a given financial year. With the help of this statistics the per capita income i.e. the income earned by every individual is calculated. It is obtained by dividing the total national income by the total population. With this we come to the level of economic welfare in terms of its standard of living.</a:t>
            </a:r>
          </a:p>
          <a:p>
            <a:r>
              <a:rPr lang="en-US" sz="1200" b="1" kern="1200" dirty="0" smtClean="0">
                <a:solidFill>
                  <a:schemeClr val="tx1"/>
                </a:solidFill>
                <a:latin typeface="+mn-lt"/>
                <a:ea typeface="+mn-ea"/>
                <a:cs typeface="+mn-cs"/>
              </a:rPr>
              <a:t>Rate of Economic Growth</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With the help of national income statistics we can know whether the economy is growing or declining. In simple words it helps us to know the conditions of a country economy. If the national income is growing over a period of year it means that the economy is growing and if the national income has reduced as compares to the previous it reveals that the economy is detraining. Similarly the growing per capita income shows an increasing standard o living of the people which is a positive sign of a nations growth and vice versa.</a:t>
            </a:r>
          </a:p>
          <a:p>
            <a:r>
              <a:rPr lang="en-US" sz="1200" b="1" kern="1200" dirty="0" smtClean="0">
                <a:solidFill>
                  <a:schemeClr val="tx1"/>
                </a:solidFill>
                <a:latin typeface="+mn-lt"/>
                <a:ea typeface="+mn-ea"/>
                <a:cs typeface="+mn-cs"/>
              </a:rPr>
              <a:t>Distribution of Wealth</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One of the most important objectives that is achieved after calculating national income is to check its distribution among different categories of income such as wages, profits, rents and interest. It helps to understand that how well the income is distributed among the various factors of the economy and their distribution among the people as well.</a:t>
            </a:r>
          </a:p>
          <a:p>
            <a:r>
              <a:rPr lang="en-US" sz="1200" b="1" kern="1200" dirty="0" smtClean="0">
                <a:solidFill>
                  <a:schemeClr val="tx1"/>
                </a:solidFill>
                <a:latin typeface="+mn-lt"/>
                <a:ea typeface="+mn-ea"/>
                <a:cs typeface="+mn-cs"/>
              </a:rPr>
              <a:t>Ease in Planning</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Since the national income estimates also contain the figures of saving, consumption and investment in the economy so it proves to be a valuable guide to economic policy relating to planning and active government intervention in the economy. The estimates are used as a data for future planning also.</a:t>
            </a:r>
          </a:p>
          <a:p>
            <a:r>
              <a:rPr lang="en-US" sz="1200" b="1" kern="1200" dirty="0" smtClean="0">
                <a:solidFill>
                  <a:schemeClr val="tx1"/>
                </a:solidFill>
                <a:latin typeface="+mn-lt"/>
                <a:ea typeface="+mn-ea"/>
                <a:cs typeface="+mn-cs"/>
              </a:rPr>
              <a:t>Formation of Budget</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Budget is an effective tool for planning and control. It is prepared in the light of the information regarding consumption, saving, and investment which are all provided by the national income estimates. Further we can asses and evaluate the achievements or otherwise of the development targets laid down in the plans from the changes in national income and its various components.</a:t>
            </a:r>
          </a:p>
          <a:p>
            <a:endParaRPr lang="en-US" sz="1200" kern="1200" dirty="0" smtClean="0">
              <a:solidFill>
                <a:schemeClr val="tx1"/>
              </a:solidFill>
              <a:latin typeface="+mn-lt"/>
              <a:ea typeface="+mn-ea"/>
              <a:cs typeface="+mn-cs"/>
            </a:endParaRPr>
          </a:p>
          <a:p>
            <a:r>
              <a:rPr lang="en-US" sz="1200" b="1" i="0" kern="1200" dirty="0" smtClean="0">
                <a:solidFill>
                  <a:schemeClr val="tx1"/>
                </a:solidFill>
                <a:latin typeface="+mn-lt"/>
                <a:ea typeface="+mn-ea"/>
                <a:cs typeface="+mn-cs"/>
              </a:rPr>
              <a:t>Formulation of economic policies:</a:t>
            </a:r>
            <a:r>
              <a:rPr lang="en-US" sz="1200" i="0" kern="1200" dirty="0" smtClean="0">
                <a:solidFill>
                  <a:schemeClr val="tx1"/>
                </a:solidFill>
                <a:latin typeface="+mn-lt"/>
                <a:ea typeface="+mn-ea"/>
                <a:cs typeface="+mn-cs"/>
              </a:rPr>
              <a:t> national income statistics are valuable instruments of economic analysis and a guide to economic policies to be pursued. It is more useful in context of planning and formulation of realistic plans.</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
            </a:r>
            <a:br>
              <a:rPr lang="en-US" sz="1200" i="0" kern="1200" dirty="0" smtClean="0">
                <a:solidFill>
                  <a:schemeClr val="tx1"/>
                </a:solidFill>
                <a:latin typeface="+mn-lt"/>
                <a:ea typeface="+mn-ea"/>
                <a:cs typeface="+mn-cs"/>
              </a:rPr>
            </a:br>
            <a:r>
              <a:rPr lang="en-US" sz="1200" b="1" i="0" kern="1200" dirty="0" smtClean="0">
                <a:solidFill>
                  <a:schemeClr val="tx1"/>
                </a:solidFill>
                <a:latin typeface="+mn-lt"/>
                <a:ea typeface="+mn-ea"/>
                <a:cs typeface="+mn-cs"/>
              </a:rPr>
              <a:t>Studying economic structure</a:t>
            </a:r>
            <a:r>
              <a:rPr lang="en-US" sz="1200" i="0" kern="1200" dirty="0" smtClean="0">
                <a:solidFill>
                  <a:schemeClr val="tx1"/>
                </a:solidFill>
                <a:latin typeface="+mn-lt"/>
                <a:ea typeface="+mn-ea"/>
                <a:cs typeface="+mn-cs"/>
              </a:rPr>
              <a:t>: it gives an idea of the structure of the economy. It helps to make inter- </a:t>
            </a:r>
            <a:r>
              <a:rPr lang="en-US" sz="1200" i="0" kern="1200" dirty="0" err="1" smtClean="0">
                <a:solidFill>
                  <a:schemeClr val="tx1"/>
                </a:solidFill>
                <a:latin typeface="+mn-lt"/>
                <a:ea typeface="+mn-ea"/>
                <a:cs typeface="+mn-cs"/>
              </a:rPr>
              <a:t>sectoral</a:t>
            </a:r>
            <a:r>
              <a:rPr lang="en-US" sz="1200" i="0" kern="1200" dirty="0" smtClean="0">
                <a:solidFill>
                  <a:schemeClr val="tx1"/>
                </a:solidFill>
                <a:latin typeface="+mn-lt"/>
                <a:ea typeface="+mn-ea"/>
                <a:cs typeface="+mn-cs"/>
              </a:rPr>
              <a:t> comparisons and to study the rate of growth of the economy. The growth of national income is an index of the growth of the productive capacity of an economy.</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
            </a:r>
            <a:br>
              <a:rPr lang="en-US" sz="1200" i="0" kern="1200" dirty="0" smtClean="0">
                <a:solidFill>
                  <a:schemeClr val="tx1"/>
                </a:solidFill>
                <a:latin typeface="+mn-lt"/>
                <a:ea typeface="+mn-ea"/>
                <a:cs typeface="+mn-cs"/>
              </a:rPr>
            </a:br>
            <a:r>
              <a:rPr lang="en-US" sz="1200" b="1" i="0" kern="1200" dirty="0" smtClean="0">
                <a:solidFill>
                  <a:schemeClr val="tx1"/>
                </a:solidFill>
                <a:latin typeface="+mn-lt"/>
                <a:ea typeface="+mn-ea"/>
                <a:cs typeface="+mn-cs"/>
              </a:rPr>
              <a:t>Inter- </a:t>
            </a:r>
            <a:r>
              <a:rPr lang="en-US" sz="1200" b="1" i="0" kern="1200" dirty="0" err="1" smtClean="0">
                <a:solidFill>
                  <a:schemeClr val="tx1"/>
                </a:solidFill>
                <a:latin typeface="+mn-lt"/>
                <a:ea typeface="+mn-ea"/>
                <a:cs typeface="+mn-cs"/>
              </a:rPr>
              <a:t>sectoral</a:t>
            </a:r>
            <a:r>
              <a:rPr lang="en-US" sz="1200" b="1" i="0" kern="1200" dirty="0" smtClean="0">
                <a:solidFill>
                  <a:schemeClr val="tx1"/>
                </a:solidFill>
                <a:latin typeface="+mn-lt"/>
                <a:ea typeface="+mn-ea"/>
                <a:cs typeface="+mn-cs"/>
              </a:rPr>
              <a:t> comparisons:</a:t>
            </a:r>
            <a:r>
              <a:rPr lang="en-US" sz="1200" i="0" kern="1200" dirty="0" smtClean="0">
                <a:solidFill>
                  <a:schemeClr val="tx1"/>
                </a:solidFill>
                <a:latin typeface="+mn-lt"/>
                <a:ea typeface="+mn-ea"/>
                <a:cs typeface="+mn-cs"/>
              </a:rPr>
              <a:t> it helps to study inter-</a:t>
            </a:r>
            <a:r>
              <a:rPr lang="en-US" sz="1200" i="0" kern="1200" dirty="0" err="1" smtClean="0">
                <a:solidFill>
                  <a:schemeClr val="tx1"/>
                </a:solidFill>
                <a:latin typeface="+mn-lt"/>
                <a:ea typeface="+mn-ea"/>
                <a:cs typeface="+mn-cs"/>
              </a:rPr>
              <a:t>sectoral</a:t>
            </a:r>
            <a:r>
              <a:rPr lang="en-US" sz="1200" i="0" kern="1200" dirty="0" smtClean="0">
                <a:solidFill>
                  <a:schemeClr val="tx1"/>
                </a:solidFill>
                <a:latin typeface="+mn-lt"/>
                <a:ea typeface="+mn-ea"/>
                <a:cs typeface="+mn-cs"/>
              </a:rPr>
              <a:t> growth. Such comparisons are useful. Share of various sectors can be studied to find out structural defects and weaknesses of the economy.</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
            </a:r>
            <a:br>
              <a:rPr lang="en-US" sz="1200" i="0" kern="1200" dirty="0" smtClean="0">
                <a:solidFill>
                  <a:schemeClr val="tx1"/>
                </a:solidFill>
                <a:latin typeface="+mn-lt"/>
                <a:ea typeface="+mn-ea"/>
                <a:cs typeface="+mn-cs"/>
              </a:rPr>
            </a:br>
            <a:r>
              <a:rPr lang="en-US" sz="1200" b="1" i="0" kern="1200" dirty="0" smtClean="0">
                <a:solidFill>
                  <a:schemeClr val="tx1"/>
                </a:solidFill>
                <a:latin typeface="+mn-lt"/>
                <a:ea typeface="+mn-ea"/>
                <a:cs typeface="+mn-cs"/>
              </a:rPr>
              <a:t>Indicator of economic welfare:</a:t>
            </a:r>
            <a:r>
              <a:rPr lang="en-US" sz="1200" i="0" kern="1200" dirty="0" smtClean="0">
                <a:solidFill>
                  <a:schemeClr val="tx1"/>
                </a:solidFill>
                <a:latin typeface="+mn-lt"/>
                <a:ea typeface="+mn-ea"/>
                <a:cs typeface="+mn-cs"/>
              </a:rPr>
              <a:t> it enables us to study per capita income or per capita consumption which are general indicators of economic growth. But it is not helpful in revealing distribution of income in the society.</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
            </a:r>
            <a:br>
              <a:rPr lang="en-US" sz="1200" i="0" kern="1200" dirty="0" smtClean="0">
                <a:solidFill>
                  <a:schemeClr val="tx1"/>
                </a:solidFill>
                <a:latin typeface="+mn-lt"/>
                <a:ea typeface="+mn-ea"/>
                <a:cs typeface="+mn-cs"/>
              </a:rPr>
            </a:br>
            <a:r>
              <a:rPr lang="en-US" sz="1200" b="1" i="0" kern="1200" dirty="0" smtClean="0">
                <a:solidFill>
                  <a:schemeClr val="tx1"/>
                </a:solidFill>
                <a:latin typeface="+mn-lt"/>
                <a:ea typeface="+mn-ea"/>
                <a:cs typeface="+mn-cs"/>
              </a:rPr>
              <a:t>Making international comparisons</a:t>
            </a:r>
            <a:r>
              <a:rPr lang="en-US" sz="1200" i="0" kern="1200" dirty="0" smtClean="0">
                <a:solidFill>
                  <a:schemeClr val="tx1"/>
                </a:solidFill>
                <a:latin typeface="+mn-lt"/>
                <a:ea typeface="+mn-ea"/>
                <a:cs typeface="+mn-cs"/>
              </a:rPr>
              <a:t>: national income estimates enables us to make international comparisons and standard of living of people.</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
            </a:r>
            <a:br>
              <a:rPr lang="en-US" sz="1200" i="0" kern="1200" dirty="0" smtClean="0">
                <a:solidFill>
                  <a:schemeClr val="tx1"/>
                </a:solidFill>
                <a:latin typeface="+mn-lt"/>
                <a:ea typeface="+mn-ea"/>
                <a:cs typeface="+mn-cs"/>
              </a:rPr>
            </a:br>
            <a:r>
              <a:rPr lang="en-US" sz="1200" b="1" i="0" kern="1200" dirty="0" smtClean="0">
                <a:solidFill>
                  <a:schemeClr val="tx1"/>
                </a:solidFill>
                <a:latin typeface="+mn-lt"/>
                <a:ea typeface="+mn-ea"/>
                <a:cs typeface="+mn-cs"/>
              </a:rPr>
              <a:t>Contribution to international institutions:</a:t>
            </a:r>
            <a:r>
              <a:rPr lang="en-US" sz="1200" i="0" kern="1200" dirty="0" smtClean="0">
                <a:solidFill>
                  <a:schemeClr val="tx1"/>
                </a:solidFill>
                <a:latin typeface="+mn-lt"/>
                <a:ea typeface="+mn-ea"/>
                <a:cs typeface="+mn-cs"/>
              </a:rPr>
              <a:t> it shows the capacity of a country to bear some common burden of international institutions like the U.N.O.</a:t>
            </a:r>
            <a:br>
              <a:rPr lang="en-US" sz="1200" i="0" kern="1200" dirty="0" smtClean="0">
                <a:solidFill>
                  <a:schemeClr val="tx1"/>
                </a:solidFill>
                <a:latin typeface="+mn-lt"/>
                <a:ea typeface="+mn-ea"/>
                <a:cs typeface="+mn-cs"/>
              </a:rPr>
            </a:br>
            <a:endParaRPr lang="en-US" sz="1200" i="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756D143-0BD2-442D-8458-2957AAF5EBAE}" type="slidenum">
              <a:rPr lang="en-US" smtClean="0"/>
              <a:pPr/>
              <a:t>26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Intermediate goods:</a:t>
            </a:r>
            <a:r>
              <a:rPr lang="en-US" dirty="0" smtClean="0"/>
              <a:t> Goods or services purchased for use as input in the production of final goods or services</a:t>
            </a:r>
            <a:endParaRPr lang="en-IN"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Value added:</a:t>
            </a:r>
            <a:r>
              <a:rPr lang="en-US" dirty="0" smtClean="0"/>
              <a:t> The increase in the market value of a product that takes place at each stage of the production process</a:t>
            </a:r>
            <a:endParaRPr lang="en-GB" dirty="0" smtClean="0"/>
          </a:p>
          <a:p>
            <a:r>
              <a:rPr lang="en-US" sz="1200" b="1" kern="1200" dirty="0" smtClean="0">
                <a:solidFill>
                  <a:schemeClr val="tx1"/>
                </a:solidFill>
                <a:latin typeface="+mn-lt"/>
                <a:ea typeface="+mn-ea"/>
                <a:cs typeface="+mn-cs"/>
              </a:rPr>
              <a:t>What is Indirect Tax ?</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Indirect taxes are the charges that are levied on goods and services. Some of the significant indirect taxes include Value Added Tax, Central  Sales Tax, Central Excise Duty, Customs Duty, stamp duties and expenditure tax.</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Unlike Direct Taxes, Indirect Taxes are not levied on individuals, but on goods and services. Customers indirectly pay this tax in the form of higher prices. For example, it can be said that while purchasing goods from a retail shop, the retail sales tax is actually paid by the customers. The retailer eventually passes this tax to the respective authority. The indirect tax, actually raises the price of a good and the customers purchase by paying more for that product.</a:t>
            </a:r>
          </a:p>
          <a:p>
            <a:r>
              <a:rPr lang="en-US" sz="1200" kern="1200" dirty="0" smtClean="0">
                <a:solidFill>
                  <a:schemeClr val="tx1"/>
                </a:solidFill>
                <a:latin typeface="+mn-lt"/>
                <a:ea typeface="+mn-ea"/>
                <a:cs typeface="+mn-cs"/>
              </a:rPr>
              <a:t> </a:t>
            </a:r>
          </a:p>
          <a:p>
            <a:r>
              <a:rPr lang="en-US" sz="1200" b="1" kern="1200" dirty="0" smtClean="0">
                <a:solidFill>
                  <a:schemeClr val="tx1"/>
                </a:solidFill>
                <a:latin typeface="+mn-lt"/>
                <a:ea typeface="+mn-ea"/>
                <a:cs typeface="+mn-cs"/>
              </a:rPr>
              <a:t>Meaning of Indirect Taxes: </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The term indirect tax can be defined from different views. In the colloquial sense, an indirect tax is the charge that is collected by intermediary (like retail store) from the individual who holds the actual economic burden of the tax ( like customer). The intermediary files a tax return and eventually passes to the government.</a:t>
            </a:r>
          </a:p>
          <a:p>
            <a:r>
              <a:rPr lang="en-US" sz="1200" kern="1200" dirty="0" smtClean="0">
                <a:solidFill>
                  <a:schemeClr val="tx1"/>
                </a:solidFill>
                <a:latin typeface="+mn-lt"/>
                <a:ea typeface="+mn-ea"/>
                <a:cs typeface="+mn-cs"/>
              </a:rPr>
              <a:t>The indirect tax can be alternatively defined as the charge that is paid by one individual at the beginning, but the burden of which will be passed over to some other individual, who eventually holds the burden.</a:t>
            </a:r>
          </a:p>
          <a:p>
            <a:r>
              <a:rPr lang="en-US" sz="1200" kern="1200" dirty="0" smtClean="0">
                <a:solidFill>
                  <a:schemeClr val="tx1"/>
                </a:solidFill>
                <a:latin typeface="+mn-lt"/>
                <a:ea typeface="+mn-ea"/>
                <a:cs typeface="+mn-cs"/>
              </a:rPr>
              <a:t>In colloquial sense, one example of indirect tax includes VAT (Value Added Tax).</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N" dirty="0" smtClean="0"/>
          </a:p>
          <a:p>
            <a:endParaRPr lang="en-US" dirty="0"/>
          </a:p>
        </p:txBody>
      </p:sp>
      <p:sp>
        <p:nvSpPr>
          <p:cNvPr id="4" name="Slide Number Placeholder 3"/>
          <p:cNvSpPr>
            <a:spLocks noGrp="1"/>
          </p:cNvSpPr>
          <p:nvPr>
            <p:ph type="sldNum" sz="quarter" idx="10"/>
          </p:nvPr>
        </p:nvSpPr>
        <p:spPr/>
        <p:txBody>
          <a:bodyPr/>
          <a:lstStyle/>
          <a:p>
            <a:fld id="{8756D143-0BD2-442D-8458-2957AAF5EBAE}" type="slidenum">
              <a:rPr lang="en-US" smtClean="0"/>
              <a:pPr/>
              <a:t>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latin typeface="+mn-lt"/>
                <a:ea typeface="+mn-ea"/>
                <a:cs typeface="+mn-cs"/>
              </a:rPr>
              <a:t>Domestic territory Means</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 Territory lying within the political frontiers, including territorial waters of the country.</a:t>
            </a:r>
          </a:p>
          <a:p>
            <a:r>
              <a:rPr lang="en-US" sz="1200" kern="1200" dirty="0" smtClean="0">
                <a:solidFill>
                  <a:schemeClr val="tx1"/>
                </a:solidFill>
                <a:latin typeface="+mn-lt"/>
                <a:ea typeface="+mn-ea"/>
                <a:cs typeface="+mn-cs"/>
              </a:rPr>
              <a:t>b. Ships and aircrafts operated by the residents of the country between two or more countries.</a:t>
            </a:r>
          </a:p>
          <a:p>
            <a:r>
              <a:rPr lang="en-US" sz="1200" kern="1200" dirty="0" smtClean="0">
                <a:solidFill>
                  <a:schemeClr val="tx1"/>
                </a:solidFill>
                <a:latin typeface="+mn-lt"/>
                <a:ea typeface="+mn-ea"/>
                <a:cs typeface="+mn-cs"/>
              </a:rPr>
              <a:t>c. Fishing vessels, oil and natural gas rigs, and floating platform operated by the residents of the country in the international waters or engaged in extraction in areas in which the country has exclusive rights of exploitation.</a:t>
            </a:r>
          </a:p>
          <a:p>
            <a:r>
              <a:rPr lang="en-US" sz="1200" kern="1200" dirty="0" smtClean="0">
                <a:solidFill>
                  <a:schemeClr val="tx1"/>
                </a:solidFill>
                <a:latin typeface="+mn-lt"/>
                <a:ea typeface="+mn-ea"/>
                <a:cs typeface="+mn-cs"/>
              </a:rPr>
              <a:t>d. Embassies, consulates and military establishment of the country located abroad.</a:t>
            </a:r>
          </a:p>
          <a:p>
            <a:endParaRPr lang="en-GB" sz="1200" kern="120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t>Depreciation </a:t>
            </a:r>
            <a:r>
              <a:rPr lang="en-US" sz="1200" dirty="0" smtClean="0"/>
              <a:t>means the wear and tear of the machinery and other fixed capital during the process of production.  (which is a loss to the economy)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Depreciation: </a:t>
            </a:r>
            <a:r>
              <a:rPr lang="en-US" dirty="0" smtClean="0"/>
              <a:t>The consumption of capital in the production process; the wearing out of plant and equipment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t>Depreciation</a:t>
            </a:r>
            <a:r>
              <a:rPr lang="en-US" sz="1200" dirty="0" smtClean="0"/>
              <a:t> represents the values of fixed capital consumed during the process  of production.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Depreciation:</a:t>
            </a:r>
            <a:r>
              <a:rPr lang="en-US" dirty="0" smtClean="0"/>
              <a:t> what is required to maintain the value of its capital stock.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N" dirty="0" smtClean="0"/>
          </a:p>
          <a:p>
            <a:r>
              <a:rPr lang="en-US" sz="1200" kern="1200" dirty="0" smtClean="0">
                <a:solidFill>
                  <a:schemeClr val="tx1"/>
                </a:solidFill>
                <a:latin typeface="+mn-lt"/>
                <a:ea typeface="+mn-ea"/>
                <a:cs typeface="+mn-cs"/>
              </a:rPr>
              <a:t>The word Gross has significance. We do not deduct the depreciation or </a:t>
            </a:r>
            <a:r>
              <a:rPr lang="en-US" sz="1200" b="1" kern="1200" dirty="0" smtClean="0">
                <a:solidFill>
                  <a:schemeClr val="tx1"/>
                </a:solidFill>
                <a:latin typeface="+mn-lt"/>
                <a:ea typeface="+mn-ea"/>
                <a:cs typeface="+mn-cs"/>
              </a:rPr>
              <a:t>replacement of the fixed assets</a:t>
            </a:r>
            <a:r>
              <a:rPr lang="en-US" sz="1200" kern="1200" dirty="0" smtClean="0">
                <a:solidFill>
                  <a:schemeClr val="tx1"/>
                </a:solidFill>
                <a:latin typeface="+mn-lt"/>
                <a:ea typeface="+mn-ea"/>
                <a:cs typeface="+mn-cs"/>
              </a:rPr>
              <a:t>. In the process of production there is wear and tear of fixed assets. </a:t>
            </a:r>
          </a:p>
          <a:p>
            <a:endParaRPr lang="en-US" dirty="0"/>
          </a:p>
        </p:txBody>
      </p:sp>
      <p:sp>
        <p:nvSpPr>
          <p:cNvPr id="4" name="Slide Number Placeholder 3"/>
          <p:cNvSpPr>
            <a:spLocks noGrp="1"/>
          </p:cNvSpPr>
          <p:nvPr>
            <p:ph type="sldNum" sz="quarter" idx="10"/>
          </p:nvPr>
        </p:nvSpPr>
        <p:spPr/>
        <p:txBody>
          <a:bodyPr/>
          <a:lstStyle/>
          <a:p>
            <a:fld id="{8756D143-0BD2-442D-8458-2957AAF5EBAE}" type="slidenum">
              <a:rPr lang="en-US" smtClean="0"/>
              <a:pPr/>
              <a:t>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Net foreign factor income (NFFI) is the difference between the aggregate amount that a country’s citizens and companies earn abroad, and the aggregate amount that foreign citizens and overseas companies earn in that country. In mathematical terms, NFFI = GNP - GDP.</a:t>
            </a:r>
          </a:p>
          <a:p>
            <a:endParaRPr lang="en-GB"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Net Foreign Factor Income (NFFI)'</a:t>
            </a:r>
          </a:p>
          <a:p>
            <a:r>
              <a:rPr lang="en-US" dirty="0" smtClean="0"/>
              <a:t/>
            </a:r>
            <a:br>
              <a:rPr lang="en-US" dirty="0" smtClean="0"/>
            </a:br>
            <a:r>
              <a:rPr lang="en-US" sz="1200" b="0" i="0" kern="1200" dirty="0" smtClean="0">
                <a:solidFill>
                  <a:schemeClr val="tx1"/>
                </a:solidFill>
                <a:latin typeface="+mn-lt"/>
                <a:ea typeface="+mn-ea"/>
                <a:cs typeface="+mn-cs"/>
              </a:rPr>
              <a:t>Note that GDP refers to all economic output that occurs domestically or within a nation’s boundaries, regardless of whether production is owned by a local company or foreign entity. GNP, on the other hand, measures output from the citizens and companies of a particular nation, regardless of whether they are located within its boundaries or overseas. For example, if a Japanese company has a production facility in the U.S., its output will count toward U.S. GDP, but Japan’s GNP.</a:t>
            </a:r>
            <a:br>
              <a:rPr lang="en-US" sz="1200" b="0" i="0" kern="1200" dirty="0" smtClean="0">
                <a:solidFill>
                  <a:schemeClr val="tx1"/>
                </a:solidFill>
                <a:latin typeface="+mn-lt"/>
                <a:ea typeface="+mn-ea"/>
                <a:cs typeface="+mn-cs"/>
              </a:rPr>
            </a:br>
            <a:r>
              <a:rPr lang="en-US" sz="1200" b="0" i="0" kern="1200" dirty="0" smtClean="0">
                <a:solidFill>
                  <a:schemeClr val="tx1"/>
                </a:solidFill>
                <a:latin typeface="+mn-lt"/>
                <a:ea typeface="+mn-ea"/>
                <a:cs typeface="+mn-cs"/>
              </a:rPr>
              <a:t/>
            </a:r>
            <a:br>
              <a:rPr lang="en-US" sz="1200" b="0" i="0" kern="1200" dirty="0" smtClean="0">
                <a:solidFill>
                  <a:schemeClr val="tx1"/>
                </a:solidFill>
                <a:latin typeface="+mn-lt"/>
                <a:ea typeface="+mn-ea"/>
                <a:cs typeface="+mn-cs"/>
              </a:rPr>
            </a:br>
            <a:r>
              <a:rPr lang="en-US" sz="1200" b="0" i="0" kern="1200" dirty="0" smtClean="0">
                <a:solidFill>
                  <a:schemeClr val="tx1"/>
                </a:solidFill>
                <a:latin typeface="+mn-lt"/>
                <a:ea typeface="+mn-ea"/>
                <a:cs typeface="+mn-cs"/>
              </a:rPr>
              <a:t>While GDP is the most widely accepted measure of economic output, having supplanted GNP around 1990, it is criticized by some economists for providing a somewhat misleading picture of an economy's true health and the well-being of its citizens. This is because GDP does not take into account the profits earned in a nation by overseas companies that are remitted back to foreign investors. If these remitted profits are very large compared with earnings from the nation’s overseas citizens and assets, the NFFI figure will be negative, and GNP will be significantly below GDP.</a:t>
            </a:r>
            <a:br>
              <a:rPr lang="en-US" sz="1200" b="0" i="0" kern="1200" dirty="0" smtClean="0">
                <a:solidFill>
                  <a:schemeClr val="tx1"/>
                </a:solidFill>
                <a:latin typeface="+mn-lt"/>
                <a:ea typeface="+mn-ea"/>
                <a:cs typeface="+mn-cs"/>
              </a:rPr>
            </a:br>
            <a:r>
              <a:rPr lang="en-US" sz="1200" b="0" i="0" kern="1200" dirty="0" smtClean="0">
                <a:solidFill>
                  <a:schemeClr val="tx1"/>
                </a:solidFill>
                <a:latin typeface="+mn-lt"/>
                <a:ea typeface="+mn-ea"/>
                <a:cs typeface="+mn-cs"/>
              </a:rPr>
              <a:t/>
            </a:r>
            <a:br>
              <a:rPr lang="en-US" sz="1200" b="0" i="0" kern="1200" dirty="0" smtClean="0">
                <a:solidFill>
                  <a:schemeClr val="tx1"/>
                </a:solidFill>
                <a:latin typeface="+mn-lt"/>
                <a:ea typeface="+mn-ea"/>
                <a:cs typeface="+mn-cs"/>
              </a:rPr>
            </a:br>
            <a:r>
              <a:rPr lang="en-US" sz="1200" b="0" i="0" kern="1200" dirty="0" smtClean="0">
                <a:solidFill>
                  <a:schemeClr val="tx1"/>
                </a:solidFill>
                <a:latin typeface="+mn-lt"/>
                <a:ea typeface="+mn-ea"/>
                <a:cs typeface="+mn-cs"/>
              </a:rPr>
              <a:t>NFFI may assume increasing importance in a globalized economy, as people and companies move across international borders more easily than they did in the past.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latin typeface="+mn-lt"/>
                <a:ea typeface="+mn-ea"/>
                <a:cs typeface="+mn-cs"/>
              </a:rPr>
              <a:t>Income from outside can be earned mainly in two ways, namely (1) income from </a:t>
            </a:r>
            <a:r>
              <a:rPr lang="en-US" sz="1200" b="0" i="0" u="sng" kern="1200" dirty="0" smtClean="0">
                <a:solidFill>
                  <a:schemeClr val="tx1"/>
                </a:solidFill>
                <a:latin typeface="+mn-lt"/>
                <a:ea typeface="+mn-ea"/>
                <a:cs typeface="+mn-cs"/>
              </a:rPr>
              <a:t>work and</a:t>
            </a:r>
            <a:r>
              <a:rPr lang="en-US" sz="1200" b="0" i="0" kern="1200" dirty="0" smtClean="0">
                <a:solidFill>
                  <a:schemeClr val="tx1"/>
                </a:solidFill>
                <a:latin typeface="+mn-lt"/>
                <a:ea typeface="+mn-ea"/>
                <a:cs typeface="+mn-cs"/>
              </a:rPr>
              <a:t> (2) income from property and </a:t>
            </a:r>
            <a:r>
              <a:rPr lang="en-US" sz="1200" b="0" i="0" kern="1200" dirty="0" err="1" smtClean="0">
                <a:solidFill>
                  <a:schemeClr val="tx1"/>
                </a:solidFill>
                <a:latin typeface="+mn-lt"/>
                <a:ea typeface="+mn-ea"/>
                <a:cs typeface="+mn-cs"/>
              </a:rPr>
              <a:t>enterpreneurship</a:t>
            </a:r>
            <a:r>
              <a:rPr lang="en-US" sz="1200" b="0" i="0" kern="1200" dirty="0" smtClean="0">
                <a:solidFill>
                  <a:schemeClr val="tx1"/>
                </a:solidFill>
                <a:latin typeface="+mn-lt"/>
                <a:ea typeface="+mn-ea"/>
                <a:cs typeface="+mn-cs"/>
              </a:rPr>
              <a:t>.</a:t>
            </a:r>
            <a:r>
              <a:rPr lang="en-US" dirty="0" smtClean="0"/>
              <a:t/>
            </a:r>
            <a:br>
              <a:rPr lang="en-US" dirty="0" smtClean="0"/>
            </a:br>
            <a:r>
              <a:rPr lang="en-US" dirty="0" smtClean="0"/>
              <a:t/>
            </a:r>
            <a:br>
              <a:rPr lang="en-US" dirty="0" smtClean="0"/>
            </a:br>
            <a:r>
              <a:rPr lang="en-US" sz="1200" b="0" i="0" kern="1200" dirty="0" err="1" smtClean="0">
                <a:solidFill>
                  <a:schemeClr val="tx1"/>
                </a:solidFill>
                <a:latin typeface="+mn-lt"/>
                <a:ea typeface="+mn-ea"/>
                <a:cs typeface="+mn-cs"/>
              </a:rPr>
              <a:t>NfIa</a:t>
            </a:r>
            <a:r>
              <a:rPr lang="en-US" sz="1200" b="0" i="0" kern="1200" dirty="0" smtClean="0">
                <a:solidFill>
                  <a:schemeClr val="tx1"/>
                </a:solidFill>
                <a:latin typeface="+mn-lt"/>
                <a:ea typeface="+mn-ea"/>
                <a:cs typeface="+mn-cs"/>
              </a:rPr>
              <a:t>=factor income earned from abroad by residents - factor income of non residents in domestic territory</a:t>
            </a:r>
            <a:r>
              <a:rPr lang="en-US" dirty="0" smtClean="0"/>
              <a:t/>
            </a:r>
            <a:br>
              <a:rPr lang="en-US" dirty="0" smtClean="0"/>
            </a:br>
            <a:r>
              <a:rPr lang="en-US" dirty="0" smtClean="0"/>
              <a:t/>
            </a:r>
            <a:br>
              <a:rPr lang="en-US" dirty="0" smtClean="0"/>
            </a:br>
            <a:r>
              <a:rPr lang="en-US" sz="1200" b="0" i="0" kern="1200" dirty="0" smtClean="0">
                <a:solidFill>
                  <a:schemeClr val="tx1"/>
                </a:solidFill>
                <a:latin typeface="+mn-lt"/>
                <a:ea typeface="+mn-ea"/>
                <a:cs typeface="+mn-cs"/>
              </a:rPr>
              <a:t>components of net factor income from abroad:</a:t>
            </a:r>
            <a:r>
              <a:rPr lang="en-US" dirty="0" smtClean="0"/>
              <a:t/>
            </a:r>
            <a:br>
              <a:rPr lang="en-US" dirty="0" smtClean="0"/>
            </a:br>
            <a:r>
              <a:rPr lang="en-US" sz="1200" b="0" i="0" kern="1200" dirty="0" smtClean="0">
                <a:solidFill>
                  <a:schemeClr val="tx1"/>
                </a:solidFill>
                <a:latin typeface="+mn-lt"/>
                <a:ea typeface="+mn-ea"/>
                <a:cs typeface="+mn-cs"/>
              </a:rPr>
              <a:t>(1)net </a:t>
            </a:r>
            <a:r>
              <a:rPr lang="en-US" sz="1200" b="0" i="0" u="sng" kern="1200" dirty="0" smtClean="0">
                <a:solidFill>
                  <a:schemeClr val="tx1"/>
                </a:solidFill>
                <a:latin typeface="+mn-lt"/>
                <a:ea typeface="+mn-ea"/>
                <a:cs typeface="+mn-cs"/>
              </a:rPr>
              <a:t>compensation</a:t>
            </a:r>
            <a:r>
              <a:rPr lang="en-US" sz="1200" b="0" i="0" kern="1200" dirty="0" smtClean="0">
                <a:solidFill>
                  <a:schemeClr val="tx1"/>
                </a:solidFill>
                <a:latin typeface="+mn-lt"/>
                <a:ea typeface="+mn-ea"/>
                <a:cs typeface="+mn-cs"/>
              </a:rPr>
              <a:t> of employees</a:t>
            </a:r>
            <a:r>
              <a:rPr lang="en-US" dirty="0" smtClean="0"/>
              <a:t/>
            </a:r>
            <a:br>
              <a:rPr lang="en-US" dirty="0" smtClean="0"/>
            </a:br>
            <a:r>
              <a:rPr lang="en-US" sz="1200" b="0" i="0" kern="1200" dirty="0" smtClean="0">
                <a:solidFill>
                  <a:schemeClr val="tx1"/>
                </a:solidFill>
                <a:latin typeface="+mn-lt"/>
                <a:ea typeface="+mn-ea"/>
                <a:cs typeface="+mn-cs"/>
              </a:rPr>
              <a:t>(2)net income from property and </a:t>
            </a:r>
            <a:r>
              <a:rPr lang="en-US" sz="1200" b="0" i="0" kern="1200" dirty="0" err="1" smtClean="0">
                <a:solidFill>
                  <a:schemeClr val="tx1"/>
                </a:solidFill>
                <a:latin typeface="+mn-lt"/>
                <a:ea typeface="+mn-ea"/>
                <a:cs typeface="+mn-cs"/>
              </a:rPr>
              <a:t>enterpreneurship</a:t>
            </a:r>
            <a:r>
              <a:rPr lang="en-US" sz="1200" b="0" i="0" kern="1200" dirty="0" smtClean="0">
                <a:solidFill>
                  <a:schemeClr val="tx1"/>
                </a:solidFill>
                <a:latin typeface="+mn-lt"/>
                <a:ea typeface="+mn-ea"/>
                <a:cs typeface="+mn-cs"/>
              </a:rPr>
              <a:t> (rent, </a:t>
            </a:r>
            <a:r>
              <a:rPr lang="en-US" sz="1200" b="0" i="0" u="sng" kern="1200" dirty="0" smtClean="0">
                <a:solidFill>
                  <a:schemeClr val="tx1"/>
                </a:solidFill>
                <a:latin typeface="+mn-lt"/>
                <a:ea typeface="+mn-ea"/>
                <a:cs typeface="+mn-cs"/>
              </a:rPr>
              <a:t>interest</a:t>
            </a:r>
            <a:r>
              <a:rPr lang="en-US" sz="1200" b="0" i="0" kern="1200" dirty="0" smtClean="0">
                <a:solidFill>
                  <a:schemeClr val="tx1"/>
                </a:solidFill>
                <a:latin typeface="+mn-lt"/>
                <a:ea typeface="+mn-ea"/>
                <a:cs typeface="+mn-cs"/>
              </a:rPr>
              <a:t>, profit)</a:t>
            </a:r>
            <a:r>
              <a:rPr lang="en-US" dirty="0" smtClean="0"/>
              <a:t/>
            </a:r>
            <a:br>
              <a:rPr lang="en-US" dirty="0" smtClean="0"/>
            </a:br>
            <a:r>
              <a:rPr lang="en-US" sz="1200" b="0" i="0" kern="1200" dirty="0" smtClean="0">
                <a:solidFill>
                  <a:schemeClr val="tx1"/>
                </a:solidFill>
                <a:latin typeface="+mn-lt"/>
                <a:ea typeface="+mn-ea"/>
                <a:cs typeface="+mn-cs"/>
              </a:rPr>
              <a:t>(3)net retained earning of resident companies abroad</a:t>
            </a:r>
            <a:r>
              <a:rPr lang="en-US" dirty="0" smtClean="0"/>
              <a:t/>
            </a:r>
            <a:br>
              <a:rPr lang="en-US" dirty="0" smtClean="0"/>
            </a:br>
            <a:r>
              <a:rPr lang="en-US" dirty="0" smtClean="0"/>
              <a:t/>
            </a:r>
            <a:br>
              <a:rPr lang="en-US" dirty="0" smtClean="0"/>
            </a:br>
            <a:r>
              <a:rPr lang="en-US" sz="1200" b="0" i="0" kern="1200" dirty="0" smtClean="0">
                <a:solidFill>
                  <a:schemeClr val="tx1"/>
                </a:solidFill>
                <a:latin typeface="+mn-lt"/>
                <a:ea typeface="+mn-ea"/>
                <a:cs typeface="+mn-cs"/>
              </a:rPr>
              <a:t>The NFFI level is generally not substantial in most nations, since factor payments earned by their citizens and those paid to foreigners more or less offset each other. However, the NFFI's impact may be significant in smaller nations with substantial foreign investment in relation to their economy and few assets overseas, since their GDP will be quite high compared to GNP.</a:t>
            </a:r>
          </a:p>
          <a:p>
            <a:endParaRPr lang="en-US" sz="1200" b="0" i="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756D143-0BD2-442D-8458-2957AAF5EBAE}" type="slidenum">
              <a:rPr lang="en-US" smtClean="0"/>
              <a:pPr/>
              <a:t>9</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756D143-0BD2-442D-8458-2957AAF5EBAE}" type="slidenum">
              <a:rPr lang="en-US" smtClean="0"/>
              <a:pPr/>
              <a:t>10</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756D143-0BD2-442D-8458-2957AAF5EBAE}" type="slidenum">
              <a:rPr lang="en-US" smtClean="0"/>
              <a:pPr/>
              <a:t>11</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Corporate income taxes and payment towards social security measured will not be available for individuals, so these have to be deducted from what is earned. Payments such as old age pensions, widow pensions, etc. that accrue to people have to be added.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Personal Income (PI)</a:t>
            </a:r>
            <a:r>
              <a:rPr lang="en-US" sz="1200" kern="1200" dirty="0" smtClean="0">
                <a:solidFill>
                  <a:schemeClr val="tx1"/>
                </a:solidFill>
                <a:latin typeface="+mn-lt"/>
                <a:ea typeface="+mn-ea"/>
                <a:cs typeface="+mn-cs"/>
              </a:rPr>
              <a:t> = National Income + Net income received but not earned (e.g., interest on </a:t>
            </a:r>
            <a:r>
              <a:rPr lang="en-US" sz="1200" kern="1200" dirty="0" err="1" smtClean="0">
                <a:solidFill>
                  <a:schemeClr val="tx1"/>
                </a:solidFill>
                <a:latin typeface="+mn-lt"/>
                <a:ea typeface="+mn-ea"/>
                <a:cs typeface="+mn-cs"/>
              </a:rPr>
              <a:t>gov’t</a:t>
            </a:r>
            <a:r>
              <a:rPr lang="en-US" sz="1200" kern="1200" dirty="0" smtClean="0">
                <a:solidFill>
                  <a:schemeClr val="tx1"/>
                </a:solidFill>
                <a:latin typeface="+mn-lt"/>
                <a:ea typeface="+mn-ea"/>
                <a:cs typeface="+mn-cs"/>
              </a:rPr>
              <a:t> debt, transfer payments like social security)- net income earned but not received (e.g., retained corporate earnings, </a:t>
            </a:r>
            <a:r>
              <a:rPr lang="en-US" sz="1200" dirty="0" smtClean="0"/>
              <a:t>Corporate income taxes and payment towards social security</a:t>
            </a:r>
            <a:r>
              <a:rPr lang="en-US" sz="1200" kern="1200" dirty="0" smtClean="0">
                <a:solidFill>
                  <a:schemeClr val="tx1"/>
                </a:solidFill>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endParaRPr lang="en-US" dirty="0"/>
          </a:p>
        </p:txBody>
      </p:sp>
      <p:sp>
        <p:nvSpPr>
          <p:cNvPr id="4" name="Slide Number Placeholder 3"/>
          <p:cNvSpPr>
            <a:spLocks noGrp="1"/>
          </p:cNvSpPr>
          <p:nvPr>
            <p:ph type="sldNum" sz="quarter" idx="10"/>
          </p:nvPr>
        </p:nvSpPr>
        <p:spPr/>
        <p:txBody>
          <a:bodyPr/>
          <a:lstStyle/>
          <a:p>
            <a:fld id="{8756D143-0BD2-442D-8458-2957AAF5EBAE}" type="slidenum">
              <a:rPr lang="en-US" smtClean="0"/>
              <a:pPr/>
              <a:t>12</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Outlay: The act of spending or disbursing money</a:t>
            </a:r>
          </a:p>
          <a:p>
            <a:endParaRPr lang="en-US" dirty="0"/>
          </a:p>
        </p:txBody>
      </p:sp>
      <p:sp>
        <p:nvSpPr>
          <p:cNvPr id="4" name="Slide Number Placeholder 3"/>
          <p:cNvSpPr>
            <a:spLocks noGrp="1"/>
          </p:cNvSpPr>
          <p:nvPr>
            <p:ph type="sldNum" sz="quarter" idx="10"/>
          </p:nvPr>
        </p:nvSpPr>
        <p:spPr/>
        <p:txBody>
          <a:bodyPr/>
          <a:lstStyle/>
          <a:p>
            <a:fld id="{8756D143-0BD2-442D-8458-2957AAF5EBAE}" type="slidenum">
              <a:rPr lang="en-US" smtClean="0"/>
              <a:pPr/>
              <a:t>13</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756D143-0BD2-442D-8458-2957AAF5EBAE}" type="slidenum">
              <a:rPr lang="en-US" smtClean="0"/>
              <a:pPr/>
              <a:t>14</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lang="en-US" smtClean="0"/>
              <a:t>Click to edit Master title style</a:t>
            </a:r>
            <a:endParaRPr lang="en-US" dirty="0"/>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dirty="0"/>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0110C1E7-1A2D-4E00-A288-397F589951B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79089C-9804-4275-8DA6-693DA17595B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5562600" cy="551656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553200" y="6248402"/>
            <a:ext cx="2209800" cy="365125"/>
          </a:xfrm>
        </p:spPr>
        <p:txBody>
          <a:bodyPr/>
          <a:lstStyle/>
          <a:p>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1995BD0F-7AFE-4E7D-A3E4-16A6DE1C89F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6DD3F5D3-8453-4DA2-83E9-79AA9CF136D2}"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n-US" smtClean="0"/>
              <a:t>Click to edit Master title style</a:t>
            </a:r>
            <a:endParaRPr lang="en-US" dirty="0"/>
          </a:p>
        </p:txBody>
      </p:sp>
      <p:sp>
        <p:nvSpPr>
          <p:cNvPr id="12" name="Date Placeholder 11"/>
          <p:cNvSpPr>
            <a:spLocks noGrp="1"/>
          </p:cNvSpPr>
          <p:nvPr>
            <p:ph type="dt" sz="half" idx="10"/>
          </p:nvPr>
        </p:nvSpPr>
        <p:spPr/>
        <p:txBody>
          <a:bodyPr/>
          <a:lstStyle/>
          <a:p>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4E6C022E-EE4B-4E61-9535-9BDD34B5F7D8}"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609600"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2"/>
          </p:nvPr>
        </p:nvSpPr>
        <p:spPr>
          <a:xfrm>
            <a:off x="4844901"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7"/>
          <p:cNvSpPr>
            <a:spLocks noGrp="1"/>
          </p:cNvSpPr>
          <p:nvPr>
            <p:ph type="dt" sz="half" idx="15"/>
          </p:nvPr>
        </p:nvSpPr>
        <p:spPr/>
        <p:txBody>
          <a:bodyPr rtlCol="0"/>
          <a:lstStyle/>
          <a:p>
            <a:endParaRPr lang="en-US"/>
          </a:p>
        </p:txBody>
      </p:sp>
      <p:sp>
        <p:nvSpPr>
          <p:cNvPr id="10" name="Slide Number Placeholder 9"/>
          <p:cNvSpPr>
            <a:spLocks noGrp="1"/>
          </p:cNvSpPr>
          <p:nvPr>
            <p:ph type="sldNum" sz="quarter" idx="16"/>
          </p:nvPr>
        </p:nvSpPr>
        <p:spPr/>
        <p:txBody>
          <a:bodyPr rtlCol="0"/>
          <a:lstStyle/>
          <a:p>
            <a:fld id="{84B0FAFB-4CBA-4A66-B43A-E79D6EDFAA20}"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lang="en-US" smtClean="0"/>
              <a:t>Click to edit Master title style</a:t>
            </a:r>
            <a:endParaRPr lang="en-US" dirty="0"/>
          </a:p>
        </p:txBody>
      </p:sp>
      <p:sp>
        <p:nvSpPr>
          <p:cNvPr id="11" name="Content Placeholder 10"/>
          <p:cNvSpPr>
            <a:spLocks noGrp="1"/>
          </p:cNvSpPr>
          <p:nvPr>
            <p:ph sz="quarter" idx="2"/>
          </p:nvPr>
        </p:nvSpPr>
        <p:spPr>
          <a:xfrm>
            <a:off x="609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4"/>
          </p:nvPr>
        </p:nvSpPr>
        <p:spPr>
          <a:xfrm>
            <a:off x="4800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Date Placeholder 9"/>
          <p:cNvSpPr>
            <a:spLocks noGrp="1"/>
          </p:cNvSpPr>
          <p:nvPr>
            <p:ph type="dt" sz="half" idx="15"/>
          </p:nvPr>
        </p:nvSpPr>
        <p:spPr/>
        <p:txBody>
          <a:bodyPr rtlCol="0"/>
          <a:lstStyle/>
          <a:p>
            <a:endParaRPr lang="en-US"/>
          </a:p>
        </p:txBody>
      </p:sp>
      <p:sp>
        <p:nvSpPr>
          <p:cNvPr id="12" name="Slide Number Placeholder 11"/>
          <p:cNvSpPr>
            <a:spLocks noGrp="1"/>
          </p:cNvSpPr>
          <p:nvPr>
            <p:ph type="sldNum" sz="quarter" idx="16"/>
          </p:nvPr>
        </p:nvSpPr>
        <p:spPr/>
        <p:txBody>
          <a:bodyPr rtlCol="0"/>
          <a:lstStyle/>
          <a:p>
            <a:fld id="{FA88BC78-D56E-4248-AE7A-5D3C7BB70E50}"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FD9FC806-FBB3-44C8-B55E-1036B3D2EAA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E1538A3B-25CD-4523-A875-C89CD23D9D5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E89E042F-2F58-4C11-AD0C-4AA0D325BBD3}" type="slidenum">
              <a:rPr lang="en-US" smtClean="0"/>
              <a:pPr/>
              <a:t>‹#›</a:t>
            </a:fld>
            <a:endParaRPr lang="en-US"/>
          </a:p>
        </p:txBody>
      </p:sp>
      <p:sp>
        <p:nvSpPr>
          <p:cNvPr id="9" name="Content Placeholder 8"/>
          <p:cNvSpPr>
            <a:spLocks noGrp="1"/>
          </p:cNvSpPr>
          <p:nvPr>
            <p:ph sz="quarter" idx="1"/>
          </p:nvPr>
        </p:nvSpPr>
        <p:spPr>
          <a:xfrm>
            <a:off x="2362200" y="1752600"/>
            <a:ext cx="64008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0" name="Picture 9" descr="sm_globe.png"/>
          <p:cNvPicPr>
            <a:picLocks noChangeAspect="1"/>
          </p:cNvPicPr>
          <p:nvPr/>
        </p:nvPicPr>
        <p:blipFill>
          <a:blip r:embed="rId2" cstate="print"/>
          <a:stretch>
            <a:fillRect/>
          </a:stretch>
        </p:blipFill>
        <p:spPr>
          <a:xfrm>
            <a:off x="612648" y="1755648"/>
            <a:ext cx="1615307" cy="1688453"/>
          </a:xfrm>
          <a:prstGeom prst="rect">
            <a:avLst/>
          </a:prstGeom>
          <a:ln w="50800" cap="sq" cmpd="dbl">
            <a:solidFill>
              <a:schemeClr val="accent2"/>
            </a:solidFill>
            <a:miter lim="800000"/>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lang="en-US" smtClean="0"/>
              <a:t>Click to edit Master title style</a:t>
            </a:r>
            <a:endParaRPr lang="en-US" dirty="0"/>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2" name="Date Placeholder 11"/>
          <p:cNvSpPr>
            <a:spLocks noGrp="1"/>
          </p:cNvSpPr>
          <p:nvPr>
            <p:ph type="dt" sz="half" idx="10"/>
          </p:nvPr>
        </p:nvSpPr>
        <p:spPr>
          <a:xfrm>
            <a:off x="6248400" y="6248400"/>
            <a:ext cx="2667000" cy="365125"/>
          </a:xfrm>
        </p:spPr>
        <p:txBody>
          <a:bodyPr rtlCol="0"/>
          <a:lstStyle/>
          <a:p>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90F6E39E-DB11-4F25-81D0-AC6F59C5681D}"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lang="en-US" smtClean="0"/>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lang="en-US" smtClean="0"/>
              <a:t>Click to edit Master title style</a:t>
            </a:r>
            <a:endParaRPr lang="en-US" dirty="0"/>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a:defRPr sz="1400">
                <a:solidFill>
                  <a:schemeClr val="tx2"/>
                </a:solidFill>
              </a:defRPr>
            </a:lvl1pPr>
          </a:lstStyle>
          <a:p>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a:defRPr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a:defRPr sz="1400" b="1">
                <a:solidFill>
                  <a:srgbClr val="FFFFFF"/>
                </a:solidFill>
              </a:defRPr>
            </a:lvl1pPr>
          </a:lstStyle>
          <a:p>
            <a:fld id="{E89E042F-2F58-4C11-AD0C-4AA0D325BBD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oleObject" Target="../embeddings/oleObject4.bin"/><Relationship Id="rId4" Type="http://schemas.openxmlformats.org/officeDocument/2006/relationships/oleObject" Target="../embeddings/oleObject3.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oleObject" Target="../embeddings/oleObject6.bin"/><Relationship Id="rId4" Type="http://schemas.openxmlformats.org/officeDocument/2006/relationships/oleObject" Target="../embeddings/oleObject5.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oleObject" Target="../embeddings/oleObject7.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10.bin"/><Relationship Id="rId5" Type="http://schemas.openxmlformats.org/officeDocument/2006/relationships/oleObject" Target="../embeddings/oleObject9.bin"/><Relationship Id="rId4" Type="http://schemas.openxmlformats.org/officeDocument/2006/relationships/oleObject" Target="../embeddings/oleObject8.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oleObject" Target="../embeddings/oleObject11.bin"/></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oleObject" Target="../embeddings/oleObject12.bin"/></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3.bin"/><Relationship Id="rId7"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oleObject" Target="../embeddings/oleObject16.bin"/><Relationship Id="rId5" Type="http://schemas.openxmlformats.org/officeDocument/2006/relationships/oleObject" Target="../embeddings/oleObject15.bin"/><Relationship Id="rId4" Type="http://schemas.openxmlformats.org/officeDocument/2006/relationships/oleObject" Target="../embeddings/oleObject14.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oleObject" Target="../embeddings/oleObject19.bin"/><Relationship Id="rId4" Type="http://schemas.openxmlformats.org/officeDocument/2006/relationships/oleObject" Target="../embeddings/oleObject18.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oleObject" Target="../embeddings/oleObject22.bin"/><Relationship Id="rId5" Type="http://schemas.openxmlformats.org/officeDocument/2006/relationships/oleObject" Target="../embeddings/oleObject21.bin"/><Relationship Id="rId4" Type="http://schemas.openxmlformats.org/officeDocument/2006/relationships/oleObject" Target="../embeddings/oleObject20.bin"/></Relationships>
</file>

<file path=ppt/slides/_rels/slide2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87624" y="620688"/>
            <a:ext cx="6477000" cy="748680"/>
          </a:xfrm>
        </p:spPr>
        <p:txBody>
          <a:bodyPr>
            <a:normAutofit fontScale="90000"/>
          </a:bodyPr>
          <a:lstStyle/>
          <a:p>
            <a:pPr algn="ctr"/>
            <a:r>
              <a:rPr lang="en-US" b="1" dirty="0" smtClean="0">
                <a:solidFill>
                  <a:srgbClr val="002060"/>
                </a:solidFill>
                <a:latin typeface="+mn-lt"/>
              </a:rPr>
              <a:t>NATIONAL INCOME</a:t>
            </a:r>
            <a:endParaRPr lang="en-US" b="1" dirty="0">
              <a:solidFill>
                <a:srgbClr val="002060"/>
              </a:solidFill>
              <a:latin typeface="+mn-lt"/>
            </a:endParaRPr>
          </a:p>
        </p:txBody>
      </p:sp>
      <p:sp>
        <p:nvSpPr>
          <p:cNvPr id="3" name="Subtitle 2"/>
          <p:cNvSpPr>
            <a:spLocks noGrp="1"/>
          </p:cNvSpPr>
          <p:nvPr>
            <p:ph type="subTitle" idx="1"/>
          </p:nvPr>
        </p:nvSpPr>
        <p:spPr/>
        <p:txBody>
          <a:bodyPr/>
          <a:lstStyle/>
          <a:p>
            <a:pPr algn="ctr"/>
            <a:r>
              <a:rPr lang="en-GB" dirty="0" smtClean="0"/>
              <a:t>M.B.E. ( 4</a:t>
            </a:r>
            <a:r>
              <a:rPr lang="en-GB" baseline="30000" dirty="0" smtClean="0"/>
              <a:t>th</a:t>
            </a:r>
            <a:r>
              <a:rPr lang="en-GB" dirty="0" smtClean="0"/>
              <a:t> Sem.) Macro Economics</a:t>
            </a:r>
            <a:endParaRPr lang="en-US" dirty="0"/>
          </a:p>
        </p:txBody>
      </p:sp>
      <p:pic>
        <p:nvPicPr>
          <p:cNvPr id="13313" name="Picture 1"/>
          <p:cNvPicPr>
            <a:picLocks noChangeAspect="1" noChangeArrowheads="1"/>
          </p:cNvPicPr>
          <p:nvPr/>
        </p:nvPicPr>
        <p:blipFill>
          <a:blip r:embed="rId2" cstate="print"/>
          <a:srcRect/>
          <a:stretch>
            <a:fillRect/>
          </a:stretch>
        </p:blipFill>
        <p:spPr bwMode="auto">
          <a:xfrm>
            <a:off x="827584" y="1484784"/>
            <a:ext cx="7200800" cy="4176464"/>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79512" y="1916832"/>
            <a:ext cx="8784976" cy="4637112"/>
          </a:xfrm>
        </p:spPr>
        <p:txBody>
          <a:bodyPr>
            <a:normAutofit/>
          </a:bodyPr>
          <a:lstStyle/>
          <a:p>
            <a:pPr algn="just">
              <a:buFont typeface="Wingdings" pitchFamily="2" charset="2"/>
              <a:buChar char="v"/>
            </a:pPr>
            <a:r>
              <a:rPr lang="en-US" sz="2000" dirty="0" smtClean="0"/>
              <a:t>NNP is the market value of all final goods and services after allowing for </a:t>
            </a:r>
            <a:r>
              <a:rPr lang="en-US" sz="2000" b="1" i="1" dirty="0" smtClean="0"/>
              <a:t>depreciation and/or replacement)</a:t>
            </a:r>
            <a:r>
              <a:rPr lang="en-US" sz="2000" dirty="0" smtClean="0"/>
              <a:t>. It is also called </a:t>
            </a:r>
            <a:r>
              <a:rPr lang="en-US" sz="2000" b="1" dirty="0" smtClean="0"/>
              <a:t>National Income at market price</a:t>
            </a:r>
            <a:r>
              <a:rPr lang="en-US" sz="2000" dirty="0" smtClean="0"/>
              <a:t>. When charges for depreciation are deducted from the GNP, NNP is obtained. Thus,</a:t>
            </a:r>
          </a:p>
          <a:p>
            <a:pPr algn="just">
              <a:buFont typeface="Wingdings" pitchFamily="2" charset="2"/>
              <a:buChar char="v"/>
            </a:pPr>
            <a:endParaRPr lang="en-US" sz="2000" dirty="0" smtClean="0"/>
          </a:p>
          <a:p>
            <a:pPr lvl="0" algn="just">
              <a:buFont typeface="Wingdings" pitchFamily="2" charset="2"/>
              <a:buChar char="v"/>
            </a:pPr>
            <a:endParaRPr lang="en-US" sz="2000" dirty="0" smtClean="0">
              <a:cs typeface="Arial" pitchFamily="34" charset="0"/>
              <a:sym typeface="Arial" pitchFamily="34" charset="0"/>
            </a:endParaRPr>
          </a:p>
          <a:p>
            <a:pPr lvl="0" algn="just">
              <a:buFont typeface="Wingdings" pitchFamily="2" charset="2"/>
              <a:buChar char="v"/>
            </a:pPr>
            <a:r>
              <a:rPr lang="en-US" sz="2000" dirty="0" smtClean="0">
                <a:cs typeface="Arial" pitchFamily="34" charset="0"/>
                <a:sym typeface="Arial" pitchFamily="34" charset="0"/>
              </a:rPr>
              <a:t>It can also be found out by adding the net factor income from abroad to the net domestic product.</a:t>
            </a:r>
            <a:endParaRPr lang="en-GB" sz="2000" dirty="0" smtClean="0"/>
          </a:p>
          <a:p>
            <a:pPr algn="just">
              <a:buFont typeface="Wingdings" pitchFamily="2" charset="2"/>
              <a:buChar char="v"/>
            </a:pPr>
            <a:endParaRPr lang="en-US" sz="2000" dirty="0" smtClean="0">
              <a:cs typeface="Arial" pitchFamily="34" charset="0"/>
              <a:sym typeface="Arial" pitchFamily="34" charset="0"/>
            </a:endParaRPr>
          </a:p>
          <a:p>
            <a:pPr algn="just">
              <a:buFont typeface="Wingdings" pitchFamily="2" charset="2"/>
              <a:buChar char="v"/>
            </a:pPr>
            <a:endParaRPr lang="en-US" sz="2000" dirty="0" smtClean="0">
              <a:cs typeface="Arial" pitchFamily="34" charset="0"/>
              <a:sym typeface="Arial" pitchFamily="34" charset="0"/>
            </a:endParaRPr>
          </a:p>
          <a:p>
            <a:pPr algn="just">
              <a:buFont typeface="Wingdings" pitchFamily="2" charset="2"/>
              <a:buChar char="v"/>
            </a:pPr>
            <a:r>
              <a:rPr lang="en-US" sz="2000" dirty="0" smtClean="0">
                <a:cs typeface="Arial" pitchFamily="34" charset="0"/>
                <a:sym typeface="Arial" pitchFamily="34" charset="0"/>
              </a:rPr>
              <a:t>If NFIA is positive then NNP will be more than NDP, If the NFIA is negative  then NNP will be less than NDP. However, if NFIA is zero NNP and NDP would be equal.</a:t>
            </a:r>
          </a:p>
          <a:p>
            <a:pPr lvl="0" algn="just">
              <a:buFont typeface="Wingdings" pitchFamily="2" charset="2"/>
              <a:buChar char="v"/>
            </a:pPr>
            <a:endParaRPr lang="en-US" sz="2000" dirty="0" smtClean="0"/>
          </a:p>
          <a:p>
            <a:pPr lvl="0" algn="just">
              <a:buFont typeface="Wingdings" pitchFamily="2" charset="2"/>
              <a:buChar char="v"/>
            </a:pPr>
            <a:endParaRPr lang="en-US" sz="2000" dirty="0" smtClean="0"/>
          </a:p>
          <a:p>
            <a:pPr lvl="0" algn="just">
              <a:buFont typeface="Wingdings" pitchFamily="2" charset="2"/>
              <a:buChar char="v"/>
            </a:pPr>
            <a:endParaRPr lang="en-US" sz="2000" dirty="0" smtClean="0"/>
          </a:p>
          <a:p>
            <a:pPr lvl="0" algn="just">
              <a:buFont typeface="Wingdings" pitchFamily="2" charset="2"/>
              <a:buChar char="v"/>
            </a:pPr>
            <a:endParaRPr lang="en-US" sz="2000" dirty="0" smtClean="0"/>
          </a:p>
          <a:p>
            <a:pPr lvl="0" algn="just">
              <a:buNone/>
            </a:pPr>
            <a:endParaRPr lang="en-US" sz="2000" dirty="0" smtClean="0"/>
          </a:p>
          <a:p>
            <a:pPr lvl="0" algn="just">
              <a:buNone/>
            </a:pPr>
            <a:endParaRPr lang="en-US" sz="2000" dirty="0" smtClean="0"/>
          </a:p>
          <a:p>
            <a:pPr algn="just">
              <a:buNone/>
            </a:pPr>
            <a:endParaRPr lang="en-US" sz="2000" dirty="0" smtClean="0"/>
          </a:p>
          <a:p>
            <a:pPr>
              <a:buFont typeface="Wingdings" pitchFamily="2" charset="2"/>
              <a:buChar char="v"/>
            </a:pPr>
            <a:endParaRPr lang="en-US" sz="2000" dirty="0" smtClean="0"/>
          </a:p>
          <a:p>
            <a:pPr algn="just">
              <a:buFont typeface="Wingdings" pitchFamily="2" charset="2"/>
              <a:buChar char="v"/>
            </a:pPr>
            <a:endParaRPr lang="en-US" sz="2000" dirty="0" smtClean="0"/>
          </a:p>
        </p:txBody>
      </p:sp>
      <p:sp>
        <p:nvSpPr>
          <p:cNvPr id="4" name="Title 1"/>
          <p:cNvSpPr>
            <a:spLocks noGrp="1"/>
          </p:cNvSpPr>
          <p:nvPr>
            <p:ph type="title"/>
          </p:nvPr>
        </p:nvSpPr>
        <p:spPr>
          <a:xfrm>
            <a:off x="612648" y="116632"/>
            <a:ext cx="8153400" cy="608112"/>
          </a:xfrm>
        </p:spPr>
        <p:txBody>
          <a:bodyPr>
            <a:normAutofit fontScale="90000"/>
          </a:bodyPr>
          <a:lstStyle/>
          <a:p>
            <a:pPr algn="ctr"/>
            <a:r>
              <a:rPr lang="en-US" b="1" dirty="0" smtClean="0">
                <a:solidFill>
                  <a:srgbClr val="002060"/>
                </a:solidFill>
                <a:latin typeface="+mn-lt"/>
              </a:rPr>
              <a:t>National Income</a:t>
            </a:r>
            <a:endParaRPr lang="en-US" b="1" dirty="0">
              <a:solidFill>
                <a:srgbClr val="002060"/>
              </a:solidFill>
              <a:latin typeface="+mn-lt"/>
            </a:endParaRPr>
          </a:p>
        </p:txBody>
      </p:sp>
      <p:sp>
        <p:nvSpPr>
          <p:cNvPr id="5" name="Title 1"/>
          <p:cNvSpPr txBox="1">
            <a:spLocks/>
          </p:cNvSpPr>
          <p:nvPr/>
        </p:nvSpPr>
        <p:spPr>
          <a:xfrm>
            <a:off x="323528" y="764704"/>
            <a:ext cx="7344816" cy="536104"/>
          </a:xfrm>
          <a:prstGeom prst="rect">
            <a:avLst/>
          </a:prstGeom>
        </p:spPr>
        <p:txBody>
          <a:bodyPr vert="horz" anchor="ctr">
            <a:normAutofit fontScale="97500"/>
          </a:bodyPr>
          <a:lstStyle/>
          <a:p>
            <a:pPr algn="just">
              <a:buNone/>
            </a:pPr>
            <a:endParaRPr lang="en-US" sz="2500" b="1" dirty="0">
              <a:solidFill>
                <a:srgbClr val="002060"/>
              </a:solidFill>
            </a:endParaRPr>
          </a:p>
        </p:txBody>
      </p:sp>
      <p:sp>
        <p:nvSpPr>
          <p:cNvPr id="8" name="Title 1"/>
          <p:cNvSpPr txBox="1">
            <a:spLocks/>
          </p:cNvSpPr>
          <p:nvPr/>
        </p:nvSpPr>
        <p:spPr>
          <a:xfrm>
            <a:off x="323528" y="764704"/>
            <a:ext cx="7344816" cy="504056"/>
          </a:xfrm>
          <a:prstGeom prst="rect">
            <a:avLst/>
          </a:prstGeom>
        </p:spPr>
        <p:txBody>
          <a:bodyPr vert="horz" anchor="ctr">
            <a:normAutofit fontScale="97500"/>
          </a:bodyPr>
          <a:lstStyle/>
          <a:p>
            <a:pPr algn="just"/>
            <a:r>
              <a:rPr lang="en-US" sz="2800" b="1" dirty="0" smtClean="0"/>
              <a:t>Concepts of National Income….</a:t>
            </a:r>
          </a:p>
        </p:txBody>
      </p:sp>
      <p:sp>
        <p:nvSpPr>
          <p:cNvPr id="9" name="Rectangle 8"/>
          <p:cNvSpPr/>
          <p:nvPr/>
        </p:nvSpPr>
        <p:spPr>
          <a:xfrm>
            <a:off x="127410" y="1412776"/>
            <a:ext cx="3898055" cy="461665"/>
          </a:xfrm>
          <a:prstGeom prst="rect">
            <a:avLst/>
          </a:prstGeom>
        </p:spPr>
        <p:txBody>
          <a:bodyPr wrap="none">
            <a:spAutoFit/>
          </a:bodyPr>
          <a:lstStyle/>
          <a:p>
            <a:pPr algn="just">
              <a:spcBef>
                <a:spcPts val="0"/>
              </a:spcBef>
              <a:buNone/>
            </a:pPr>
            <a:r>
              <a:rPr lang="en-US" sz="2400" b="1" dirty="0" smtClean="0"/>
              <a:t>Net National Product (NNP)</a:t>
            </a:r>
            <a:endParaRPr lang="en-US" sz="2400" dirty="0" smtClean="0"/>
          </a:p>
        </p:txBody>
      </p:sp>
      <p:graphicFrame>
        <p:nvGraphicFramePr>
          <p:cNvPr id="7" name="Object 6"/>
          <p:cNvGraphicFramePr>
            <a:graphicFrameLocks noChangeAspect="1"/>
          </p:cNvGraphicFramePr>
          <p:nvPr/>
        </p:nvGraphicFramePr>
        <p:xfrm>
          <a:off x="2411760" y="3096319"/>
          <a:ext cx="5400600" cy="620713"/>
        </p:xfrm>
        <a:graphic>
          <a:graphicData uri="http://schemas.openxmlformats.org/presentationml/2006/ole">
            <p:oleObj spid="_x0000_s28674" name="Equation" r:id="rId4" imgW="3149280" imgH="419040" progId="">
              <p:embed/>
            </p:oleObj>
          </a:graphicData>
        </a:graphic>
      </p:graphicFrame>
      <p:graphicFrame>
        <p:nvGraphicFramePr>
          <p:cNvPr id="28676" name="Object 2"/>
          <p:cNvGraphicFramePr>
            <a:graphicFrameLocks noChangeAspect="1"/>
          </p:cNvGraphicFramePr>
          <p:nvPr/>
        </p:nvGraphicFramePr>
        <p:xfrm>
          <a:off x="2771800" y="4509120"/>
          <a:ext cx="4183062" cy="546100"/>
        </p:xfrm>
        <a:graphic>
          <a:graphicData uri="http://schemas.openxmlformats.org/presentationml/2006/ole">
            <p:oleObj spid="_x0000_s28676" name="Equation" r:id="rId5" imgW="2387520" imgH="368280" progId="">
              <p:embed/>
            </p:oleObj>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79512" y="1916832"/>
            <a:ext cx="8784976" cy="4637112"/>
          </a:xfrm>
        </p:spPr>
        <p:txBody>
          <a:bodyPr>
            <a:normAutofit/>
          </a:bodyPr>
          <a:lstStyle/>
          <a:p>
            <a:pPr lvl="0" algn="just">
              <a:spcBef>
                <a:spcPts val="2400"/>
              </a:spcBef>
              <a:buFont typeface="Wingdings" pitchFamily="2" charset="2"/>
              <a:buChar char="v"/>
            </a:pPr>
            <a:r>
              <a:rPr lang="en-US" sz="2000" dirty="0" smtClean="0"/>
              <a:t>National Income is also known as National Income at factor cost. </a:t>
            </a:r>
          </a:p>
          <a:p>
            <a:pPr lvl="0" algn="just">
              <a:spcBef>
                <a:spcPts val="2400"/>
              </a:spcBef>
              <a:buFont typeface="Wingdings" pitchFamily="2" charset="2"/>
              <a:buChar char="v"/>
            </a:pPr>
            <a:r>
              <a:rPr lang="en-US" sz="2000" dirty="0" smtClean="0"/>
              <a:t>National income at factor cost means the sum of all incomes earned by resources suppliers for their contribution of land, labor, capital, and organizational ability which go into the years net production. </a:t>
            </a:r>
          </a:p>
          <a:p>
            <a:pPr lvl="0" algn="just">
              <a:spcBef>
                <a:spcPts val="2400"/>
              </a:spcBef>
              <a:buFont typeface="Wingdings" pitchFamily="2" charset="2"/>
              <a:buChar char="v"/>
            </a:pPr>
            <a:r>
              <a:rPr lang="en-US" sz="2000" dirty="0" smtClean="0"/>
              <a:t>Hence, the sum of the income received by factors of production in the form of rent, wages, interest and profit is called National Income. </a:t>
            </a:r>
          </a:p>
          <a:p>
            <a:pPr lvl="0" algn="just">
              <a:spcBef>
                <a:spcPts val="2400"/>
              </a:spcBef>
              <a:buFont typeface="Wingdings" pitchFamily="2" charset="2"/>
              <a:buChar char="v"/>
            </a:pPr>
            <a:r>
              <a:rPr lang="en-US" sz="2000" dirty="0" smtClean="0"/>
              <a:t>Mathematically:</a:t>
            </a:r>
          </a:p>
          <a:p>
            <a:pPr algn="just">
              <a:buFont typeface="Wingdings" pitchFamily="2" charset="2"/>
              <a:buChar char="v"/>
            </a:pPr>
            <a:endParaRPr lang="en-US" sz="2000" dirty="0" smtClean="0">
              <a:cs typeface="Arial" pitchFamily="34" charset="0"/>
              <a:sym typeface="Arial" pitchFamily="34" charset="0"/>
            </a:endParaRPr>
          </a:p>
          <a:p>
            <a:pPr lvl="0" algn="just">
              <a:buFont typeface="Wingdings" pitchFamily="2" charset="2"/>
              <a:buChar char="v"/>
            </a:pPr>
            <a:endParaRPr lang="en-US" sz="2000" dirty="0" smtClean="0"/>
          </a:p>
          <a:p>
            <a:pPr lvl="0" algn="just">
              <a:buFont typeface="Wingdings" pitchFamily="2" charset="2"/>
              <a:buChar char="v"/>
            </a:pPr>
            <a:endParaRPr lang="en-US" sz="2000" dirty="0" smtClean="0"/>
          </a:p>
          <a:p>
            <a:pPr lvl="0" algn="just">
              <a:buFont typeface="Wingdings" pitchFamily="2" charset="2"/>
              <a:buChar char="v"/>
            </a:pPr>
            <a:endParaRPr lang="en-US" sz="2000" dirty="0" smtClean="0"/>
          </a:p>
          <a:p>
            <a:pPr lvl="0" algn="just">
              <a:buFont typeface="Wingdings" pitchFamily="2" charset="2"/>
              <a:buChar char="v"/>
            </a:pPr>
            <a:endParaRPr lang="en-US" sz="2000" dirty="0" smtClean="0"/>
          </a:p>
          <a:p>
            <a:pPr lvl="0" algn="just">
              <a:buNone/>
            </a:pPr>
            <a:endParaRPr lang="en-US" sz="2000" dirty="0" smtClean="0"/>
          </a:p>
          <a:p>
            <a:pPr lvl="0" algn="just">
              <a:buNone/>
            </a:pPr>
            <a:endParaRPr lang="en-US" sz="2000" dirty="0" smtClean="0"/>
          </a:p>
          <a:p>
            <a:pPr algn="just">
              <a:buNone/>
            </a:pPr>
            <a:endParaRPr lang="en-US" sz="2000" dirty="0" smtClean="0"/>
          </a:p>
          <a:p>
            <a:pPr>
              <a:buFont typeface="Wingdings" pitchFamily="2" charset="2"/>
              <a:buChar char="v"/>
            </a:pPr>
            <a:endParaRPr lang="en-US" sz="2000" dirty="0" smtClean="0"/>
          </a:p>
          <a:p>
            <a:pPr algn="just">
              <a:buFont typeface="Wingdings" pitchFamily="2" charset="2"/>
              <a:buChar char="v"/>
            </a:pPr>
            <a:endParaRPr lang="en-US" sz="2000" dirty="0" smtClean="0"/>
          </a:p>
        </p:txBody>
      </p:sp>
      <p:sp>
        <p:nvSpPr>
          <p:cNvPr id="4" name="Title 1"/>
          <p:cNvSpPr>
            <a:spLocks noGrp="1"/>
          </p:cNvSpPr>
          <p:nvPr>
            <p:ph type="title"/>
          </p:nvPr>
        </p:nvSpPr>
        <p:spPr>
          <a:xfrm>
            <a:off x="612648" y="116632"/>
            <a:ext cx="8153400" cy="608112"/>
          </a:xfrm>
        </p:spPr>
        <p:txBody>
          <a:bodyPr>
            <a:normAutofit fontScale="90000"/>
          </a:bodyPr>
          <a:lstStyle/>
          <a:p>
            <a:pPr algn="ctr"/>
            <a:r>
              <a:rPr lang="en-US" b="1" dirty="0" smtClean="0">
                <a:solidFill>
                  <a:srgbClr val="002060"/>
                </a:solidFill>
                <a:latin typeface="+mn-lt"/>
              </a:rPr>
              <a:t>National Income</a:t>
            </a:r>
            <a:endParaRPr lang="en-US" b="1" dirty="0">
              <a:solidFill>
                <a:srgbClr val="002060"/>
              </a:solidFill>
              <a:latin typeface="+mn-lt"/>
            </a:endParaRPr>
          </a:p>
        </p:txBody>
      </p:sp>
      <p:sp>
        <p:nvSpPr>
          <p:cNvPr id="5" name="Title 1"/>
          <p:cNvSpPr txBox="1">
            <a:spLocks/>
          </p:cNvSpPr>
          <p:nvPr/>
        </p:nvSpPr>
        <p:spPr>
          <a:xfrm>
            <a:off x="323528" y="764704"/>
            <a:ext cx="7344816" cy="536104"/>
          </a:xfrm>
          <a:prstGeom prst="rect">
            <a:avLst/>
          </a:prstGeom>
        </p:spPr>
        <p:txBody>
          <a:bodyPr vert="horz" anchor="ctr">
            <a:normAutofit fontScale="97500"/>
          </a:bodyPr>
          <a:lstStyle/>
          <a:p>
            <a:pPr algn="just">
              <a:buNone/>
            </a:pPr>
            <a:endParaRPr lang="en-US" sz="2500" b="1" dirty="0">
              <a:solidFill>
                <a:srgbClr val="002060"/>
              </a:solidFill>
            </a:endParaRPr>
          </a:p>
        </p:txBody>
      </p:sp>
      <p:sp>
        <p:nvSpPr>
          <p:cNvPr id="8" name="Title 1"/>
          <p:cNvSpPr txBox="1">
            <a:spLocks/>
          </p:cNvSpPr>
          <p:nvPr/>
        </p:nvSpPr>
        <p:spPr>
          <a:xfrm>
            <a:off x="323528" y="764704"/>
            <a:ext cx="7344816" cy="504056"/>
          </a:xfrm>
          <a:prstGeom prst="rect">
            <a:avLst/>
          </a:prstGeom>
        </p:spPr>
        <p:txBody>
          <a:bodyPr vert="horz" anchor="ctr">
            <a:normAutofit fontScale="97500"/>
          </a:bodyPr>
          <a:lstStyle/>
          <a:p>
            <a:pPr algn="just"/>
            <a:r>
              <a:rPr lang="en-US" sz="2800" b="1" dirty="0" smtClean="0"/>
              <a:t>Concepts of National Income….</a:t>
            </a:r>
          </a:p>
        </p:txBody>
      </p:sp>
      <p:sp>
        <p:nvSpPr>
          <p:cNvPr id="9" name="Rectangle 8"/>
          <p:cNvSpPr/>
          <p:nvPr/>
        </p:nvSpPr>
        <p:spPr>
          <a:xfrm>
            <a:off x="504535" y="1412776"/>
            <a:ext cx="3143809" cy="461665"/>
          </a:xfrm>
          <a:prstGeom prst="rect">
            <a:avLst/>
          </a:prstGeom>
        </p:spPr>
        <p:txBody>
          <a:bodyPr wrap="none">
            <a:spAutoFit/>
          </a:bodyPr>
          <a:lstStyle/>
          <a:p>
            <a:pPr algn="just">
              <a:spcBef>
                <a:spcPts val="0"/>
              </a:spcBef>
              <a:buNone/>
            </a:pPr>
            <a:r>
              <a:rPr lang="en-US" sz="2400" b="1" dirty="0" smtClean="0"/>
              <a:t>National Income (NI*)</a:t>
            </a:r>
            <a:endParaRPr lang="en-US" sz="2400" dirty="0" smtClean="0"/>
          </a:p>
        </p:txBody>
      </p:sp>
      <p:graphicFrame>
        <p:nvGraphicFramePr>
          <p:cNvPr id="7" name="Object 6"/>
          <p:cNvGraphicFramePr>
            <a:graphicFrameLocks noChangeAspect="1"/>
          </p:cNvGraphicFramePr>
          <p:nvPr/>
        </p:nvGraphicFramePr>
        <p:xfrm>
          <a:off x="1466428" y="5229200"/>
          <a:ext cx="6057900" cy="417512"/>
        </p:xfrm>
        <a:graphic>
          <a:graphicData uri="http://schemas.openxmlformats.org/presentationml/2006/ole">
            <p:oleObj spid="_x0000_s54274" name="Equation" r:id="rId4" imgW="4343400" imgH="368280" progId="">
              <p:embed/>
            </p:oleObj>
          </a:graphicData>
        </a:graphic>
      </p:graphicFrame>
      <p:graphicFrame>
        <p:nvGraphicFramePr>
          <p:cNvPr id="54276" name="Object 2"/>
          <p:cNvGraphicFramePr>
            <a:graphicFrameLocks noChangeAspect="1"/>
          </p:cNvGraphicFramePr>
          <p:nvPr/>
        </p:nvGraphicFramePr>
        <p:xfrm>
          <a:off x="473273" y="6093296"/>
          <a:ext cx="8131175" cy="476250"/>
        </p:xfrm>
        <a:graphic>
          <a:graphicData uri="http://schemas.openxmlformats.org/presentationml/2006/ole">
            <p:oleObj spid="_x0000_s54276" name="Equation" r:id="rId5" imgW="5829120" imgH="419040" progId="">
              <p:embed/>
            </p:oleObj>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79512" y="1844824"/>
            <a:ext cx="8784976" cy="4941168"/>
          </a:xfrm>
        </p:spPr>
        <p:txBody>
          <a:bodyPr>
            <a:normAutofit lnSpcReduction="10000"/>
          </a:bodyPr>
          <a:lstStyle/>
          <a:p>
            <a:pPr lvl="0" algn="just">
              <a:buFont typeface="Wingdings" pitchFamily="2" charset="2"/>
              <a:buChar char="v"/>
            </a:pPr>
            <a:r>
              <a:rPr lang="en-US" sz="1900" dirty="0" smtClean="0"/>
              <a:t>PI is the total income which is actually </a:t>
            </a:r>
            <a:r>
              <a:rPr lang="en-US" sz="1900" b="1" dirty="0" smtClean="0"/>
              <a:t>received</a:t>
            </a:r>
            <a:r>
              <a:rPr lang="en-US" sz="1900" dirty="0" smtClean="0"/>
              <a:t> by individuals or households in a country during the year from all sources (such as salaries, wages, and bonuses received from employment or self-employment; dividends and distributions received from investments; rental receipts from real estate investments; profit-sharing from a business, transfer payment and etc.) </a:t>
            </a:r>
            <a:r>
              <a:rPr lang="en-US" sz="1900" b="1" dirty="0" smtClean="0"/>
              <a:t>before direct taxes. </a:t>
            </a:r>
          </a:p>
          <a:p>
            <a:pPr lvl="0" algn="just">
              <a:buNone/>
            </a:pPr>
            <a:endParaRPr lang="en-US" sz="2000" dirty="0" smtClean="0"/>
          </a:p>
          <a:p>
            <a:pPr lvl="0" algn="just">
              <a:buFont typeface="Wingdings" pitchFamily="2" charset="2"/>
              <a:buChar char="v"/>
            </a:pPr>
            <a:r>
              <a:rPr lang="en-US" sz="1900" dirty="0" smtClean="0"/>
              <a:t>It is the sum of all the incomes actually </a:t>
            </a:r>
            <a:r>
              <a:rPr lang="en-US" sz="1900" b="1" dirty="0" smtClean="0"/>
              <a:t>received</a:t>
            </a:r>
            <a:r>
              <a:rPr lang="en-US" sz="1900" dirty="0" smtClean="0"/>
              <a:t> by all the individuals or households of a country from all possible sources during a given period </a:t>
            </a:r>
            <a:r>
              <a:rPr lang="en-US" sz="1900" b="1" dirty="0" smtClean="0"/>
              <a:t>before direct taxes</a:t>
            </a:r>
            <a:r>
              <a:rPr lang="en-US" sz="1900" dirty="0" smtClean="0"/>
              <a:t>. PI is generally computed on a</a:t>
            </a:r>
            <a:r>
              <a:rPr lang="en-US" sz="1900" b="1" dirty="0" smtClean="0"/>
              <a:t> pre-tax basis</a:t>
            </a:r>
            <a:r>
              <a:rPr lang="en-US" sz="1900" dirty="0" smtClean="0"/>
              <a:t>. Therefore, personal income can be expressed as follows:</a:t>
            </a:r>
          </a:p>
          <a:p>
            <a:pPr lvl="0" algn="just">
              <a:buFont typeface="Wingdings" pitchFamily="2" charset="2"/>
              <a:buChar char="v"/>
            </a:pPr>
            <a:endParaRPr lang="en-GB" sz="2000" dirty="0" smtClean="0"/>
          </a:p>
          <a:p>
            <a:pPr lvl="0" algn="just">
              <a:buFont typeface="Wingdings" pitchFamily="2" charset="2"/>
              <a:buChar char="v"/>
            </a:pPr>
            <a:endParaRPr lang="en-US" sz="2000" dirty="0" smtClean="0"/>
          </a:p>
          <a:p>
            <a:pPr lvl="1" algn="just">
              <a:buFont typeface="Wingdings" pitchFamily="2" charset="2"/>
              <a:buChar char="v"/>
            </a:pPr>
            <a:r>
              <a:rPr lang="en-US" sz="1700" b="1" i="1" dirty="0" err="1" smtClean="0"/>
              <a:t>Y</a:t>
            </a:r>
            <a:r>
              <a:rPr lang="en-US" sz="1600" b="1" i="1" baseline="-25000" dirty="0" err="1" smtClean="0"/>
              <a:t>re</a:t>
            </a:r>
            <a:r>
              <a:rPr lang="en-US" sz="1600" baseline="-25000" dirty="0" smtClean="0"/>
              <a:t> </a:t>
            </a:r>
            <a:r>
              <a:rPr lang="en-US" sz="1700" dirty="0" smtClean="0"/>
              <a:t>=Net income received but not earned (e.g., interest on </a:t>
            </a:r>
            <a:r>
              <a:rPr lang="en-US" sz="1700" dirty="0" err="1" smtClean="0"/>
              <a:t>gov</a:t>
            </a:r>
            <a:r>
              <a:rPr lang="en-US" sz="1700" dirty="0" smtClean="0"/>
              <a:t>. debt, transfer payments)</a:t>
            </a:r>
          </a:p>
          <a:p>
            <a:pPr lvl="1" algn="just">
              <a:buFont typeface="Wingdings" pitchFamily="2" charset="2"/>
              <a:buChar char="v"/>
            </a:pPr>
            <a:r>
              <a:rPr lang="en-US" sz="2000" b="1" i="1" dirty="0" err="1" smtClean="0"/>
              <a:t>Y</a:t>
            </a:r>
            <a:r>
              <a:rPr lang="en-US" sz="1800" b="1" i="1" baseline="-25000" dirty="0" err="1" smtClean="0"/>
              <a:t>er</a:t>
            </a:r>
            <a:r>
              <a:rPr lang="en-US" sz="1700" dirty="0" smtClean="0"/>
              <a:t>=Net income earned but not received (e.g., retained corporate earnings, corporate income tax, </a:t>
            </a:r>
            <a:r>
              <a:rPr lang="en-US" sz="1800" dirty="0" smtClean="0"/>
              <a:t>social security contributions </a:t>
            </a:r>
            <a:r>
              <a:rPr lang="en-US" sz="1700" dirty="0" smtClean="0"/>
              <a:t> )</a:t>
            </a:r>
          </a:p>
          <a:p>
            <a:pPr lvl="1" algn="just">
              <a:buClr>
                <a:schemeClr val="accent2"/>
              </a:buClr>
              <a:buFont typeface="Wingdings" pitchFamily="2" charset="2"/>
              <a:buChar char="v"/>
            </a:pPr>
            <a:r>
              <a:rPr lang="en-US" sz="1800" b="1" i="1" dirty="0" smtClean="0"/>
              <a:t>Personal income is not a measure of production.</a:t>
            </a:r>
          </a:p>
          <a:p>
            <a:pPr lvl="1" algn="just">
              <a:buNone/>
            </a:pPr>
            <a:endParaRPr lang="en-US" sz="1700" dirty="0" smtClean="0"/>
          </a:p>
          <a:p>
            <a:pPr lvl="0" algn="just">
              <a:buFont typeface="Wingdings" pitchFamily="2" charset="2"/>
              <a:buChar char="v"/>
            </a:pPr>
            <a:endParaRPr lang="en-US" sz="2000" dirty="0" smtClean="0"/>
          </a:p>
          <a:p>
            <a:pPr lvl="0" algn="just">
              <a:buFont typeface="Wingdings" pitchFamily="2" charset="2"/>
              <a:buChar char="v"/>
            </a:pPr>
            <a:endParaRPr lang="en-US" sz="2000" dirty="0" smtClean="0"/>
          </a:p>
          <a:p>
            <a:pPr lvl="0" algn="just">
              <a:buFont typeface="Wingdings" pitchFamily="2" charset="2"/>
              <a:buChar char="v"/>
            </a:pPr>
            <a:endParaRPr lang="en-US" sz="2000" dirty="0" smtClean="0"/>
          </a:p>
          <a:p>
            <a:pPr lvl="0" algn="just">
              <a:buFont typeface="Wingdings" pitchFamily="2" charset="2"/>
              <a:buChar char="v"/>
            </a:pPr>
            <a:endParaRPr lang="en-US" sz="2000" dirty="0" smtClean="0"/>
          </a:p>
          <a:p>
            <a:pPr lvl="0" algn="just">
              <a:buFont typeface="Wingdings" pitchFamily="2" charset="2"/>
              <a:buChar char="v"/>
            </a:pPr>
            <a:endParaRPr lang="en-US" sz="2000" dirty="0" smtClean="0"/>
          </a:p>
          <a:p>
            <a:pPr lvl="0" algn="just">
              <a:buNone/>
            </a:pPr>
            <a:endParaRPr lang="en-US" sz="2000" dirty="0" smtClean="0"/>
          </a:p>
          <a:p>
            <a:pPr lvl="0" algn="just">
              <a:buNone/>
            </a:pPr>
            <a:endParaRPr lang="en-US" sz="2000" dirty="0" smtClean="0"/>
          </a:p>
          <a:p>
            <a:pPr algn="just">
              <a:buNone/>
            </a:pPr>
            <a:endParaRPr lang="en-US" sz="2000" dirty="0" smtClean="0"/>
          </a:p>
          <a:p>
            <a:pPr>
              <a:buFont typeface="Wingdings" pitchFamily="2" charset="2"/>
              <a:buChar char="v"/>
            </a:pPr>
            <a:endParaRPr lang="en-US" sz="2000" dirty="0" smtClean="0"/>
          </a:p>
          <a:p>
            <a:pPr algn="just">
              <a:buFont typeface="Wingdings" pitchFamily="2" charset="2"/>
              <a:buChar char="v"/>
            </a:pPr>
            <a:endParaRPr lang="en-US" sz="2000" dirty="0" smtClean="0"/>
          </a:p>
        </p:txBody>
      </p:sp>
      <p:sp>
        <p:nvSpPr>
          <p:cNvPr id="4" name="Title 1"/>
          <p:cNvSpPr>
            <a:spLocks noGrp="1"/>
          </p:cNvSpPr>
          <p:nvPr>
            <p:ph type="title"/>
          </p:nvPr>
        </p:nvSpPr>
        <p:spPr>
          <a:xfrm>
            <a:off x="612648" y="116632"/>
            <a:ext cx="8153400" cy="608112"/>
          </a:xfrm>
        </p:spPr>
        <p:txBody>
          <a:bodyPr>
            <a:normAutofit fontScale="90000"/>
          </a:bodyPr>
          <a:lstStyle/>
          <a:p>
            <a:pPr algn="ctr"/>
            <a:r>
              <a:rPr lang="en-US" b="1" dirty="0" smtClean="0">
                <a:solidFill>
                  <a:srgbClr val="002060"/>
                </a:solidFill>
                <a:latin typeface="+mn-lt"/>
              </a:rPr>
              <a:t>National Income</a:t>
            </a:r>
            <a:endParaRPr lang="en-US" b="1" dirty="0">
              <a:solidFill>
                <a:srgbClr val="002060"/>
              </a:solidFill>
              <a:latin typeface="+mn-lt"/>
            </a:endParaRPr>
          </a:p>
        </p:txBody>
      </p:sp>
      <p:sp>
        <p:nvSpPr>
          <p:cNvPr id="5" name="Title 1"/>
          <p:cNvSpPr txBox="1">
            <a:spLocks/>
          </p:cNvSpPr>
          <p:nvPr/>
        </p:nvSpPr>
        <p:spPr>
          <a:xfrm>
            <a:off x="323528" y="764704"/>
            <a:ext cx="7344816" cy="536104"/>
          </a:xfrm>
          <a:prstGeom prst="rect">
            <a:avLst/>
          </a:prstGeom>
        </p:spPr>
        <p:txBody>
          <a:bodyPr vert="horz" anchor="ctr">
            <a:normAutofit fontScale="97500"/>
          </a:bodyPr>
          <a:lstStyle/>
          <a:p>
            <a:pPr algn="just">
              <a:buNone/>
            </a:pPr>
            <a:endParaRPr lang="en-US" sz="2500" b="1" dirty="0">
              <a:solidFill>
                <a:srgbClr val="002060"/>
              </a:solidFill>
            </a:endParaRPr>
          </a:p>
        </p:txBody>
      </p:sp>
      <p:sp>
        <p:nvSpPr>
          <p:cNvPr id="8" name="Title 1"/>
          <p:cNvSpPr txBox="1">
            <a:spLocks/>
          </p:cNvSpPr>
          <p:nvPr/>
        </p:nvSpPr>
        <p:spPr>
          <a:xfrm>
            <a:off x="323528" y="764704"/>
            <a:ext cx="7344816" cy="504056"/>
          </a:xfrm>
          <a:prstGeom prst="rect">
            <a:avLst/>
          </a:prstGeom>
        </p:spPr>
        <p:txBody>
          <a:bodyPr vert="horz" anchor="ctr">
            <a:normAutofit fontScale="97500"/>
          </a:bodyPr>
          <a:lstStyle/>
          <a:p>
            <a:pPr algn="just"/>
            <a:r>
              <a:rPr lang="en-US" sz="2800" b="1" dirty="0" smtClean="0"/>
              <a:t>Concepts of National Income….</a:t>
            </a:r>
          </a:p>
        </p:txBody>
      </p:sp>
      <p:sp>
        <p:nvSpPr>
          <p:cNvPr id="9" name="Rectangle 8"/>
          <p:cNvSpPr/>
          <p:nvPr/>
        </p:nvSpPr>
        <p:spPr>
          <a:xfrm>
            <a:off x="591096" y="1412776"/>
            <a:ext cx="7149256" cy="461665"/>
          </a:xfrm>
          <a:prstGeom prst="rect">
            <a:avLst/>
          </a:prstGeom>
        </p:spPr>
        <p:txBody>
          <a:bodyPr wrap="square">
            <a:spAutoFit/>
          </a:bodyPr>
          <a:lstStyle/>
          <a:p>
            <a:pPr algn="just">
              <a:spcBef>
                <a:spcPts val="0"/>
              </a:spcBef>
              <a:buNone/>
            </a:pPr>
            <a:r>
              <a:rPr lang="en-US" sz="2400" b="1" dirty="0" smtClean="0"/>
              <a:t>Personal Income (PI) [Before-Tax Income]…...</a:t>
            </a:r>
            <a:endParaRPr lang="en-US" sz="2400" dirty="0" smtClean="0"/>
          </a:p>
        </p:txBody>
      </p:sp>
      <p:graphicFrame>
        <p:nvGraphicFramePr>
          <p:cNvPr id="7" name="Object 6"/>
          <p:cNvGraphicFramePr>
            <a:graphicFrameLocks noChangeAspect="1"/>
          </p:cNvGraphicFramePr>
          <p:nvPr/>
        </p:nvGraphicFramePr>
        <p:xfrm>
          <a:off x="2776538" y="4475163"/>
          <a:ext cx="3232150" cy="644525"/>
        </p:xfrm>
        <a:graphic>
          <a:graphicData uri="http://schemas.openxmlformats.org/presentationml/2006/ole">
            <p:oleObj spid="_x0000_s33794" name="Equation" r:id="rId4" imgW="2184120" imgH="482400" progId="">
              <p:embed/>
            </p:oleObj>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79512" y="1772816"/>
            <a:ext cx="8784976" cy="4637112"/>
          </a:xfrm>
        </p:spPr>
        <p:txBody>
          <a:bodyPr>
            <a:normAutofit/>
          </a:bodyPr>
          <a:lstStyle/>
          <a:p>
            <a:pPr lvl="0" algn="just">
              <a:spcAft>
                <a:spcPts val="600"/>
              </a:spcAft>
              <a:buFont typeface="Wingdings" pitchFamily="2" charset="2"/>
              <a:buChar char="v"/>
            </a:pPr>
            <a:r>
              <a:rPr lang="en-US" sz="2000" dirty="0" smtClean="0"/>
              <a:t>The whole of personal income is not available for consumption as personal direct taxes have to be paid. Income left after payment of personal direct taxes (including property taxes, insurance payments)  from personal income is call </a:t>
            </a:r>
            <a:r>
              <a:rPr lang="en-US" sz="2000" b="1" dirty="0" smtClean="0"/>
              <a:t>disposable personal income</a:t>
            </a:r>
            <a:r>
              <a:rPr lang="en-US" sz="2000" dirty="0" smtClean="0"/>
              <a:t>.</a:t>
            </a:r>
          </a:p>
          <a:p>
            <a:pPr lvl="0" algn="just">
              <a:buNone/>
            </a:pPr>
            <a:endParaRPr lang="en-US" sz="2000" b="1" dirty="0" smtClean="0">
              <a:latin typeface="Arial" pitchFamily="34" charset="0"/>
              <a:cs typeface="Arial" pitchFamily="34" charset="0"/>
              <a:sym typeface="Arial" pitchFamily="34" charset="0"/>
            </a:endParaRPr>
          </a:p>
          <a:p>
            <a:pPr lvl="0" algn="just">
              <a:buFont typeface="Wingdings" pitchFamily="2" charset="2"/>
              <a:buChar char="v"/>
            </a:pPr>
            <a:r>
              <a:rPr lang="en-US" sz="2000" dirty="0" smtClean="0">
                <a:cs typeface="Arial" pitchFamily="34" charset="0"/>
                <a:sym typeface="Arial" pitchFamily="34" charset="0"/>
              </a:rPr>
              <a:t>The disposable personal income may be spent fully or save. Thus,  </a:t>
            </a:r>
            <a:r>
              <a:rPr lang="en-US" sz="2000" dirty="0" smtClean="0">
                <a:sym typeface="Arial" pitchFamily="34" charset="0"/>
              </a:rPr>
              <a:t>i</a:t>
            </a:r>
            <a:r>
              <a:rPr lang="en-US" sz="2000" dirty="0" smtClean="0"/>
              <a:t>t is not the entire DPI spent on consumption. A part of it may be saved </a:t>
            </a:r>
            <a:r>
              <a:rPr lang="en-US" sz="2000" dirty="0" smtClean="0">
                <a:cs typeface="Arial" pitchFamily="34" charset="0"/>
                <a:sym typeface="Arial" pitchFamily="34" charset="0"/>
              </a:rPr>
              <a:t>Therefore disposable income is equal </a:t>
            </a:r>
            <a:r>
              <a:rPr lang="en-US" sz="2000" b="1" dirty="0" smtClean="0">
                <a:cs typeface="Arial" pitchFamily="34" charset="0"/>
                <a:sym typeface="Arial" pitchFamily="34" charset="0"/>
              </a:rPr>
              <a:t>to consumption </a:t>
            </a:r>
            <a:r>
              <a:rPr lang="en-US" sz="2000" dirty="0" smtClean="0">
                <a:cs typeface="Arial" pitchFamily="34" charset="0"/>
                <a:sym typeface="Arial" pitchFamily="34" charset="0"/>
              </a:rPr>
              <a:t>and</a:t>
            </a:r>
            <a:r>
              <a:rPr lang="en-US" sz="2000" b="1" dirty="0" smtClean="0">
                <a:cs typeface="Arial" pitchFamily="34" charset="0"/>
                <a:sym typeface="Arial" pitchFamily="34" charset="0"/>
              </a:rPr>
              <a:t> savings</a:t>
            </a:r>
            <a:r>
              <a:rPr lang="en-US" sz="2000" dirty="0" smtClean="0">
                <a:cs typeface="Arial" pitchFamily="34" charset="0"/>
                <a:sym typeface="Arial" pitchFamily="34" charset="0"/>
              </a:rPr>
              <a:t>.</a:t>
            </a:r>
          </a:p>
          <a:p>
            <a:pPr lvl="0" algn="just">
              <a:buFont typeface="Wingdings" pitchFamily="2" charset="2"/>
              <a:buChar char="v"/>
            </a:pPr>
            <a:endParaRPr lang="en-US" sz="2000" b="1" dirty="0" smtClean="0">
              <a:latin typeface="Arial" pitchFamily="34" charset="0"/>
              <a:cs typeface="Arial" pitchFamily="34" charset="0"/>
              <a:sym typeface="Arial" pitchFamily="34" charset="0"/>
            </a:endParaRPr>
          </a:p>
        </p:txBody>
      </p:sp>
      <p:sp>
        <p:nvSpPr>
          <p:cNvPr id="4" name="Title 1"/>
          <p:cNvSpPr>
            <a:spLocks noGrp="1"/>
          </p:cNvSpPr>
          <p:nvPr>
            <p:ph type="title"/>
          </p:nvPr>
        </p:nvSpPr>
        <p:spPr>
          <a:xfrm>
            <a:off x="612648" y="116632"/>
            <a:ext cx="8153400" cy="608112"/>
          </a:xfrm>
        </p:spPr>
        <p:txBody>
          <a:bodyPr>
            <a:normAutofit fontScale="90000"/>
          </a:bodyPr>
          <a:lstStyle/>
          <a:p>
            <a:pPr algn="ctr"/>
            <a:r>
              <a:rPr lang="en-US" b="1" dirty="0" smtClean="0">
                <a:solidFill>
                  <a:srgbClr val="002060"/>
                </a:solidFill>
                <a:latin typeface="+mn-lt"/>
              </a:rPr>
              <a:t>National Income</a:t>
            </a:r>
            <a:endParaRPr lang="en-US" b="1" dirty="0">
              <a:solidFill>
                <a:srgbClr val="002060"/>
              </a:solidFill>
              <a:latin typeface="+mn-lt"/>
            </a:endParaRPr>
          </a:p>
        </p:txBody>
      </p:sp>
      <p:sp>
        <p:nvSpPr>
          <p:cNvPr id="5" name="Title 1"/>
          <p:cNvSpPr txBox="1">
            <a:spLocks/>
          </p:cNvSpPr>
          <p:nvPr/>
        </p:nvSpPr>
        <p:spPr>
          <a:xfrm>
            <a:off x="323528" y="764704"/>
            <a:ext cx="7344816" cy="536104"/>
          </a:xfrm>
          <a:prstGeom prst="rect">
            <a:avLst/>
          </a:prstGeom>
        </p:spPr>
        <p:txBody>
          <a:bodyPr vert="horz" anchor="ctr">
            <a:normAutofit fontScale="97500"/>
          </a:bodyPr>
          <a:lstStyle/>
          <a:p>
            <a:pPr algn="just">
              <a:buNone/>
            </a:pPr>
            <a:endParaRPr lang="en-US" sz="2500" b="1" dirty="0">
              <a:solidFill>
                <a:srgbClr val="002060"/>
              </a:solidFill>
            </a:endParaRPr>
          </a:p>
        </p:txBody>
      </p:sp>
      <p:sp>
        <p:nvSpPr>
          <p:cNvPr id="8" name="Title 1"/>
          <p:cNvSpPr txBox="1">
            <a:spLocks/>
          </p:cNvSpPr>
          <p:nvPr/>
        </p:nvSpPr>
        <p:spPr>
          <a:xfrm>
            <a:off x="323528" y="764704"/>
            <a:ext cx="7344816" cy="504056"/>
          </a:xfrm>
          <a:prstGeom prst="rect">
            <a:avLst/>
          </a:prstGeom>
        </p:spPr>
        <p:txBody>
          <a:bodyPr vert="horz" anchor="ctr">
            <a:normAutofit fontScale="97500"/>
          </a:bodyPr>
          <a:lstStyle/>
          <a:p>
            <a:pPr algn="just"/>
            <a:r>
              <a:rPr lang="en-US" sz="2800" b="1" dirty="0" smtClean="0"/>
              <a:t>Concepts of National Income….</a:t>
            </a:r>
          </a:p>
        </p:txBody>
      </p:sp>
      <p:sp>
        <p:nvSpPr>
          <p:cNvPr id="9" name="Rectangle 8"/>
          <p:cNvSpPr/>
          <p:nvPr/>
        </p:nvSpPr>
        <p:spPr>
          <a:xfrm>
            <a:off x="591096" y="1412776"/>
            <a:ext cx="5925120" cy="461665"/>
          </a:xfrm>
          <a:prstGeom prst="rect">
            <a:avLst/>
          </a:prstGeom>
        </p:spPr>
        <p:txBody>
          <a:bodyPr wrap="square">
            <a:spAutoFit/>
          </a:bodyPr>
          <a:lstStyle/>
          <a:p>
            <a:pPr algn="just">
              <a:spcBef>
                <a:spcPts val="0"/>
              </a:spcBef>
              <a:buNone/>
            </a:pPr>
            <a:r>
              <a:rPr lang="en-US" sz="2400" b="1" dirty="0" smtClean="0"/>
              <a:t>Disposable Personal Income (DPI)</a:t>
            </a:r>
            <a:endParaRPr lang="en-US" sz="2400" dirty="0" smtClean="0"/>
          </a:p>
        </p:txBody>
      </p:sp>
      <p:graphicFrame>
        <p:nvGraphicFramePr>
          <p:cNvPr id="7" name="Object 6"/>
          <p:cNvGraphicFramePr>
            <a:graphicFrameLocks noChangeAspect="1"/>
          </p:cNvGraphicFramePr>
          <p:nvPr/>
        </p:nvGraphicFramePr>
        <p:xfrm>
          <a:off x="3554288" y="3068960"/>
          <a:ext cx="5410200" cy="368300"/>
        </p:xfrm>
        <a:graphic>
          <a:graphicData uri="http://schemas.openxmlformats.org/presentationml/2006/ole">
            <p:oleObj spid="_x0000_s30722" name="Equation" r:id="rId4" imgW="5410080" imgH="368280" progId="">
              <p:embed/>
            </p:oleObj>
          </a:graphicData>
        </a:graphic>
      </p:graphicFrame>
      <p:graphicFrame>
        <p:nvGraphicFramePr>
          <p:cNvPr id="10" name="Object 9"/>
          <p:cNvGraphicFramePr>
            <a:graphicFrameLocks noChangeAspect="1"/>
          </p:cNvGraphicFramePr>
          <p:nvPr/>
        </p:nvGraphicFramePr>
        <p:xfrm>
          <a:off x="1331640" y="4738092"/>
          <a:ext cx="3467100" cy="419100"/>
        </p:xfrm>
        <a:graphic>
          <a:graphicData uri="http://schemas.openxmlformats.org/presentationml/2006/ole">
            <p:oleObj spid="_x0000_s30723" name="Equation" r:id="rId5" imgW="3466800" imgH="419040" progId="">
              <p:embed/>
            </p:oleObj>
          </a:graphicData>
        </a:graphic>
      </p:graphicFrame>
      <p:graphicFrame>
        <p:nvGraphicFramePr>
          <p:cNvPr id="11" name="Object 10"/>
          <p:cNvGraphicFramePr>
            <a:graphicFrameLocks noChangeAspect="1"/>
          </p:cNvGraphicFramePr>
          <p:nvPr/>
        </p:nvGraphicFramePr>
        <p:xfrm>
          <a:off x="3545780" y="6322268"/>
          <a:ext cx="5346700" cy="419100"/>
        </p:xfrm>
        <a:graphic>
          <a:graphicData uri="http://schemas.openxmlformats.org/presentationml/2006/ole">
            <p:oleObj spid="_x0000_s30724" name="Equation" r:id="rId6" imgW="5346360" imgH="419040" progId="">
              <p:embed/>
            </p:oleObj>
          </a:graphicData>
        </a:graphic>
      </p:graphicFrame>
      <p:pic>
        <p:nvPicPr>
          <p:cNvPr id="30725" name="Picture 5"/>
          <p:cNvPicPr>
            <a:picLocks noChangeAspect="1" noChangeArrowheads="1"/>
          </p:cNvPicPr>
          <p:nvPr/>
        </p:nvPicPr>
        <p:blipFill>
          <a:blip r:embed="rId7" cstate="print"/>
          <a:srcRect/>
          <a:stretch>
            <a:fillRect/>
          </a:stretch>
        </p:blipFill>
        <p:spPr bwMode="auto">
          <a:xfrm>
            <a:off x="5724128" y="4437112"/>
            <a:ext cx="3096344" cy="1800200"/>
          </a:xfrm>
          <a:prstGeom prst="rect">
            <a:avLst/>
          </a:prstGeom>
          <a:noFill/>
          <a:ln w="9525">
            <a:noFill/>
            <a:miter lim="800000"/>
            <a:headEnd/>
            <a:tailEnd/>
          </a:ln>
        </p:spPr>
      </p:pic>
      <p:sp>
        <p:nvSpPr>
          <p:cNvPr id="12" name="Rectangle 11"/>
          <p:cNvSpPr/>
          <p:nvPr/>
        </p:nvSpPr>
        <p:spPr>
          <a:xfrm>
            <a:off x="179512" y="5373216"/>
            <a:ext cx="5544616" cy="1015663"/>
          </a:xfrm>
          <a:prstGeom prst="rect">
            <a:avLst/>
          </a:prstGeom>
        </p:spPr>
        <p:txBody>
          <a:bodyPr wrap="square">
            <a:spAutoFit/>
          </a:bodyPr>
          <a:lstStyle/>
          <a:p>
            <a:pPr lvl="0" algn="just">
              <a:buClr>
                <a:schemeClr val="accent2"/>
              </a:buClr>
              <a:buSzPct val="70000"/>
              <a:buFont typeface="Wingdings" pitchFamily="2" charset="2"/>
              <a:buChar char="v"/>
            </a:pPr>
            <a:r>
              <a:rPr lang="en-US" sz="2000" dirty="0" smtClean="0"/>
              <a:t>What remains after saving is called the</a:t>
            </a:r>
            <a:r>
              <a:rPr lang="en-US" sz="2000" b="1" i="1" dirty="0" smtClean="0"/>
              <a:t> personal outlay</a:t>
            </a:r>
            <a:r>
              <a:rPr lang="en-US" sz="2000" dirty="0" smtClean="0"/>
              <a:t>, which represents the community’s demand for goods and services.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79512" y="1916832"/>
            <a:ext cx="8784976" cy="4637112"/>
          </a:xfrm>
        </p:spPr>
        <p:txBody>
          <a:bodyPr>
            <a:normAutofit/>
          </a:bodyPr>
          <a:lstStyle/>
          <a:p>
            <a:pPr lvl="0" algn="just">
              <a:buFont typeface="Wingdings" pitchFamily="2" charset="2"/>
              <a:buChar char="v"/>
            </a:pPr>
            <a:r>
              <a:rPr lang="en-US" sz="2000" b="1" dirty="0" smtClean="0"/>
              <a:t>Per Capita Income (PCI)</a:t>
            </a:r>
          </a:p>
          <a:p>
            <a:pPr lvl="0" algn="just">
              <a:buFont typeface="Wingdings" pitchFamily="2" charset="2"/>
              <a:buChar char="v"/>
            </a:pPr>
            <a:r>
              <a:rPr lang="en-US" sz="2000" dirty="0" smtClean="0"/>
              <a:t>Per Capita Income of a country is derived by dividing the national income of the country by the total population of a country. Thus</a:t>
            </a:r>
          </a:p>
          <a:p>
            <a:pPr lvl="0" algn="just">
              <a:buNone/>
            </a:pPr>
            <a:endParaRPr lang="en-US" sz="2000" dirty="0" smtClean="0"/>
          </a:p>
          <a:p>
            <a:pPr lvl="0" algn="just">
              <a:buNone/>
            </a:pPr>
            <a:endParaRPr lang="en-US" sz="2000" b="1" dirty="0" smtClean="0">
              <a:latin typeface="Arial" pitchFamily="34" charset="0"/>
              <a:cs typeface="Arial" pitchFamily="34" charset="0"/>
              <a:sym typeface="Arial" pitchFamily="34" charset="0"/>
            </a:endParaRPr>
          </a:p>
          <a:p>
            <a:pPr lvl="0" algn="just">
              <a:buFont typeface="Wingdings" pitchFamily="2" charset="2"/>
              <a:buChar char="v"/>
            </a:pPr>
            <a:endParaRPr lang="en-US" sz="2000" b="1" dirty="0" smtClean="0">
              <a:latin typeface="Arial" pitchFamily="34" charset="0"/>
              <a:cs typeface="Arial" pitchFamily="34" charset="0"/>
              <a:sym typeface="Arial" pitchFamily="34" charset="0"/>
            </a:endParaRPr>
          </a:p>
        </p:txBody>
      </p:sp>
      <p:sp>
        <p:nvSpPr>
          <p:cNvPr id="4" name="Title 1"/>
          <p:cNvSpPr>
            <a:spLocks noGrp="1"/>
          </p:cNvSpPr>
          <p:nvPr>
            <p:ph type="title"/>
          </p:nvPr>
        </p:nvSpPr>
        <p:spPr>
          <a:xfrm>
            <a:off x="612648" y="116632"/>
            <a:ext cx="8153400" cy="608112"/>
          </a:xfrm>
        </p:spPr>
        <p:txBody>
          <a:bodyPr>
            <a:normAutofit fontScale="90000"/>
          </a:bodyPr>
          <a:lstStyle/>
          <a:p>
            <a:pPr algn="ctr"/>
            <a:r>
              <a:rPr lang="en-US" b="1" dirty="0" smtClean="0">
                <a:solidFill>
                  <a:srgbClr val="002060"/>
                </a:solidFill>
                <a:latin typeface="+mn-lt"/>
              </a:rPr>
              <a:t>National Income</a:t>
            </a:r>
            <a:endParaRPr lang="en-US" b="1" dirty="0">
              <a:solidFill>
                <a:srgbClr val="002060"/>
              </a:solidFill>
              <a:latin typeface="+mn-lt"/>
            </a:endParaRPr>
          </a:p>
        </p:txBody>
      </p:sp>
      <p:sp>
        <p:nvSpPr>
          <p:cNvPr id="5" name="Title 1"/>
          <p:cNvSpPr txBox="1">
            <a:spLocks/>
          </p:cNvSpPr>
          <p:nvPr/>
        </p:nvSpPr>
        <p:spPr>
          <a:xfrm>
            <a:off x="323528" y="764704"/>
            <a:ext cx="7344816" cy="536104"/>
          </a:xfrm>
          <a:prstGeom prst="rect">
            <a:avLst/>
          </a:prstGeom>
        </p:spPr>
        <p:txBody>
          <a:bodyPr vert="horz" anchor="ctr">
            <a:normAutofit fontScale="97500"/>
          </a:bodyPr>
          <a:lstStyle/>
          <a:p>
            <a:pPr algn="just">
              <a:buNone/>
            </a:pPr>
            <a:endParaRPr lang="en-US" sz="2500" b="1" dirty="0">
              <a:solidFill>
                <a:srgbClr val="002060"/>
              </a:solidFill>
            </a:endParaRPr>
          </a:p>
        </p:txBody>
      </p:sp>
      <p:sp>
        <p:nvSpPr>
          <p:cNvPr id="8" name="Title 1"/>
          <p:cNvSpPr txBox="1">
            <a:spLocks/>
          </p:cNvSpPr>
          <p:nvPr/>
        </p:nvSpPr>
        <p:spPr>
          <a:xfrm>
            <a:off x="323528" y="764704"/>
            <a:ext cx="7344816" cy="504056"/>
          </a:xfrm>
          <a:prstGeom prst="rect">
            <a:avLst/>
          </a:prstGeom>
        </p:spPr>
        <p:txBody>
          <a:bodyPr vert="horz" anchor="ctr">
            <a:normAutofit fontScale="97500"/>
          </a:bodyPr>
          <a:lstStyle/>
          <a:p>
            <a:pPr algn="just"/>
            <a:r>
              <a:rPr lang="en-US" sz="2800" b="1" dirty="0" smtClean="0"/>
              <a:t>Concepts of National Income….</a:t>
            </a:r>
          </a:p>
        </p:txBody>
      </p:sp>
      <p:sp>
        <p:nvSpPr>
          <p:cNvPr id="9" name="Rectangle 8"/>
          <p:cNvSpPr/>
          <p:nvPr/>
        </p:nvSpPr>
        <p:spPr>
          <a:xfrm>
            <a:off x="591096" y="1412776"/>
            <a:ext cx="5925120" cy="461665"/>
          </a:xfrm>
          <a:prstGeom prst="rect">
            <a:avLst/>
          </a:prstGeom>
        </p:spPr>
        <p:txBody>
          <a:bodyPr wrap="square">
            <a:spAutoFit/>
          </a:bodyPr>
          <a:lstStyle/>
          <a:p>
            <a:pPr algn="just">
              <a:spcBef>
                <a:spcPts val="0"/>
              </a:spcBef>
              <a:buNone/>
            </a:pPr>
            <a:r>
              <a:rPr lang="en-US" sz="2400" b="1" dirty="0" smtClean="0"/>
              <a:t>Per Capita Income (PCI)</a:t>
            </a:r>
            <a:endParaRPr lang="en-US" sz="2400" dirty="0" smtClean="0"/>
          </a:p>
        </p:txBody>
      </p:sp>
      <p:graphicFrame>
        <p:nvGraphicFramePr>
          <p:cNvPr id="12" name="Object 11"/>
          <p:cNvGraphicFramePr>
            <a:graphicFrameLocks noChangeAspect="1"/>
          </p:cNvGraphicFramePr>
          <p:nvPr/>
        </p:nvGraphicFramePr>
        <p:xfrm>
          <a:off x="2051720" y="3068960"/>
          <a:ext cx="3619500" cy="787400"/>
        </p:xfrm>
        <a:graphic>
          <a:graphicData uri="http://schemas.openxmlformats.org/presentationml/2006/ole">
            <p:oleObj spid="_x0000_s31749" name="Equation" r:id="rId4" imgW="3619440" imgH="787320" progId="">
              <p:embed/>
            </p:oleObj>
          </a:graphicData>
        </a:graphic>
      </p:graphicFrame>
      <p:pic>
        <p:nvPicPr>
          <p:cNvPr id="31750" name="Picture 6" descr="C:\Users\MORO SEIDU\Desktop\CCS HAU\Sem 2\macro\images\4424393537_3d294f36f7_o-1024x679.jpg"/>
          <p:cNvPicPr>
            <a:picLocks noChangeAspect="1" noChangeArrowheads="1"/>
          </p:cNvPicPr>
          <p:nvPr/>
        </p:nvPicPr>
        <p:blipFill>
          <a:blip r:embed="rId5" cstate="print"/>
          <a:srcRect/>
          <a:stretch>
            <a:fillRect/>
          </a:stretch>
        </p:blipFill>
        <p:spPr bwMode="auto">
          <a:xfrm>
            <a:off x="179512" y="4227710"/>
            <a:ext cx="4032448" cy="2513658"/>
          </a:xfrm>
          <a:prstGeom prst="rect">
            <a:avLst/>
          </a:prstGeom>
          <a:ln>
            <a:noFill/>
          </a:ln>
          <a:effectLst>
            <a:softEdge rad="112500"/>
          </a:effectLst>
        </p:spPr>
      </p:pic>
      <p:pic>
        <p:nvPicPr>
          <p:cNvPr id="31751" name="Picture 7" descr="C:\Users\MORO SEIDU\Desktop\CCS HAU\Sem 2\macro\images\M_Id_351794_India.jpg"/>
          <p:cNvPicPr>
            <a:picLocks noChangeAspect="1" noChangeArrowheads="1"/>
          </p:cNvPicPr>
          <p:nvPr/>
        </p:nvPicPr>
        <p:blipFill>
          <a:blip r:embed="rId6" cstate="print"/>
          <a:srcRect/>
          <a:stretch>
            <a:fillRect/>
          </a:stretch>
        </p:blipFill>
        <p:spPr bwMode="auto">
          <a:xfrm>
            <a:off x="4932040" y="4221088"/>
            <a:ext cx="4032448" cy="2564904"/>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12648" y="116632"/>
            <a:ext cx="8153400" cy="608112"/>
          </a:xfrm>
        </p:spPr>
        <p:txBody>
          <a:bodyPr>
            <a:normAutofit fontScale="90000"/>
          </a:bodyPr>
          <a:lstStyle/>
          <a:p>
            <a:pPr algn="ctr"/>
            <a:r>
              <a:rPr lang="en-US" b="1" dirty="0" smtClean="0">
                <a:solidFill>
                  <a:srgbClr val="002060"/>
                </a:solidFill>
                <a:latin typeface="+mn-lt"/>
              </a:rPr>
              <a:t>National Income</a:t>
            </a:r>
            <a:endParaRPr lang="en-US" b="1" dirty="0">
              <a:solidFill>
                <a:srgbClr val="002060"/>
              </a:solidFill>
              <a:latin typeface="+mn-lt"/>
            </a:endParaRPr>
          </a:p>
        </p:txBody>
      </p:sp>
      <p:sp>
        <p:nvSpPr>
          <p:cNvPr id="5" name="Title 1"/>
          <p:cNvSpPr txBox="1">
            <a:spLocks/>
          </p:cNvSpPr>
          <p:nvPr/>
        </p:nvSpPr>
        <p:spPr>
          <a:xfrm>
            <a:off x="323528" y="764704"/>
            <a:ext cx="7344816" cy="536104"/>
          </a:xfrm>
          <a:prstGeom prst="rect">
            <a:avLst/>
          </a:prstGeom>
        </p:spPr>
        <p:txBody>
          <a:bodyPr vert="horz" anchor="ctr">
            <a:normAutofit fontScale="97500"/>
          </a:bodyPr>
          <a:lstStyle/>
          <a:p>
            <a:pPr algn="just">
              <a:buNone/>
            </a:pPr>
            <a:endParaRPr lang="en-US" sz="2500" b="1" dirty="0">
              <a:solidFill>
                <a:srgbClr val="002060"/>
              </a:solidFill>
            </a:endParaRPr>
          </a:p>
        </p:txBody>
      </p:sp>
      <p:sp>
        <p:nvSpPr>
          <p:cNvPr id="8" name="Title 1"/>
          <p:cNvSpPr txBox="1">
            <a:spLocks/>
          </p:cNvSpPr>
          <p:nvPr/>
        </p:nvSpPr>
        <p:spPr>
          <a:xfrm>
            <a:off x="323528" y="764704"/>
            <a:ext cx="7344816" cy="504056"/>
          </a:xfrm>
          <a:prstGeom prst="rect">
            <a:avLst/>
          </a:prstGeom>
        </p:spPr>
        <p:txBody>
          <a:bodyPr vert="horz" anchor="ctr">
            <a:normAutofit fontScale="97500"/>
          </a:bodyPr>
          <a:lstStyle/>
          <a:p>
            <a:pPr algn="just"/>
            <a:r>
              <a:rPr lang="en-US" sz="2800" b="1" dirty="0" smtClean="0"/>
              <a:t>Concepts of National Income (Summary)….</a:t>
            </a:r>
          </a:p>
        </p:txBody>
      </p:sp>
      <p:pic>
        <p:nvPicPr>
          <p:cNvPr id="11" name="Picture 4" descr="app0006"/>
          <p:cNvPicPr>
            <a:picLocks noChangeAspect="1" noChangeArrowheads="1"/>
          </p:cNvPicPr>
          <p:nvPr/>
        </p:nvPicPr>
        <p:blipFill>
          <a:blip r:embed="rId3" cstate="print"/>
          <a:srcRect/>
          <a:stretch>
            <a:fillRect/>
          </a:stretch>
        </p:blipFill>
        <p:spPr bwMode="auto">
          <a:xfrm>
            <a:off x="0" y="1484784"/>
            <a:ext cx="9144000" cy="5373216"/>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51520" y="1556792"/>
            <a:ext cx="8640960" cy="5184576"/>
          </a:xfrm>
        </p:spPr>
        <p:txBody>
          <a:bodyPr>
            <a:normAutofit fontScale="85000" lnSpcReduction="20000"/>
          </a:bodyPr>
          <a:lstStyle/>
          <a:p>
            <a:pPr lvl="0" algn="just">
              <a:buFont typeface="Wingdings" pitchFamily="2" charset="2"/>
              <a:buChar char="v"/>
            </a:pPr>
            <a:r>
              <a:rPr lang="en-US" sz="2200" dirty="0" smtClean="0"/>
              <a:t>Instead of looking at who’s </a:t>
            </a:r>
            <a:r>
              <a:rPr lang="en-US" sz="2200" b="1" i="1" dirty="0" smtClean="0"/>
              <a:t>buying the</a:t>
            </a:r>
            <a:r>
              <a:rPr lang="en-US" sz="2200" i="1" dirty="0" smtClean="0"/>
              <a:t> </a:t>
            </a:r>
            <a:r>
              <a:rPr lang="en-US" sz="2200" b="1" i="1" dirty="0" smtClean="0"/>
              <a:t>output</a:t>
            </a:r>
            <a:r>
              <a:rPr lang="en-US" sz="2200" i="1" dirty="0" smtClean="0"/>
              <a:t> </a:t>
            </a:r>
            <a:r>
              <a:rPr lang="en-US" sz="2200" dirty="0" smtClean="0"/>
              <a:t>(the demand side), we</a:t>
            </a:r>
            <a:r>
              <a:rPr lang="en-US" sz="2200" i="1" dirty="0" smtClean="0"/>
              <a:t> </a:t>
            </a:r>
            <a:r>
              <a:rPr lang="en-US" sz="2200" dirty="0" smtClean="0"/>
              <a:t>can look at who’s </a:t>
            </a:r>
            <a:r>
              <a:rPr lang="en-US" sz="2200" b="1" i="1" dirty="0" smtClean="0"/>
              <a:t>being paid to produce it</a:t>
            </a:r>
            <a:r>
              <a:rPr lang="en-US" sz="2200" i="1" dirty="0" smtClean="0"/>
              <a:t> </a:t>
            </a:r>
            <a:r>
              <a:rPr lang="en-US" sz="2200" dirty="0" smtClean="0"/>
              <a:t>(the supply side) and monetary value that exist in between  sides</a:t>
            </a:r>
          </a:p>
          <a:p>
            <a:pPr lvl="0" algn="just">
              <a:buFont typeface="Wingdings" pitchFamily="2" charset="2"/>
              <a:buChar char="v"/>
            </a:pPr>
            <a:endParaRPr lang="en-IN" sz="2200" dirty="0" smtClean="0"/>
          </a:p>
          <a:p>
            <a:pPr lvl="0" algn="just">
              <a:buFont typeface="Wingdings" pitchFamily="2" charset="2"/>
              <a:buChar char="v"/>
            </a:pPr>
            <a:r>
              <a:rPr lang="en-US" sz="2200" dirty="0" smtClean="0"/>
              <a:t>The total </a:t>
            </a:r>
            <a:r>
              <a:rPr lang="en-US" sz="2200" b="1" dirty="0" smtClean="0"/>
              <a:t>value of market incomes</a:t>
            </a:r>
            <a:r>
              <a:rPr lang="en-US" sz="2200" dirty="0" smtClean="0"/>
              <a:t> must equal the total </a:t>
            </a:r>
            <a:r>
              <a:rPr lang="en-US" sz="2200" b="1" dirty="0" smtClean="0"/>
              <a:t>value of final output</a:t>
            </a:r>
            <a:r>
              <a:rPr lang="en-US" sz="2200" dirty="0" smtClean="0"/>
              <a:t>, as well as </a:t>
            </a:r>
            <a:r>
              <a:rPr lang="en-US" sz="2200" b="1" i="1" dirty="0" smtClean="0"/>
              <a:t>the expenditure </a:t>
            </a:r>
            <a:r>
              <a:rPr lang="en-US" sz="2200" dirty="0" smtClean="0"/>
              <a:t>made in acquiring the output</a:t>
            </a:r>
          </a:p>
          <a:p>
            <a:pPr lvl="1" algn="just">
              <a:buNone/>
            </a:pPr>
            <a:endParaRPr lang="en-US" sz="2200" dirty="0" smtClean="0"/>
          </a:p>
          <a:p>
            <a:pPr lvl="1" algn="ctr">
              <a:buNone/>
            </a:pPr>
            <a:r>
              <a:rPr lang="en-US" sz="2200" b="1" dirty="0" smtClean="0">
                <a:effectLst>
                  <a:outerShdw blurRad="38100" dist="38100" dir="2700000" algn="tl">
                    <a:srgbClr val="000000">
                      <a:alpha val="43137"/>
                    </a:srgbClr>
                  </a:outerShdw>
                </a:effectLst>
              </a:rPr>
              <a:t>Income (Y) = Expenditure(E) = Output (O)</a:t>
            </a:r>
          </a:p>
          <a:p>
            <a:pPr lvl="1" algn="ctr">
              <a:buNone/>
            </a:pPr>
            <a:endParaRPr lang="en-US" sz="2200" b="1" dirty="0" smtClean="0">
              <a:effectLst>
                <a:outerShdw blurRad="38100" dist="38100" dir="2700000" algn="tl">
                  <a:srgbClr val="000000">
                    <a:alpha val="43137"/>
                  </a:srgbClr>
                </a:outerShdw>
              </a:effectLst>
            </a:endParaRPr>
          </a:p>
          <a:p>
            <a:pPr algn="just">
              <a:lnSpc>
                <a:spcPct val="160000"/>
              </a:lnSpc>
              <a:buFont typeface="Wingdings" pitchFamily="2" charset="2"/>
              <a:buChar char="v"/>
            </a:pPr>
            <a:r>
              <a:rPr lang="en-US" sz="2200" i="1" dirty="0" smtClean="0"/>
              <a:t>Why  is output  equal to expenditure? </a:t>
            </a:r>
            <a:r>
              <a:rPr lang="en-US" sz="2000" i="1" dirty="0" smtClean="0"/>
              <a:t>Firms purchase their unsold output</a:t>
            </a:r>
            <a:endParaRPr lang="en-GB" sz="2200" dirty="0" smtClean="0"/>
          </a:p>
          <a:p>
            <a:pPr lvl="0" algn="just">
              <a:buNone/>
            </a:pPr>
            <a:endParaRPr lang="en-US" sz="2200" dirty="0" smtClean="0"/>
          </a:p>
          <a:p>
            <a:pPr lvl="0" algn="just">
              <a:buFont typeface="Wingdings" pitchFamily="2" charset="2"/>
              <a:buChar char="v"/>
            </a:pPr>
            <a:r>
              <a:rPr lang="en-US" sz="2200" dirty="0" smtClean="0"/>
              <a:t>There are </a:t>
            </a:r>
            <a:r>
              <a:rPr lang="en-US" sz="2200" b="1" dirty="0" smtClean="0"/>
              <a:t>three common approaches </a:t>
            </a:r>
            <a:r>
              <a:rPr lang="en-US" sz="2200" dirty="0" smtClean="0"/>
              <a:t>to the measurement of  national income:</a:t>
            </a:r>
          </a:p>
          <a:p>
            <a:pPr lvl="1" algn="just">
              <a:buFont typeface="Wingdings" pitchFamily="2" charset="2"/>
              <a:buChar char="v"/>
            </a:pPr>
            <a:r>
              <a:rPr lang="en-US" sz="1900" dirty="0" smtClean="0"/>
              <a:t>Product/Output Method ( sometimes it employs the </a:t>
            </a:r>
            <a:r>
              <a:rPr lang="en-GB" sz="1900" dirty="0" smtClean="0"/>
              <a:t>value added method)</a:t>
            </a:r>
            <a:endParaRPr lang="en-US" sz="1900" dirty="0" smtClean="0"/>
          </a:p>
          <a:p>
            <a:pPr lvl="1" algn="just">
              <a:buFont typeface="Wingdings" pitchFamily="2" charset="2"/>
              <a:buChar char="v"/>
            </a:pPr>
            <a:r>
              <a:rPr lang="en-US" sz="1900" dirty="0" smtClean="0"/>
              <a:t>Income Method</a:t>
            </a:r>
          </a:p>
          <a:p>
            <a:pPr lvl="1" algn="just">
              <a:buFont typeface="Wingdings" pitchFamily="2" charset="2"/>
              <a:buChar char="v"/>
            </a:pPr>
            <a:r>
              <a:rPr lang="en-US" sz="1900" dirty="0" smtClean="0"/>
              <a:t>Spending / Expenditure</a:t>
            </a:r>
          </a:p>
          <a:p>
            <a:pPr lvl="8" algn="just">
              <a:buNone/>
            </a:pPr>
            <a:r>
              <a:rPr lang="en-GB" sz="1900" dirty="0" smtClean="0"/>
              <a:t>		</a:t>
            </a:r>
            <a:r>
              <a:rPr lang="en-GB" sz="1900" b="1" dirty="0" smtClean="0"/>
              <a:t>Value added Method</a:t>
            </a:r>
          </a:p>
          <a:p>
            <a:pPr lvl="8" algn="just">
              <a:buNone/>
            </a:pPr>
            <a:r>
              <a:rPr lang="en-GB" sz="1900" dirty="0" smtClean="0"/>
              <a:t>		</a:t>
            </a:r>
            <a:r>
              <a:rPr lang="en-US" sz="1900" b="1" dirty="0" smtClean="0"/>
              <a:t> Mixed Method </a:t>
            </a:r>
            <a:endParaRPr lang="en-US" sz="1900" dirty="0" smtClean="0"/>
          </a:p>
        </p:txBody>
      </p:sp>
      <p:sp>
        <p:nvSpPr>
          <p:cNvPr id="4" name="Title 1"/>
          <p:cNvSpPr>
            <a:spLocks noGrp="1"/>
          </p:cNvSpPr>
          <p:nvPr>
            <p:ph type="title"/>
          </p:nvPr>
        </p:nvSpPr>
        <p:spPr>
          <a:xfrm>
            <a:off x="612648" y="116632"/>
            <a:ext cx="8153400" cy="608112"/>
          </a:xfrm>
        </p:spPr>
        <p:txBody>
          <a:bodyPr>
            <a:normAutofit fontScale="90000"/>
          </a:bodyPr>
          <a:lstStyle/>
          <a:p>
            <a:pPr algn="ctr"/>
            <a:r>
              <a:rPr lang="en-US" b="1" dirty="0" smtClean="0">
                <a:solidFill>
                  <a:srgbClr val="002060"/>
                </a:solidFill>
                <a:latin typeface="+mn-lt"/>
              </a:rPr>
              <a:t>National Income</a:t>
            </a:r>
            <a:endParaRPr lang="en-US" b="1" dirty="0">
              <a:solidFill>
                <a:srgbClr val="002060"/>
              </a:solidFill>
              <a:latin typeface="+mn-lt"/>
            </a:endParaRPr>
          </a:p>
        </p:txBody>
      </p:sp>
      <p:sp>
        <p:nvSpPr>
          <p:cNvPr id="5" name="Title 1"/>
          <p:cNvSpPr txBox="1">
            <a:spLocks/>
          </p:cNvSpPr>
          <p:nvPr/>
        </p:nvSpPr>
        <p:spPr>
          <a:xfrm>
            <a:off x="323528" y="764704"/>
            <a:ext cx="7344816" cy="536104"/>
          </a:xfrm>
          <a:prstGeom prst="rect">
            <a:avLst/>
          </a:prstGeom>
        </p:spPr>
        <p:txBody>
          <a:bodyPr vert="horz" anchor="ctr">
            <a:normAutofit fontScale="97500"/>
          </a:bodyPr>
          <a:lstStyle/>
          <a:p>
            <a:pPr algn="just"/>
            <a:r>
              <a:rPr lang="en-US" sz="2800" b="1" dirty="0" smtClean="0">
                <a:solidFill>
                  <a:srgbClr val="002060"/>
                </a:solidFill>
              </a:rPr>
              <a:t>Methods of Measurement of National Income</a:t>
            </a:r>
          </a:p>
        </p:txBody>
      </p:sp>
      <p:pic>
        <p:nvPicPr>
          <p:cNvPr id="6" name="Picture 5" descr="C:\Users\MORO SEIDU\Desktop\CCS HAU\Sem 2\macro\images\national-income.jpg"/>
          <p:cNvPicPr>
            <a:picLocks noChangeAspect="1" noChangeArrowheads="1"/>
          </p:cNvPicPr>
          <p:nvPr/>
        </p:nvPicPr>
        <p:blipFill>
          <a:blip r:embed="rId3" cstate="print"/>
          <a:srcRect/>
          <a:stretch>
            <a:fillRect/>
          </a:stretch>
        </p:blipFill>
        <p:spPr bwMode="auto">
          <a:xfrm>
            <a:off x="7905572" y="5517232"/>
            <a:ext cx="1202932" cy="1340768"/>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51520" y="1484784"/>
            <a:ext cx="8712968" cy="5184576"/>
          </a:xfrm>
        </p:spPr>
        <p:txBody>
          <a:bodyPr>
            <a:noAutofit/>
          </a:bodyPr>
          <a:lstStyle/>
          <a:p>
            <a:pPr marL="320040" lvl="1" indent="-320040" algn="just">
              <a:spcBef>
                <a:spcPts val="700"/>
              </a:spcBef>
              <a:buClr>
                <a:schemeClr val="accent2"/>
              </a:buClr>
              <a:buSzPct val="60000"/>
              <a:buNone/>
            </a:pPr>
            <a:r>
              <a:rPr lang="en-GB" sz="2400" b="1" dirty="0" smtClean="0">
                <a:solidFill>
                  <a:srgbClr val="002060"/>
                </a:solidFill>
              </a:rPr>
              <a:t>Output/Product/Production Approach </a:t>
            </a:r>
            <a:endParaRPr lang="en-US" sz="2400" b="1" dirty="0" smtClean="0">
              <a:solidFill>
                <a:srgbClr val="002060"/>
              </a:solidFill>
            </a:endParaRPr>
          </a:p>
          <a:p>
            <a:pPr algn="just">
              <a:buFont typeface="Wingdings" pitchFamily="2" charset="2"/>
              <a:buChar char="v"/>
            </a:pPr>
            <a:r>
              <a:rPr lang="en-US" sz="2000" dirty="0" smtClean="0"/>
              <a:t>This approach is also called the </a:t>
            </a:r>
            <a:r>
              <a:rPr lang="en-US" sz="2000" i="1" dirty="0" smtClean="0"/>
              <a:t>output method/ the inventory method/</a:t>
            </a:r>
            <a:r>
              <a:rPr lang="en-US" sz="2000" i="1" dirty="0" smtClean="0">
                <a:cs typeface="Arial" pitchFamily="34" charset="0"/>
                <a:sym typeface="Arial" pitchFamily="34" charset="0"/>
              </a:rPr>
              <a:t>Goods Flow Method</a:t>
            </a:r>
            <a:r>
              <a:rPr lang="en-US" sz="2000" i="1" dirty="0" smtClean="0">
                <a:sym typeface="Arial" pitchFamily="34" charset="0"/>
              </a:rPr>
              <a:t>/</a:t>
            </a:r>
            <a:r>
              <a:rPr lang="en-US" sz="2000" i="1" dirty="0" smtClean="0"/>
              <a:t>the census method</a:t>
            </a:r>
            <a:r>
              <a:rPr lang="en-US" sz="2000" dirty="0" smtClean="0"/>
              <a:t>. </a:t>
            </a:r>
          </a:p>
          <a:p>
            <a:pPr algn="just">
              <a:buFont typeface="Wingdings" pitchFamily="2" charset="2"/>
              <a:buChar char="v"/>
            </a:pPr>
            <a:endParaRPr lang="en-US" sz="2000" dirty="0" smtClean="0"/>
          </a:p>
          <a:p>
            <a:pPr algn="just">
              <a:buFont typeface="Wingdings" pitchFamily="2" charset="2"/>
              <a:buChar char="v"/>
            </a:pPr>
            <a:r>
              <a:rPr lang="en-US" sz="2000" dirty="0" smtClean="0">
                <a:cs typeface="Arial" pitchFamily="34" charset="0"/>
                <a:sym typeface="Arial" pitchFamily="34" charset="0"/>
              </a:rPr>
              <a:t>The method measures NI by considering the total sum of the market value of all final goods and services produced in the production units in an economy in a given period. </a:t>
            </a:r>
          </a:p>
          <a:p>
            <a:pPr algn="just">
              <a:buFont typeface="Wingdings" pitchFamily="2" charset="2"/>
              <a:buChar char="v"/>
            </a:pPr>
            <a:endParaRPr lang="en-US" sz="2000" dirty="0" smtClean="0">
              <a:cs typeface="Arial" pitchFamily="34" charset="0"/>
              <a:sym typeface="Arial" pitchFamily="34" charset="0"/>
            </a:endParaRPr>
          </a:p>
          <a:p>
            <a:pPr algn="just">
              <a:buFont typeface="Wingdings" pitchFamily="2" charset="2"/>
              <a:buChar char="v"/>
            </a:pPr>
            <a:r>
              <a:rPr lang="en-US" sz="2000" dirty="0" smtClean="0">
                <a:cs typeface="Arial" pitchFamily="34" charset="0"/>
                <a:sym typeface="Arial" pitchFamily="34" charset="0"/>
              </a:rPr>
              <a:t>The product approach, classifies the economy into major sectors which includes:</a:t>
            </a:r>
          </a:p>
          <a:p>
            <a:pPr lvl="1" algn="just">
              <a:buFont typeface="Wingdings" pitchFamily="2" charset="2"/>
              <a:buChar char="v"/>
            </a:pPr>
            <a:r>
              <a:rPr lang="en-US" sz="1700" b="1" dirty="0" smtClean="0">
                <a:cs typeface="Arial" pitchFamily="34" charset="0"/>
                <a:sym typeface="Arial" pitchFamily="34" charset="0"/>
              </a:rPr>
              <a:t>Industrial sector</a:t>
            </a:r>
            <a:r>
              <a:rPr lang="en-US" sz="1700" dirty="0" smtClean="0">
                <a:cs typeface="Arial" pitchFamily="34" charset="0"/>
                <a:sym typeface="Arial" pitchFamily="34" charset="0"/>
              </a:rPr>
              <a:t>: e.g.: </a:t>
            </a:r>
            <a:r>
              <a:rPr lang="en-US" sz="1700" i="1" dirty="0" smtClean="0"/>
              <a:t>Agriculture Industry, Mining, Manufacturing, Processing</a:t>
            </a:r>
            <a:r>
              <a:rPr lang="en-US" sz="1700" dirty="0" smtClean="0">
                <a:cs typeface="Arial" pitchFamily="34" charset="0"/>
                <a:sym typeface="Arial" pitchFamily="34" charset="0"/>
              </a:rPr>
              <a:t> ,</a:t>
            </a:r>
          </a:p>
          <a:p>
            <a:pPr lvl="1" algn="just">
              <a:buFont typeface="Wingdings" pitchFamily="2" charset="2"/>
              <a:buChar char="v"/>
            </a:pPr>
            <a:r>
              <a:rPr lang="en-US" sz="1700" b="1" dirty="0" smtClean="0">
                <a:cs typeface="Arial" pitchFamily="34" charset="0"/>
                <a:sym typeface="Arial" pitchFamily="34" charset="0"/>
              </a:rPr>
              <a:t>Services /</a:t>
            </a:r>
            <a:r>
              <a:rPr lang="en-US" sz="1700" b="1" i="1" dirty="0" smtClean="0"/>
              <a:t> </a:t>
            </a:r>
            <a:r>
              <a:rPr lang="en-US" sz="1700" b="1" dirty="0" smtClean="0"/>
              <a:t>Direct sector</a:t>
            </a:r>
            <a:r>
              <a:rPr lang="en-US" sz="1700" b="1" dirty="0" smtClean="0">
                <a:cs typeface="Arial" pitchFamily="34" charset="0"/>
                <a:sym typeface="Arial" pitchFamily="34" charset="0"/>
              </a:rPr>
              <a:t> : </a:t>
            </a:r>
            <a:r>
              <a:rPr lang="en-US" sz="1700" dirty="0" smtClean="0">
                <a:sym typeface="Arial" pitchFamily="34" charset="0"/>
              </a:rPr>
              <a:t>I</a:t>
            </a:r>
            <a:r>
              <a:rPr lang="en-US" sz="1700" dirty="0" smtClean="0"/>
              <a:t>n this sector the value of services of such professions like doctors, dramatics, soldiers, politicians, etc., are taken by equating to their services.</a:t>
            </a:r>
          </a:p>
          <a:p>
            <a:pPr lvl="1" algn="just">
              <a:buFont typeface="Wingdings" pitchFamily="2" charset="2"/>
              <a:buChar char="v"/>
            </a:pPr>
            <a:r>
              <a:rPr lang="en-US" sz="1700" b="1" dirty="0" smtClean="0"/>
              <a:t>International transaction sector:</a:t>
            </a:r>
            <a:r>
              <a:rPr lang="en-US" sz="1700" dirty="0" smtClean="0"/>
              <a:t> in this sector, the value of goods exported and imported, payment from abroad, are  accounted</a:t>
            </a:r>
          </a:p>
        </p:txBody>
      </p:sp>
      <p:sp>
        <p:nvSpPr>
          <p:cNvPr id="4" name="Title 1"/>
          <p:cNvSpPr>
            <a:spLocks noGrp="1"/>
          </p:cNvSpPr>
          <p:nvPr>
            <p:ph type="title"/>
          </p:nvPr>
        </p:nvSpPr>
        <p:spPr>
          <a:xfrm>
            <a:off x="612648" y="116632"/>
            <a:ext cx="8153400" cy="608112"/>
          </a:xfrm>
        </p:spPr>
        <p:txBody>
          <a:bodyPr>
            <a:normAutofit fontScale="90000"/>
          </a:bodyPr>
          <a:lstStyle/>
          <a:p>
            <a:pPr algn="ctr"/>
            <a:r>
              <a:rPr lang="en-US" b="1" dirty="0" smtClean="0">
                <a:solidFill>
                  <a:srgbClr val="002060"/>
                </a:solidFill>
                <a:latin typeface="+mn-lt"/>
              </a:rPr>
              <a:t>National income</a:t>
            </a:r>
            <a:endParaRPr lang="en-US" b="1" dirty="0">
              <a:solidFill>
                <a:srgbClr val="002060"/>
              </a:solidFill>
              <a:latin typeface="+mn-lt"/>
            </a:endParaRPr>
          </a:p>
        </p:txBody>
      </p:sp>
      <p:sp>
        <p:nvSpPr>
          <p:cNvPr id="5" name="Title 1"/>
          <p:cNvSpPr txBox="1">
            <a:spLocks/>
          </p:cNvSpPr>
          <p:nvPr/>
        </p:nvSpPr>
        <p:spPr>
          <a:xfrm>
            <a:off x="323528" y="764704"/>
            <a:ext cx="8568952" cy="536104"/>
          </a:xfrm>
          <a:prstGeom prst="rect">
            <a:avLst/>
          </a:prstGeom>
        </p:spPr>
        <p:txBody>
          <a:bodyPr vert="horz" anchor="ctr">
            <a:normAutofit fontScale="97500"/>
          </a:bodyPr>
          <a:lstStyle/>
          <a:p>
            <a:pPr algn="just"/>
            <a:r>
              <a:rPr lang="en-US" sz="2400" b="1" dirty="0" smtClean="0">
                <a:solidFill>
                  <a:srgbClr val="002060"/>
                </a:solidFill>
              </a:rPr>
              <a:t>Methods of Measurement of National Income….</a:t>
            </a:r>
            <a:endParaRPr lang="en-US" sz="2400" b="1" dirty="0">
              <a:solidFill>
                <a:srgbClr val="00206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07504" y="1412776"/>
            <a:ext cx="8856984" cy="5328592"/>
          </a:xfrm>
        </p:spPr>
        <p:txBody>
          <a:bodyPr>
            <a:noAutofit/>
          </a:bodyPr>
          <a:lstStyle/>
          <a:p>
            <a:pPr marL="320040" lvl="1" indent="-320040" algn="just">
              <a:spcBef>
                <a:spcPts val="700"/>
              </a:spcBef>
              <a:buClr>
                <a:schemeClr val="accent2"/>
              </a:buClr>
              <a:buSzPct val="60000"/>
              <a:buNone/>
            </a:pPr>
            <a:r>
              <a:rPr lang="en-GB" sz="2400" b="1" dirty="0" smtClean="0">
                <a:solidFill>
                  <a:srgbClr val="002060"/>
                </a:solidFill>
              </a:rPr>
              <a:t>Output/Product/Production Approach ........</a:t>
            </a:r>
            <a:endParaRPr lang="en-US" sz="2400" b="1" dirty="0" smtClean="0">
              <a:solidFill>
                <a:srgbClr val="002060"/>
              </a:solidFill>
            </a:endParaRPr>
          </a:p>
          <a:p>
            <a:pPr algn="just">
              <a:buFont typeface="Wingdings" pitchFamily="2" charset="2"/>
              <a:buChar char="v"/>
            </a:pPr>
            <a:r>
              <a:rPr lang="en-US" sz="2000" dirty="0" smtClean="0">
                <a:cs typeface="Arial" pitchFamily="34" charset="0"/>
                <a:sym typeface="Arial" pitchFamily="34" charset="0"/>
              </a:rPr>
              <a:t>The production approach looks at NI from the standpoint of </a:t>
            </a:r>
            <a:r>
              <a:rPr lang="en-US" sz="2000" b="1" dirty="0" smtClean="0">
                <a:cs typeface="Arial" pitchFamily="34" charset="0"/>
                <a:sym typeface="Arial" pitchFamily="34" charset="0"/>
              </a:rPr>
              <a:t>value added </a:t>
            </a:r>
            <a:r>
              <a:rPr lang="en-US" sz="2000" dirty="0" smtClean="0">
                <a:cs typeface="Arial" pitchFamily="34" charset="0"/>
                <a:sym typeface="Arial" pitchFamily="34" charset="0"/>
              </a:rPr>
              <a:t>by each input in the production process (in order to avoid double counting). </a:t>
            </a:r>
          </a:p>
          <a:p>
            <a:pPr algn="just">
              <a:buFont typeface="Wingdings" pitchFamily="2" charset="2"/>
              <a:buChar char="v"/>
            </a:pPr>
            <a:endParaRPr lang="en-US" sz="2000" dirty="0" smtClean="0"/>
          </a:p>
          <a:p>
            <a:pPr algn="just">
              <a:buFont typeface="Wingdings" pitchFamily="2" charset="2"/>
              <a:buChar char="v"/>
            </a:pPr>
            <a:r>
              <a:rPr lang="en-US" sz="2000" dirty="0" smtClean="0">
                <a:solidFill>
                  <a:srgbClr val="002060"/>
                </a:solidFill>
              </a:rPr>
              <a:t>The product approach gives a comparative idea of the importance of the  various activities in the economy like agriculture, manufacturing, trade, etc.</a:t>
            </a:r>
          </a:p>
          <a:p>
            <a:pPr algn="just">
              <a:buNone/>
            </a:pPr>
            <a:r>
              <a:rPr lang="en-US" sz="2000" dirty="0" smtClean="0">
                <a:solidFill>
                  <a:srgbClr val="002060"/>
                </a:solidFill>
              </a:rPr>
              <a:t> </a:t>
            </a:r>
          </a:p>
          <a:p>
            <a:pPr algn="just">
              <a:buFont typeface="Wingdings" pitchFamily="2" charset="2"/>
              <a:buChar char="v"/>
            </a:pPr>
            <a:r>
              <a:rPr lang="en-US" sz="2000" dirty="0" smtClean="0">
                <a:solidFill>
                  <a:srgbClr val="002060"/>
                </a:solidFill>
              </a:rPr>
              <a:t>The approach is popular and successful  in developed  economies (especially in U.S.A) as it is very easy to get data from government records. However in under developed countries this method may give rise to various problems like imputation of money values to non- monetized sector.</a:t>
            </a:r>
          </a:p>
          <a:p>
            <a:pPr algn="just">
              <a:buNone/>
            </a:pPr>
            <a:r>
              <a:rPr lang="en-GB" sz="2000" dirty="0" smtClean="0">
                <a:solidFill>
                  <a:srgbClr val="002060"/>
                </a:solidFill>
              </a:rPr>
              <a:t>Mathematically the Product Approach is </a:t>
            </a:r>
            <a:endParaRPr lang="en-US" sz="2000" dirty="0" smtClean="0">
              <a:solidFill>
                <a:srgbClr val="002060"/>
              </a:solidFill>
            </a:endParaRPr>
          </a:p>
          <a:p>
            <a:pPr algn="just">
              <a:buNone/>
            </a:pPr>
            <a:r>
              <a:rPr lang="en-GB" sz="1200" b="1" dirty="0" smtClean="0">
                <a:solidFill>
                  <a:srgbClr val="002060"/>
                </a:solidFill>
              </a:rPr>
              <a:t>Where  S= </a:t>
            </a:r>
            <a:r>
              <a:rPr lang="en-US" sz="1200" b="1" dirty="0" smtClean="0">
                <a:cs typeface="Arial" pitchFamily="34" charset="0"/>
                <a:sym typeface="Arial" pitchFamily="34" charset="0"/>
              </a:rPr>
              <a:t>market value of output in sector</a:t>
            </a:r>
          </a:p>
          <a:p>
            <a:pPr algn="just">
              <a:spcBef>
                <a:spcPts val="0"/>
              </a:spcBef>
              <a:buNone/>
            </a:pPr>
            <a:r>
              <a:rPr lang="en-GB" sz="1200" b="1" dirty="0" smtClean="0">
                <a:solidFill>
                  <a:srgbClr val="002060"/>
                </a:solidFill>
                <a:cs typeface="Arial" pitchFamily="34" charset="0"/>
                <a:sym typeface="Arial" pitchFamily="34" charset="0"/>
              </a:rPr>
              <a:t>Q= Quantity of output in the sector</a:t>
            </a:r>
          </a:p>
          <a:p>
            <a:pPr algn="just">
              <a:spcBef>
                <a:spcPts val="0"/>
              </a:spcBef>
              <a:buNone/>
            </a:pPr>
            <a:r>
              <a:rPr lang="en-GB" sz="1200" b="1" dirty="0" smtClean="0">
                <a:solidFill>
                  <a:srgbClr val="002060"/>
                </a:solidFill>
                <a:cs typeface="Arial" pitchFamily="34" charset="0"/>
                <a:sym typeface="Arial" pitchFamily="34" charset="0"/>
              </a:rPr>
              <a:t>P= Market price of  output in the sector</a:t>
            </a:r>
          </a:p>
          <a:p>
            <a:pPr algn="just">
              <a:spcBef>
                <a:spcPts val="0"/>
              </a:spcBef>
              <a:buNone/>
            </a:pPr>
            <a:r>
              <a:rPr lang="en-GB" sz="1200" b="1" dirty="0" err="1" smtClean="0">
                <a:solidFill>
                  <a:srgbClr val="002060"/>
                </a:solidFill>
                <a:cs typeface="Arial" pitchFamily="34" charset="0"/>
                <a:sym typeface="Arial" pitchFamily="34" charset="0"/>
              </a:rPr>
              <a:t>i</a:t>
            </a:r>
            <a:r>
              <a:rPr lang="en-GB" sz="1200" b="1" dirty="0" smtClean="0">
                <a:solidFill>
                  <a:srgbClr val="002060"/>
                </a:solidFill>
                <a:cs typeface="Arial" pitchFamily="34" charset="0"/>
                <a:sym typeface="Arial" pitchFamily="34" charset="0"/>
              </a:rPr>
              <a:t>= different sectors in the economy  i.e. 1,2,3,...n</a:t>
            </a:r>
          </a:p>
          <a:p>
            <a:pPr algn="just">
              <a:spcBef>
                <a:spcPts val="0"/>
              </a:spcBef>
              <a:buNone/>
            </a:pPr>
            <a:r>
              <a:rPr lang="en-GB" sz="1200" b="1" dirty="0" smtClean="0">
                <a:solidFill>
                  <a:srgbClr val="002060"/>
                </a:solidFill>
                <a:cs typeface="Arial" pitchFamily="34" charset="0"/>
                <a:sym typeface="Arial" pitchFamily="34" charset="0"/>
              </a:rPr>
              <a:t>n= total number of sectors in the economy</a:t>
            </a:r>
            <a:endParaRPr lang="en-US" sz="1200" b="1" dirty="0">
              <a:solidFill>
                <a:srgbClr val="002060"/>
              </a:solidFill>
            </a:endParaRPr>
          </a:p>
        </p:txBody>
      </p:sp>
      <p:sp>
        <p:nvSpPr>
          <p:cNvPr id="4" name="Title 1"/>
          <p:cNvSpPr>
            <a:spLocks noGrp="1"/>
          </p:cNvSpPr>
          <p:nvPr>
            <p:ph type="title"/>
          </p:nvPr>
        </p:nvSpPr>
        <p:spPr>
          <a:xfrm>
            <a:off x="612648" y="116632"/>
            <a:ext cx="8153400" cy="608112"/>
          </a:xfrm>
        </p:spPr>
        <p:txBody>
          <a:bodyPr>
            <a:normAutofit fontScale="90000"/>
          </a:bodyPr>
          <a:lstStyle/>
          <a:p>
            <a:pPr algn="ctr"/>
            <a:r>
              <a:rPr lang="en-US" b="1" dirty="0" smtClean="0">
                <a:solidFill>
                  <a:srgbClr val="002060"/>
                </a:solidFill>
                <a:latin typeface="+mn-lt"/>
              </a:rPr>
              <a:t>National income</a:t>
            </a:r>
            <a:endParaRPr lang="en-US" b="1" dirty="0">
              <a:solidFill>
                <a:srgbClr val="002060"/>
              </a:solidFill>
              <a:latin typeface="+mn-lt"/>
            </a:endParaRPr>
          </a:p>
        </p:txBody>
      </p:sp>
      <p:sp>
        <p:nvSpPr>
          <p:cNvPr id="5" name="Title 1"/>
          <p:cNvSpPr txBox="1">
            <a:spLocks/>
          </p:cNvSpPr>
          <p:nvPr/>
        </p:nvSpPr>
        <p:spPr>
          <a:xfrm>
            <a:off x="323528" y="764704"/>
            <a:ext cx="8568952" cy="536104"/>
          </a:xfrm>
          <a:prstGeom prst="rect">
            <a:avLst/>
          </a:prstGeom>
        </p:spPr>
        <p:txBody>
          <a:bodyPr vert="horz" anchor="ctr">
            <a:normAutofit fontScale="97500"/>
          </a:bodyPr>
          <a:lstStyle/>
          <a:p>
            <a:pPr algn="just"/>
            <a:r>
              <a:rPr lang="en-US" sz="2400" b="1" dirty="0" smtClean="0">
                <a:solidFill>
                  <a:srgbClr val="002060"/>
                </a:solidFill>
              </a:rPr>
              <a:t>Methods of Measurement of National Income….</a:t>
            </a:r>
            <a:endParaRPr lang="en-US" sz="2400" b="1" dirty="0">
              <a:solidFill>
                <a:srgbClr val="002060"/>
              </a:solidFill>
            </a:endParaRPr>
          </a:p>
        </p:txBody>
      </p:sp>
      <p:graphicFrame>
        <p:nvGraphicFramePr>
          <p:cNvPr id="6" name="Object 5"/>
          <p:cNvGraphicFramePr>
            <a:graphicFrameLocks noChangeAspect="1"/>
          </p:cNvGraphicFramePr>
          <p:nvPr/>
        </p:nvGraphicFramePr>
        <p:xfrm>
          <a:off x="3923928" y="5805264"/>
          <a:ext cx="4699000" cy="787400"/>
        </p:xfrm>
        <a:graphic>
          <a:graphicData uri="http://schemas.openxmlformats.org/presentationml/2006/ole">
            <p:oleObj spid="_x0000_s40962" name="Equation" r:id="rId4" imgW="4698720" imgH="787320" progId="">
              <p:embed/>
            </p:oleObj>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51520" y="1484784"/>
            <a:ext cx="8712968" cy="5328592"/>
          </a:xfrm>
        </p:spPr>
        <p:txBody>
          <a:bodyPr>
            <a:noAutofit/>
          </a:bodyPr>
          <a:lstStyle/>
          <a:p>
            <a:pPr marL="320040" lvl="1" indent="-320040" algn="just">
              <a:spcBef>
                <a:spcPts val="700"/>
              </a:spcBef>
              <a:buClr>
                <a:schemeClr val="accent2"/>
              </a:buClr>
              <a:buSzPct val="60000"/>
              <a:buNone/>
            </a:pPr>
            <a:r>
              <a:rPr lang="en-US" sz="2000" b="1" dirty="0" smtClean="0">
                <a:solidFill>
                  <a:srgbClr val="002060"/>
                </a:solidFill>
              </a:rPr>
              <a:t>Income Approach</a:t>
            </a:r>
          </a:p>
          <a:p>
            <a:pPr lvl="0" algn="just">
              <a:buFont typeface="Wingdings" pitchFamily="2" charset="2"/>
              <a:buChar char="v"/>
            </a:pPr>
            <a:r>
              <a:rPr lang="en-US" sz="2000" dirty="0" smtClean="0"/>
              <a:t>A method of computing NI that measures the income (</a:t>
            </a:r>
            <a:r>
              <a:rPr lang="en-US" sz="2000" b="1" dirty="0" smtClean="0"/>
              <a:t>wages [W], rents[R], interest[I], </a:t>
            </a:r>
            <a:r>
              <a:rPr lang="en-US" sz="2000" dirty="0" smtClean="0"/>
              <a:t>and </a:t>
            </a:r>
            <a:r>
              <a:rPr lang="en-US" sz="2000" b="1" dirty="0" smtClean="0"/>
              <a:t>profits[P]</a:t>
            </a:r>
            <a:r>
              <a:rPr lang="en-US" sz="2000" dirty="0" smtClean="0"/>
              <a:t>) earned by all factors of production in producing final goods and services in a given period.</a:t>
            </a:r>
          </a:p>
          <a:p>
            <a:pPr algn="just">
              <a:buFont typeface="Wingdings" pitchFamily="2" charset="2"/>
              <a:buChar char="v"/>
            </a:pPr>
            <a:r>
              <a:rPr lang="en-US" sz="2000" b="1" dirty="0" smtClean="0"/>
              <a:t>Profit</a:t>
            </a:r>
            <a:r>
              <a:rPr lang="en-US" sz="2000" dirty="0" smtClean="0"/>
              <a:t> can be </a:t>
            </a:r>
            <a:r>
              <a:rPr lang="en-US" sz="2000" b="1" dirty="0" smtClean="0"/>
              <a:t>Owners Income</a:t>
            </a:r>
            <a:r>
              <a:rPr lang="en-US" sz="2000" dirty="0" smtClean="0"/>
              <a:t> and </a:t>
            </a:r>
            <a:r>
              <a:rPr lang="en-US" sz="2000" b="1" dirty="0" smtClean="0"/>
              <a:t>Corporate profits</a:t>
            </a:r>
            <a:r>
              <a:rPr lang="en-US" sz="2000" dirty="0" smtClean="0"/>
              <a:t> (</a:t>
            </a:r>
            <a:r>
              <a:rPr lang="en-US" sz="2000" b="1" i="1" dirty="0" smtClean="0"/>
              <a:t>Corporate income tax, Dividends, Retained earnings</a:t>
            </a:r>
            <a:r>
              <a:rPr lang="en-US" sz="2000" dirty="0" smtClean="0"/>
              <a:t>)</a:t>
            </a:r>
          </a:p>
          <a:p>
            <a:pPr algn="just">
              <a:buFont typeface="Wingdings" pitchFamily="2" charset="2"/>
              <a:buChar char="v"/>
            </a:pPr>
            <a:r>
              <a:rPr lang="en-US" sz="2000" dirty="0" smtClean="0"/>
              <a:t>A summation all the factor incomes over a period of time is known as NI (e.g. GDP) at factor cost. </a:t>
            </a:r>
          </a:p>
          <a:p>
            <a:pPr algn="just">
              <a:buFont typeface="Wingdings" pitchFamily="2" charset="2"/>
              <a:buChar char="v"/>
            </a:pPr>
            <a:endParaRPr lang="en-US" sz="2000" dirty="0" smtClean="0"/>
          </a:p>
          <a:p>
            <a:pPr lvl="0" algn="just">
              <a:buFont typeface="Wingdings" pitchFamily="2" charset="2"/>
              <a:buChar char="v"/>
            </a:pPr>
            <a:endParaRPr lang="en-US" dirty="0" smtClean="0"/>
          </a:p>
        </p:txBody>
      </p:sp>
      <p:sp>
        <p:nvSpPr>
          <p:cNvPr id="4" name="Title 1"/>
          <p:cNvSpPr>
            <a:spLocks noGrp="1"/>
          </p:cNvSpPr>
          <p:nvPr>
            <p:ph type="title"/>
          </p:nvPr>
        </p:nvSpPr>
        <p:spPr>
          <a:xfrm>
            <a:off x="612648" y="116632"/>
            <a:ext cx="8153400" cy="608112"/>
          </a:xfrm>
        </p:spPr>
        <p:txBody>
          <a:bodyPr>
            <a:normAutofit fontScale="90000"/>
          </a:bodyPr>
          <a:lstStyle/>
          <a:p>
            <a:pPr algn="ctr"/>
            <a:r>
              <a:rPr lang="en-US" b="1" dirty="0" smtClean="0">
                <a:solidFill>
                  <a:srgbClr val="002060"/>
                </a:solidFill>
                <a:latin typeface="+mn-lt"/>
              </a:rPr>
              <a:t>National income</a:t>
            </a:r>
            <a:endParaRPr lang="en-US" b="1" dirty="0">
              <a:solidFill>
                <a:srgbClr val="002060"/>
              </a:solidFill>
              <a:latin typeface="+mn-lt"/>
            </a:endParaRPr>
          </a:p>
        </p:txBody>
      </p:sp>
      <p:sp>
        <p:nvSpPr>
          <p:cNvPr id="5" name="Title 1"/>
          <p:cNvSpPr txBox="1">
            <a:spLocks/>
          </p:cNvSpPr>
          <p:nvPr/>
        </p:nvSpPr>
        <p:spPr>
          <a:xfrm>
            <a:off x="323528" y="764704"/>
            <a:ext cx="8568952" cy="536104"/>
          </a:xfrm>
          <a:prstGeom prst="rect">
            <a:avLst/>
          </a:prstGeom>
        </p:spPr>
        <p:txBody>
          <a:bodyPr vert="horz" anchor="ctr">
            <a:normAutofit fontScale="97500"/>
          </a:bodyPr>
          <a:lstStyle/>
          <a:p>
            <a:pPr algn="just"/>
            <a:r>
              <a:rPr lang="en-US" sz="2400" b="1" dirty="0" smtClean="0">
                <a:solidFill>
                  <a:srgbClr val="002060"/>
                </a:solidFill>
              </a:rPr>
              <a:t>Methods of Measurement of National Income….</a:t>
            </a:r>
            <a:endParaRPr lang="en-US" sz="2400" b="1" dirty="0">
              <a:solidFill>
                <a:srgbClr val="002060"/>
              </a:solidFill>
            </a:endParaRPr>
          </a:p>
        </p:txBody>
      </p:sp>
      <p:graphicFrame>
        <p:nvGraphicFramePr>
          <p:cNvPr id="6" name="Object 5"/>
          <p:cNvGraphicFramePr>
            <a:graphicFrameLocks noChangeAspect="1"/>
          </p:cNvGraphicFramePr>
          <p:nvPr/>
        </p:nvGraphicFramePr>
        <p:xfrm>
          <a:off x="2921372" y="3933825"/>
          <a:ext cx="2298700" cy="368300"/>
        </p:xfrm>
        <a:graphic>
          <a:graphicData uri="http://schemas.openxmlformats.org/presentationml/2006/ole">
            <p:oleObj spid="_x0000_s41986" name="Equation" r:id="rId3" imgW="2298600" imgH="368280" progId="">
              <p:embed/>
            </p:oleObj>
          </a:graphicData>
        </a:graphic>
      </p:graphicFrame>
      <p:graphicFrame>
        <p:nvGraphicFramePr>
          <p:cNvPr id="41987" name="Object 3"/>
          <p:cNvGraphicFramePr>
            <a:graphicFrameLocks noChangeAspect="1"/>
          </p:cNvGraphicFramePr>
          <p:nvPr/>
        </p:nvGraphicFramePr>
        <p:xfrm>
          <a:off x="2646412" y="4365104"/>
          <a:ext cx="2933700" cy="482600"/>
        </p:xfrm>
        <a:graphic>
          <a:graphicData uri="http://schemas.openxmlformats.org/presentationml/2006/ole">
            <p:oleObj spid="_x0000_s41987" name="Equation" r:id="rId4" imgW="2933640" imgH="482400" progId="">
              <p:embed/>
            </p:oleObj>
          </a:graphicData>
        </a:graphic>
      </p:graphicFrame>
      <p:graphicFrame>
        <p:nvGraphicFramePr>
          <p:cNvPr id="41988" name="Object 4"/>
          <p:cNvGraphicFramePr>
            <a:graphicFrameLocks noChangeAspect="1"/>
          </p:cNvGraphicFramePr>
          <p:nvPr/>
        </p:nvGraphicFramePr>
        <p:xfrm>
          <a:off x="2506836" y="4941168"/>
          <a:ext cx="3289300" cy="482600"/>
        </p:xfrm>
        <a:graphic>
          <a:graphicData uri="http://schemas.openxmlformats.org/presentationml/2006/ole">
            <p:oleObj spid="_x0000_s41988" name="Equation" r:id="rId5" imgW="3288960" imgH="482400" progId="">
              <p:embed/>
            </p:oleObj>
          </a:graphicData>
        </a:graphic>
      </p:graphicFrame>
      <p:graphicFrame>
        <p:nvGraphicFramePr>
          <p:cNvPr id="41989" name="Object 5"/>
          <p:cNvGraphicFramePr>
            <a:graphicFrameLocks noChangeAspect="1"/>
          </p:cNvGraphicFramePr>
          <p:nvPr/>
        </p:nvGraphicFramePr>
        <p:xfrm>
          <a:off x="2206476" y="5517232"/>
          <a:ext cx="3949700" cy="508000"/>
        </p:xfrm>
        <a:graphic>
          <a:graphicData uri="http://schemas.openxmlformats.org/presentationml/2006/ole">
            <p:oleObj spid="_x0000_s41989" name="Equation" r:id="rId6" imgW="3949560" imgH="507960" progId="">
              <p:embed/>
            </p:oleObj>
          </a:graphicData>
        </a:graphic>
      </p:graphicFrame>
      <p:graphicFrame>
        <p:nvGraphicFramePr>
          <p:cNvPr id="41990" name="Object 6"/>
          <p:cNvGraphicFramePr>
            <a:graphicFrameLocks noChangeAspect="1"/>
          </p:cNvGraphicFramePr>
          <p:nvPr/>
        </p:nvGraphicFramePr>
        <p:xfrm>
          <a:off x="682625" y="6080125"/>
          <a:ext cx="7177088" cy="679450"/>
        </p:xfrm>
        <a:graphic>
          <a:graphicData uri="http://schemas.openxmlformats.org/presentationml/2006/ole">
            <p:oleObj spid="_x0000_s41990" name="Equation" r:id="rId7" imgW="4851360" imgH="507960" progId="">
              <p:embed/>
            </p:oleObj>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002060"/>
                </a:solidFill>
                <a:latin typeface="+mn-lt"/>
              </a:rPr>
              <a:t>National Income</a:t>
            </a:r>
            <a:endParaRPr lang="en-US" b="1" dirty="0">
              <a:solidFill>
                <a:srgbClr val="002060"/>
              </a:solidFill>
              <a:latin typeface="+mn-lt"/>
            </a:endParaRPr>
          </a:p>
        </p:txBody>
      </p:sp>
      <p:sp>
        <p:nvSpPr>
          <p:cNvPr id="4" name="Content Placeholder 2"/>
          <p:cNvSpPr>
            <a:spLocks noGrp="1"/>
          </p:cNvSpPr>
          <p:nvPr>
            <p:ph sz="quarter" idx="1"/>
          </p:nvPr>
        </p:nvSpPr>
        <p:spPr/>
        <p:txBody>
          <a:bodyPr>
            <a:normAutofit/>
          </a:bodyPr>
          <a:lstStyle/>
          <a:p>
            <a:pPr algn="ctr">
              <a:buNone/>
            </a:pPr>
            <a:r>
              <a:rPr lang="en-US" sz="3600" b="1" i="1" dirty="0" smtClean="0">
                <a:solidFill>
                  <a:srgbClr val="002060"/>
                </a:solidFill>
                <a:latin typeface="Times New Roman" pitchFamily="18" charset="0"/>
                <a:cs typeface="Times New Roman" pitchFamily="18" charset="0"/>
              </a:rPr>
              <a:t>By</a:t>
            </a:r>
          </a:p>
          <a:p>
            <a:pPr algn="ctr">
              <a:buNone/>
            </a:pPr>
            <a:r>
              <a:rPr lang="en-US" sz="3600" b="1" i="1" dirty="0" err="1" smtClean="0">
                <a:ln>
                  <a:solidFill>
                    <a:srgbClr val="0070C0"/>
                  </a:solidFill>
                </a:ln>
                <a:solidFill>
                  <a:srgbClr val="002060"/>
                </a:solidFill>
                <a:latin typeface="Times New Roman" pitchFamily="18" charset="0"/>
                <a:cs typeface="Times New Roman" pitchFamily="18" charset="0"/>
              </a:rPr>
              <a:t>Dr.Sharad</a:t>
            </a:r>
            <a:r>
              <a:rPr lang="en-US" sz="3600" b="1" i="1" dirty="0" smtClean="0">
                <a:ln>
                  <a:solidFill>
                    <a:srgbClr val="0070C0"/>
                  </a:solidFill>
                </a:ln>
                <a:solidFill>
                  <a:srgbClr val="002060"/>
                </a:solidFill>
                <a:latin typeface="Times New Roman" pitchFamily="18" charset="0"/>
                <a:cs typeface="Times New Roman" pitchFamily="18" charset="0"/>
              </a:rPr>
              <a:t> dixit</a:t>
            </a:r>
          </a:p>
          <a:p>
            <a:pPr algn="ctr">
              <a:buNone/>
            </a:pPr>
            <a:r>
              <a:rPr lang="en-US" sz="3600" b="1" i="1" dirty="0" smtClean="0">
                <a:ln>
                  <a:solidFill>
                    <a:srgbClr val="0070C0"/>
                  </a:solidFill>
                </a:ln>
                <a:solidFill>
                  <a:srgbClr val="002060"/>
                </a:solidFill>
                <a:latin typeface="Times New Roman" pitchFamily="18" charset="0"/>
                <a:cs typeface="Times New Roman" pitchFamily="18" charset="0"/>
              </a:rPr>
              <a:t>Assistant Professor </a:t>
            </a:r>
            <a:endParaRPr lang="en-US" sz="3600" b="1" dirty="0" smtClean="0">
              <a:ln>
                <a:solidFill>
                  <a:srgbClr val="0070C0"/>
                </a:solidFill>
              </a:ln>
              <a:solidFill>
                <a:srgbClr val="002060"/>
              </a:solidFill>
              <a:latin typeface="Times New Roman" pitchFamily="18" charset="0"/>
              <a:cs typeface="Times New Roman" pitchFamily="18" charset="0"/>
            </a:endParaRPr>
          </a:p>
          <a:p>
            <a:pPr>
              <a:buNone/>
            </a:pPr>
            <a:endParaRPr lang="en-US" b="1" dirty="0" smtClean="0">
              <a:solidFill>
                <a:srgbClr val="002060"/>
              </a:solidFill>
              <a:latin typeface="Times New Roman" pitchFamily="18" charset="0"/>
              <a:cs typeface="Times New Roman" pitchFamily="18" charset="0"/>
            </a:endParaRPr>
          </a:p>
          <a:p>
            <a:pPr algn="ctr">
              <a:buNone/>
            </a:pPr>
            <a:endParaRPr lang="en-US" sz="3600" b="1" dirty="0" smtClean="0">
              <a:ln>
                <a:solidFill>
                  <a:schemeClr val="accent2">
                    <a:lumMod val="75000"/>
                  </a:schemeClr>
                </a:solidFill>
              </a:ln>
              <a:solidFill>
                <a:srgbClr val="002060"/>
              </a:solidFill>
              <a:latin typeface="Times New Roman" pitchFamily="18" charset="0"/>
              <a:cs typeface="Times New Roman" pitchFamily="18" charset="0"/>
            </a:endParaRPr>
          </a:p>
          <a:p>
            <a:pPr algn="ctr">
              <a:buNone/>
            </a:pPr>
            <a:r>
              <a:rPr lang="en-US" b="1" dirty="0" smtClean="0">
                <a:solidFill>
                  <a:srgbClr val="002060"/>
                </a:solidFill>
                <a:latin typeface="Times New Roman" pitchFamily="18" charset="0"/>
                <a:cs typeface="Times New Roman" pitchFamily="18" charset="0"/>
              </a:rPr>
              <a:t>Dept. of  Economics</a:t>
            </a:r>
          </a:p>
          <a:p>
            <a:pPr algn="ctr">
              <a:buNone/>
            </a:pPr>
            <a:r>
              <a:rPr lang="en-US" b="1" dirty="0" smtClean="0">
                <a:solidFill>
                  <a:srgbClr val="002060"/>
                </a:solidFill>
                <a:latin typeface="Times New Roman" pitchFamily="18" charset="0"/>
                <a:cs typeface="Times New Roman" pitchFamily="18" charset="0"/>
              </a:rPr>
              <a:t>C.S.J.M. </a:t>
            </a:r>
            <a:r>
              <a:rPr lang="en-US" b="1" dirty="0" err="1" smtClean="0">
                <a:solidFill>
                  <a:srgbClr val="002060"/>
                </a:solidFill>
                <a:latin typeface="Times New Roman" pitchFamily="18" charset="0"/>
                <a:cs typeface="Times New Roman" pitchFamily="18" charset="0"/>
              </a:rPr>
              <a:t>University,Kanpur</a:t>
            </a:r>
            <a:r>
              <a:rPr lang="en-US" b="1" dirty="0" smtClean="0">
                <a:solidFill>
                  <a:srgbClr val="002060"/>
                </a:solidFill>
                <a:latin typeface="Times New Roman" pitchFamily="18" charset="0"/>
                <a:cs typeface="Times New Roman" pitchFamily="18" charset="0"/>
              </a:rPr>
              <a:t>  </a:t>
            </a:r>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72008" y="1412776"/>
            <a:ext cx="8964488" cy="5328592"/>
          </a:xfrm>
        </p:spPr>
        <p:txBody>
          <a:bodyPr>
            <a:noAutofit/>
          </a:bodyPr>
          <a:lstStyle/>
          <a:p>
            <a:pPr marL="320040" lvl="1" indent="-320040" algn="just">
              <a:spcBef>
                <a:spcPts val="700"/>
              </a:spcBef>
              <a:buClr>
                <a:schemeClr val="accent2"/>
              </a:buClr>
              <a:buSzPct val="60000"/>
              <a:buNone/>
            </a:pPr>
            <a:r>
              <a:rPr lang="en-US" sz="2200" b="1" dirty="0" smtClean="0">
                <a:solidFill>
                  <a:srgbClr val="002060"/>
                </a:solidFill>
              </a:rPr>
              <a:t>Expenditure Approach (</a:t>
            </a:r>
            <a:r>
              <a:rPr lang="en-US" sz="2200" b="1" dirty="0" smtClean="0">
                <a:cs typeface="Arial" pitchFamily="34" charset="0"/>
                <a:sym typeface="Arial" pitchFamily="34" charset="0"/>
              </a:rPr>
              <a:t>Flow of Product[Samuelson] / Outlay Approach) </a:t>
            </a:r>
            <a:endParaRPr lang="en-US" sz="2200" b="1" dirty="0" smtClean="0">
              <a:solidFill>
                <a:srgbClr val="002060"/>
              </a:solidFill>
            </a:endParaRPr>
          </a:p>
          <a:p>
            <a:pPr algn="just">
              <a:buFont typeface="Wingdings" pitchFamily="2" charset="2"/>
              <a:buChar char="v"/>
            </a:pPr>
            <a:r>
              <a:rPr lang="en-US" sz="2000" dirty="0" smtClean="0"/>
              <a:t>A method of computing NI that measures the amount spent on all final goods and services during a given period.</a:t>
            </a:r>
          </a:p>
          <a:p>
            <a:pPr algn="just">
              <a:buFont typeface="Wingdings" pitchFamily="2" charset="2"/>
              <a:buChar char="v"/>
            </a:pPr>
            <a:r>
              <a:rPr lang="en-US" sz="2000" dirty="0" smtClean="0"/>
              <a:t>The Expenditure in the Economy can be broadly divided into four types, such as,</a:t>
            </a:r>
          </a:p>
          <a:p>
            <a:pPr lvl="1" algn="just">
              <a:buFont typeface="Wingdings" pitchFamily="2" charset="2"/>
              <a:buChar char="v"/>
            </a:pPr>
            <a:r>
              <a:rPr lang="en-US" sz="1700" dirty="0" smtClean="0"/>
              <a:t>Households (Consumption Expenditure) [C]</a:t>
            </a:r>
          </a:p>
          <a:p>
            <a:pPr lvl="1" algn="just">
              <a:buFont typeface="Wingdings" pitchFamily="2" charset="2"/>
              <a:buChar char="v"/>
            </a:pPr>
            <a:r>
              <a:rPr lang="en-US" sz="1700" dirty="0" smtClean="0"/>
              <a:t>Business (Investment Expenditure) [I]</a:t>
            </a:r>
          </a:p>
          <a:p>
            <a:pPr lvl="1" algn="just">
              <a:buFont typeface="Wingdings" pitchFamily="2" charset="2"/>
              <a:buChar char="v"/>
            </a:pPr>
            <a:r>
              <a:rPr lang="en-US" sz="1700" dirty="0" smtClean="0"/>
              <a:t>Government (Government Expenditure) [G]</a:t>
            </a:r>
          </a:p>
          <a:p>
            <a:pPr lvl="1" algn="just">
              <a:buFont typeface="Wingdings" pitchFamily="2" charset="2"/>
              <a:buChar char="v"/>
            </a:pPr>
            <a:r>
              <a:rPr lang="en-US" sz="1700" dirty="0" smtClean="0"/>
              <a:t>Foreigners (Export (X) and Imports (IM) of Goods and Services)-Trade Balance: [X-IM]</a:t>
            </a:r>
          </a:p>
          <a:p>
            <a:pPr algn="just">
              <a:buFont typeface="Wingdings" pitchFamily="2" charset="2"/>
              <a:buChar char="v"/>
            </a:pPr>
            <a:r>
              <a:rPr lang="en-US" sz="2000" dirty="0" smtClean="0"/>
              <a:t>A summation of all the expenditures over a period of time is known as NI (e.g. GDP in an open economy). </a:t>
            </a:r>
          </a:p>
          <a:p>
            <a:pPr algn="just">
              <a:buFont typeface="Wingdings" pitchFamily="2" charset="2"/>
              <a:buChar char="v"/>
            </a:pPr>
            <a:endParaRPr lang="en-US" sz="2000" dirty="0" smtClean="0"/>
          </a:p>
          <a:p>
            <a:pPr lvl="0" algn="just">
              <a:buFont typeface="Wingdings" pitchFamily="2" charset="2"/>
              <a:buChar char="v"/>
            </a:pPr>
            <a:endParaRPr lang="en-US" dirty="0" smtClean="0"/>
          </a:p>
        </p:txBody>
      </p:sp>
      <p:sp>
        <p:nvSpPr>
          <p:cNvPr id="4" name="Title 1"/>
          <p:cNvSpPr>
            <a:spLocks noGrp="1"/>
          </p:cNvSpPr>
          <p:nvPr>
            <p:ph type="title"/>
          </p:nvPr>
        </p:nvSpPr>
        <p:spPr>
          <a:xfrm>
            <a:off x="612648" y="116632"/>
            <a:ext cx="8153400" cy="608112"/>
          </a:xfrm>
        </p:spPr>
        <p:txBody>
          <a:bodyPr>
            <a:normAutofit fontScale="90000"/>
          </a:bodyPr>
          <a:lstStyle/>
          <a:p>
            <a:pPr algn="ctr"/>
            <a:r>
              <a:rPr lang="en-US" b="1" dirty="0" smtClean="0">
                <a:solidFill>
                  <a:srgbClr val="002060"/>
                </a:solidFill>
                <a:latin typeface="+mn-lt"/>
              </a:rPr>
              <a:t>National income</a:t>
            </a:r>
            <a:endParaRPr lang="en-US" b="1" dirty="0">
              <a:solidFill>
                <a:srgbClr val="002060"/>
              </a:solidFill>
              <a:latin typeface="+mn-lt"/>
            </a:endParaRPr>
          </a:p>
        </p:txBody>
      </p:sp>
      <p:sp>
        <p:nvSpPr>
          <p:cNvPr id="5" name="Title 1"/>
          <p:cNvSpPr txBox="1">
            <a:spLocks/>
          </p:cNvSpPr>
          <p:nvPr/>
        </p:nvSpPr>
        <p:spPr>
          <a:xfrm>
            <a:off x="323528" y="764704"/>
            <a:ext cx="8568952" cy="536104"/>
          </a:xfrm>
          <a:prstGeom prst="rect">
            <a:avLst/>
          </a:prstGeom>
        </p:spPr>
        <p:txBody>
          <a:bodyPr vert="horz" anchor="ctr">
            <a:normAutofit fontScale="97500"/>
          </a:bodyPr>
          <a:lstStyle/>
          <a:p>
            <a:pPr algn="just"/>
            <a:r>
              <a:rPr lang="en-US" sz="2400" b="1" dirty="0" smtClean="0">
                <a:solidFill>
                  <a:srgbClr val="002060"/>
                </a:solidFill>
              </a:rPr>
              <a:t>Methods of Measurement of National Income….</a:t>
            </a:r>
            <a:endParaRPr lang="en-US" sz="2400" b="1" dirty="0">
              <a:solidFill>
                <a:srgbClr val="002060"/>
              </a:solidFill>
            </a:endParaRPr>
          </a:p>
        </p:txBody>
      </p:sp>
      <p:graphicFrame>
        <p:nvGraphicFramePr>
          <p:cNvPr id="43017" name="Object 76"/>
          <p:cNvGraphicFramePr>
            <a:graphicFrameLocks noChangeAspect="1"/>
          </p:cNvGraphicFramePr>
          <p:nvPr/>
        </p:nvGraphicFramePr>
        <p:xfrm>
          <a:off x="3404766" y="4725144"/>
          <a:ext cx="4119562" cy="500063"/>
        </p:xfrm>
        <a:graphic>
          <a:graphicData uri="http://schemas.openxmlformats.org/presentationml/2006/ole">
            <p:oleObj spid="_x0000_s43017" name="Equation" r:id="rId4" imgW="3085920" imgH="482400" progId="">
              <p:embed/>
            </p:oleObj>
          </a:graphicData>
        </a:graphic>
      </p:graphicFrame>
      <p:graphicFrame>
        <p:nvGraphicFramePr>
          <p:cNvPr id="43019" name="Object 76"/>
          <p:cNvGraphicFramePr>
            <a:graphicFrameLocks noChangeAspect="1"/>
          </p:cNvGraphicFramePr>
          <p:nvPr/>
        </p:nvGraphicFramePr>
        <p:xfrm>
          <a:off x="566738" y="5300663"/>
          <a:ext cx="8004175" cy="1428750"/>
        </p:xfrm>
        <a:graphic>
          <a:graphicData uri="http://schemas.openxmlformats.org/presentationml/2006/ole">
            <p:oleObj spid="_x0000_s43019" name="Equation" r:id="rId5" imgW="5892480" imgH="1295280" progId="">
              <p:embed/>
            </p:oleObj>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72008" y="1484784"/>
            <a:ext cx="8964488" cy="5328592"/>
          </a:xfrm>
        </p:spPr>
        <p:txBody>
          <a:bodyPr>
            <a:noAutofit/>
          </a:bodyPr>
          <a:lstStyle/>
          <a:p>
            <a:pPr marL="320040" lvl="1" indent="-320040" algn="just">
              <a:spcBef>
                <a:spcPts val="700"/>
              </a:spcBef>
              <a:buClr>
                <a:schemeClr val="accent2"/>
              </a:buClr>
              <a:buSzPct val="60000"/>
              <a:buNone/>
            </a:pPr>
            <a:r>
              <a:rPr lang="en-US" sz="2200" b="1" dirty="0" smtClean="0">
                <a:solidFill>
                  <a:srgbClr val="002060"/>
                </a:solidFill>
              </a:rPr>
              <a:t>Expenditure Approach (</a:t>
            </a:r>
            <a:r>
              <a:rPr lang="en-US" sz="2200" b="1" dirty="0" smtClean="0">
                <a:cs typeface="Arial" pitchFamily="34" charset="0"/>
                <a:sym typeface="Arial" pitchFamily="34" charset="0"/>
              </a:rPr>
              <a:t>Flow of Product[Samuelson] / Outlay Approach) </a:t>
            </a:r>
            <a:endParaRPr lang="en-US" sz="2000" dirty="0" smtClean="0"/>
          </a:p>
          <a:p>
            <a:pPr lvl="0" algn="just">
              <a:buFont typeface="Wingdings" pitchFamily="2" charset="2"/>
              <a:buChar char="v"/>
            </a:pPr>
            <a:endParaRPr lang="en-GB" dirty="0" smtClean="0"/>
          </a:p>
          <a:p>
            <a:pPr lvl="0" algn="just">
              <a:buFont typeface="Wingdings" pitchFamily="2" charset="2"/>
              <a:buChar char="v"/>
            </a:pPr>
            <a:endParaRPr lang="en-GB" dirty="0" smtClean="0"/>
          </a:p>
          <a:p>
            <a:pPr lvl="0" algn="just">
              <a:buFont typeface="Wingdings" pitchFamily="2" charset="2"/>
              <a:buChar char="v"/>
            </a:pPr>
            <a:endParaRPr lang="en-GB" dirty="0" smtClean="0"/>
          </a:p>
          <a:p>
            <a:pPr lvl="0" algn="just">
              <a:buFont typeface="Wingdings" pitchFamily="2" charset="2"/>
              <a:buChar char="v"/>
            </a:pPr>
            <a:endParaRPr lang="en-GB" dirty="0" smtClean="0"/>
          </a:p>
          <a:p>
            <a:pPr lvl="0" algn="just">
              <a:buFont typeface="Wingdings" pitchFamily="2" charset="2"/>
              <a:buChar char="v"/>
            </a:pPr>
            <a:r>
              <a:rPr lang="en-GB" sz="2000" dirty="0" smtClean="0"/>
              <a:t>For a </a:t>
            </a:r>
            <a:r>
              <a:rPr lang="en-GB" sz="2000" b="1" dirty="0" smtClean="0"/>
              <a:t>close economy</a:t>
            </a:r>
            <a:r>
              <a:rPr lang="en-GB" sz="2000" dirty="0" smtClean="0"/>
              <a:t>, Net Export/ Trade balance (TB) is equal to zero, thus there is no international participation. </a:t>
            </a:r>
            <a:r>
              <a:rPr lang="en-US" altLang="zh-CN" sz="2000" i="1" dirty="0" smtClean="0">
                <a:ea typeface="宋体" pitchFamily="2" charset="-122"/>
              </a:rPr>
              <a:t>EX = IM</a:t>
            </a:r>
            <a:endParaRPr lang="en-US" sz="2000" dirty="0" smtClean="0"/>
          </a:p>
        </p:txBody>
      </p:sp>
      <p:sp>
        <p:nvSpPr>
          <p:cNvPr id="4" name="Title 1"/>
          <p:cNvSpPr>
            <a:spLocks noGrp="1"/>
          </p:cNvSpPr>
          <p:nvPr>
            <p:ph type="title"/>
          </p:nvPr>
        </p:nvSpPr>
        <p:spPr>
          <a:xfrm>
            <a:off x="612648" y="116632"/>
            <a:ext cx="8153400" cy="608112"/>
          </a:xfrm>
        </p:spPr>
        <p:txBody>
          <a:bodyPr>
            <a:normAutofit fontScale="90000"/>
          </a:bodyPr>
          <a:lstStyle/>
          <a:p>
            <a:pPr algn="ctr"/>
            <a:r>
              <a:rPr lang="en-US" b="1" dirty="0" smtClean="0">
                <a:solidFill>
                  <a:srgbClr val="002060"/>
                </a:solidFill>
                <a:latin typeface="+mn-lt"/>
              </a:rPr>
              <a:t>National income</a:t>
            </a:r>
            <a:endParaRPr lang="en-US" b="1" dirty="0">
              <a:solidFill>
                <a:srgbClr val="002060"/>
              </a:solidFill>
              <a:latin typeface="+mn-lt"/>
            </a:endParaRPr>
          </a:p>
        </p:txBody>
      </p:sp>
      <p:sp>
        <p:nvSpPr>
          <p:cNvPr id="5" name="Title 1"/>
          <p:cNvSpPr txBox="1">
            <a:spLocks/>
          </p:cNvSpPr>
          <p:nvPr/>
        </p:nvSpPr>
        <p:spPr>
          <a:xfrm>
            <a:off x="323528" y="764704"/>
            <a:ext cx="8568952" cy="536104"/>
          </a:xfrm>
          <a:prstGeom prst="rect">
            <a:avLst/>
          </a:prstGeom>
        </p:spPr>
        <p:txBody>
          <a:bodyPr vert="horz" anchor="ctr">
            <a:normAutofit fontScale="97500"/>
          </a:bodyPr>
          <a:lstStyle/>
          <a:p>
            <a:pPr algn="just"/>
            <a:r>
              <a:rPr lang="en-US" sz="2400" b="1" dirty="0" smtClean="0">
                <a:solidFill>
                  <a:srgbClr val="002060"/>
                </a:solidFill>
              </a:rPr>
              <a:t>Methods of Measurement of National Income….</a:t>
            </a:r>
            <a:endParaRPr lang="en-US" sz="2400" b="1" dirty="0">
              <a:solidFill>
                <a:srgbClr val="002060"/>
              </a:solidFill>
            </a:endParaRPr>
          </a:p>
        </p:txBody>
      </p:sp>
      <p:graphicFrame>
        <p:nvGraphicFramePr>
          <p:cNvPr id="2" name="Object 55"/>
          <p:cNvGraphicFramePr>
            <a:graphicFrameLocks noChangeAspect="1"/>
          </p:cNvGraphicFramePr>
          <p:nvPr/>
        </p:nvGraphicFramePr>
        <p:xfrm>
          <a:off x="650875" y="2176710"/>
          <a:ext cx="7872413" cy="1684338"/>
        </p:xfrm>
        <a:graphic>
          <a:graphicData uri="http://schemas.openxmlformats.org/presentationml/2006/ole">
            <p:oleObj spid="_x0000_s44035" name="Equation" r:id="rId4" imgW="6032160" imgH="1320480" progId="">
              <p:embed/>
            </p:oleObj>
          </a:graphicData>
        </a:graphic>
      </p:graphicFrame>
      <p:graphicFrame>
        <p:nvGraphicFramePr>
          <p:cNvPr id="44037" name="Object 76"/>
          <p:cNvGraphicFramePr>
            <a:graphicFrameLocks noChangeAspect="1"/>
          </p:cNvGraphicFramePr>
          <p:nvPr/>
        </p:nvGraphicFramePr>
        <p:xfrm>
          <a:off x="2428875" y="5143500"/>
          <a:ext cx="3508375" cy="382588"/>
        </p:xfrm>
        <a:graphic>
          <a:graphicData uri="http://schemas.openxmlformats.org/presentationml/2006/ole">
            <p:oleObj spid="_x0000_s44037" name="Equation" r:id="rId5" imgW="2628720" imgH="368280" progId="">
              <p:embed/>
            </p:oleObj>
          </a:graphicData>
        </a:graphic>
      </p:graphicFrame>
      <p:graphicFrame>
        <p:nvGraphicFramePr>
          <p:cNvPr id="44038" name="Object 76"/>
          <p:cNvGraphicFramePr>
            <a:graphicFrameLocks noChangeAspect="1"/>
          </p:cNvGraphicFramePr>
          <p:nvPr/>
        </p:nvGraphicFramePr>
        <p:xfrm>
          <a:off x="2128838" y="5773738"/>
          <a:ext cx="4219575" cy="447675"/>
        </p:xfrm>
        <a:graphic>
          <a:graphicData uri="http://schemas.openxmlformats.org/presentationml/2006/ole">
            <p:oleObj spid="_x0000_s44038" name="Equation" r:id="rId6" imgW="3162240" imgH="431640" progId="">
              <p:embed/>
            </p:oleObj>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72008" y="1484784"/>
            <a:ext cx="8964488" cy="5328592"/>
          </a:xfrm>
        </p:spPr>
        <p:txBody>
          <a:bodyPr>
            <a:noAutofit/>
          </a:bodyPr>
          <a:lstStyle/>
          <a:p>
            <a:pPr marL="320040" lvl="1" indent="-320040" algn="just">
              <a:spcBef>
                <a:spcPts val="700"/>
              </a:spcBef>
              <a:buClr>
                <a:schemeClr val="accent2"/>
              </a:buClr>
              <a:buSzPct val="60000"/>
              <a:buNone/>
            </a:pPr>
            <a:r>
              <a:rPr lang="en-GB" sz="2400" b="1" dirty="0" smtClean="0">
                <a:solidFill>
                  <a:srgbClr val="002060"/>
                </a:solidFill>
              </a:rPr>
              <a:t>Some Limitations of </a:t>
            </a:r>
            <a:r>
              <a:rPr lang="en-US" sz="2400" b="1" dirty="0" smtClean="0">
                <a:solidFill>
                  <a:srgbClr val="002060"/>
                </a:solidFill>
              </a:rPr>
              <a:t>Methods of Measurement of NI</a:t>
            </a:r>
          </a:p>
          <a:p>
            <a:pPr lvl="0" algn="just">
              <a:buFont typeface="Wingdings" pitchFamily="2" charset="2"/>
              <a:buChar char="v"/>
            </a:pPr>
            <a:r>
              <a:rPr lang="en-US" sz="2000" dirty="0" smtClean="0"/>
              <a:t>Income approach only ascertains income (</a:t>
            </a:r>
            <a:r>
              <a:rPr lang="en-US" sz="2000" b="1" dirty="0" smtClean="0"/>
              <a:t>wages, rents, interest, </a:t>
            </a:r>
            <a:r>
              <a:rPr lang="en-US" sz="2000" dirty="0" smtClean="0"/>
              <a:t>and </a:t>
            </a:r>
            <a:r>
              <a:rPr lang="en-US" sz="2000" b="1" dirty="0" smtClean="0"/>
              <a:t>profits</a:t>
            </a:r>
            <a:r>
              <a:rPr lang="en-US" sz="2000" dirty="0" smtClean="0"/>
              <a:t>) made by factors of production. However, depreciation is not initially factored into the equation, leading to some degree of estimation error.</a:t>
            </a:r>
          </a:p>
          <a:p>
            <a:pPr lvl="0" algn="just">
              <a:buNone/>
            </a:pPr>
            <a:r>
              <a:rPr lang="en-US" sz="2000" dirty="0" smtClean="0"/>
              <a:t> </a:t>
            </a:r>
          </a:p>
          <a:p>
            <a:pPr lvl="0" algn="just">
              <a:buFont typeface="Wingdings" pitchFamily="2" charset="2"/>
              <a:buChar char="v"/>
            </a:pPr>
            <a:r>
              <a:rPr lang="en-US" sz="2000" dirty="0" smtClean="0"/>
              <a:t>The expenditure approach measures the amount of money used in an economy to make purchases or expenses of goods and services; however things such as </a:t>
            </a:r>
            <a:r>
              <a:rPr lang="en-US" sz="2000" b="1" dirty="0" smtClean="0"/>
              <a:t>charity work </a:t>
            </a:r>
            <a:r>
              <a:rPr lang="en-US" sz="2000" dirty="0" smtClean="0"/>
              <a:t>do not  not show up, and can therefore skew the figures. </a:t>
            </a:r>
          </a:p>
          <a:p>
            <a:pPr lvl="0" algn="just">
              <a:buFont typeface="Wingdings" pitchFamily="2" charset="2"/>
              <a:buChar char="v"/>
            </a:pPr>
            <a:endParaRPr lang="en-US" sz="2000" dirty="0" smtClean="0"/>
          </a:p>
          <a:p>
            <a:pPr lvl="0" algn="just">
              <a:buFont typeface="Wingdings" pitchFamily="2" charset="2"/>
              <a:buChar char="v"/>
            </a:pPr>
            <a:r>
              <a:rPr lang="en-US" sz="2000" dirty="0" smtClean="0"/>
              <a:t>Finally, the product approach is used to measure the amount of product produced by an economy, but is vulnerable to miscalculation due to </a:t>
            </a:r>
            <a:r>
              <a:rPr lang="en-US" sz="2000" b="1" dirty="0" smtClean="0"/>
              <a:t>service industries or industries that do not create an actual, physical product.</a:t>
            </a:r>
          </a:p>
          <a:p>
            <a:pPr lvl="0" algn="just">
              <a:buFont typeface="Wingdings" pitchFamily="2" charset="2"/>
              <a:buChar char="v"/>
            </a:pPr>
            <a:endParaRPr lang="en-US" sz="2000" dirty="0" smtClean="0"/>
          </a:p>
        </p:txBody>
      </p:sp>
      <p:sp>
        <p:nvSpPr>
          <p:cNvPr id="4" name="Title 1"/>
          <p:cNvSpPr>
            <a:spLocks noGrp="1"/>
          </p:cNvSpPr>
          <p:nvPr>
            <p:ph type="title"/>
          </p:nvPr>
        </p:nvSpPr>
        <p:spPr>
          <a:xfrm>
            <a:off x="612648" y="116632"/>
            <a:ext cx="8153400" cy="608112"/>
          </a:xfrm>
        </p:spPr>
        <p:txBody>
          <a:bodyPr>
            <a:normAutofit fontScale="90000"/>
          </a:bodyPr>
          <a:lstStyle/>
          <a:p>
            <a:pPr algn="ctr"/>
            <a:r>
              <a:rPr lang="en-US" b="1" dirty="0" smtClean="0">
                <a:solidFill>
                  <a:srgbClr val="002060"/>
                </a:solidFill>
                <a:latin typeface="+mn-lt"/>
              </a:rPr>
              <a:t>National income</a:t>
            </a:r>
            <a:endParaRPr lang="en-US" b="1" dirty="0">
              <a:solidFill>
                <a:srgbClr val="002060"/>
              </a:solidFill>
              <a:latin typeface="+mn-lt"/>
            </a:endParaRPr>
          </a:p>
        </p:txBody>
      </p:sp>
      <p:sp>
        <p:nvSpPr>
          <p:cNvPr id="5" name="Title 1"/>
          <p:cNvSpPr txBox="1">
            <a:spLocks/>
          </p:cNvSpPr>
          <p:nvPr/>
        </p:nvSpPr>
        <p:spPr>
          <a:xfrm>
            <a:off x="323528" y="764704"/>
            <a:ext cx="8568952" cy="536104"/>
          </a:xfrm>
          <a:prstGeom prst="rect">
            <a:avLst/>
          </a:prstGeom>
        </p:spPr>
        <p:txBody>
          <a:bodyPr vert="horz" anchor="ctr">
            <a:normAutofit fontScale="97500"/>
          </a:bodyPr>
          <a:lstStyle/>
          <a:p>
            <a:pPr algn="just"/>
            <a:r>
              <a:rPr lang="en-US" sz="2400" b="1" dirty="0" smtClean="0">
                <a:solidFill>
                  <a:srgbClr val="002060"/>
                </a:solidFill>
              </a:rPr>
              <a:t>Methods of Measurement of National Income….</a:t>
            </a:r>
            <a:endParaRPr lang="en-US" sz="2400" b="1" dirty="0">
              <a:solidFill>
                <a:srgbClr val="002060"/>
              </a:solidFill>
            </a:endParaRPr>
          </a:p>
        </p:txBody>
      </p:sp>
      <p:pic>
        <p:nvPicPr>
          <p:cNvPr id="6" name="Picture 5" descr="C:\Users\MORO SEIDU\Desktop\CCS HAU\Sem 2\macro\images\BC537911B8C2DCAE77989DBEE46E.jpg"/>
          <p:cNvPicPr>
            <a:picLocks noChangeAspect="1" noChangeArrowheads="1"/>
          </p:cNvPicPr>
          <p:nvPr/>
        </p:nvPicPr>
        <p:blipFill>
          <a:blip r:embed="rId3" cstate="print"/>
          <a:srcRect/>
          <a:stretch>
            <a:fillRect/>
          </a:stretch>
        </p:blipFill>
        <p:spPr bwMode="auto">
          <a:xfrm>
            <a:off x="7055768" y="5561856"/>
            <a:ext cx="2088232" cy="1296144"/>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51520" y="1772816"/>
            <a:ext cx="3528392" cy="3816424"/>
          </a:xfrm>
        </p:spPr>
        <p:style>
          <a:lnRef idx="2">
            <a:schemeClr val="accent1"/>
          </a:lnRef>
          <a:fillRef idx="1">
            <a:schemeClr val="lt1"/>
          </a:fillRef>
          <a:effectRef idx="0">
            <a:schemeClr val="accent1"/>
          </a:effectRef>
          <a:fontRef idx="minor">
            <a:schemeClr val="dk1"/>
          </a:fontRef>
        </p:style>
        <p:txBody>
          <a:bodyPr>
            <a:normAutofit/>
          </a:bodyPr>
          <a:lstStyle/>
          <a:p>
            <a:pPr lvl="0" algn="just">
              <a:buFont typeface="Wingdings" pitchFamily="2" charset="2"/>
              <a:buChar char="v"/>
            </a:pPr>
            <a:r>
              <a:rPr lang="en-US" sz="2000" dirty="0" smtClean="0"/>
              <a:t>Conceptual difficulties</a:t>
            </a:r>
          </a:p>
          <a:p>
            <a:pPr lvl="0" algn="just">
              <a:buFont typeface="Wingdings" pitchFamily="2" charset="2"/>
              <a:buChar char="v"/>
            </a:pPr>
            <a:r>
              <a:rPr lang="en-US" sz="2000" dirty="0" smtClean="0"/>
              <a:t>Overlapping of occupations</a:t>
            </a:r>
          </a:p>
          <a:p>
            <a:pPr lvl="0" algn="just">
              <a:buFont typeface="Wingdings" pitchFamily="2" charset="2"/>
              <a:buChar char="v"/>
            </a:pPr>
            <a:r>
              <a:rPr lang="en-US" sz="2000" dirty="0" smtClean="0"/>
              <a:t>Difficulty in value estimation</a:t>
            </a:r>
          </a:p>
          <a:p>
            <a:pPr lvl="0" algn="just">
              <a:buFont typeface="Wingdings" pitchFamily="2" charset="2"/>
              <a:buChar char="v"/>
            </a:pPr>
            <a:r>
              <a:rPr lang="en-US" sz="2000" dirty="0" smtClean="0"/>
              <a:t>Non- monetized sector</a:t>
            </a:r>
          </a:p>
          <a:p>
            <a:pPr lvl="0" algn="just">
              <a:buFont typeface="Wingdings" pitchFamily="2" charset="2"/>
              <a:buChar char="v"/>
            </a:pPr>
            <a:r>
              <a:rPr lang="en-US" sz="2000" dirty="0" smtClean="0"/>
              <a:t>Problems in Industrial sector</a:t>
            </a:r>
          </a:p>
          <a:p>
            <a:pPr lvl="0" algn="just">
              <a:buFont typeface="Wingdings" pitchFamily="2" charset="2"/>
              <a:buChar char="v"/>
            </a:pPr>
            <a:r>
              <a:rPr lang="en-US" sz="2000" dirty="0" smtClean="0"/>
              <a:t>Foreign Firm income.</a:t>
            </a:r>
          </a:p>
          <a:p>
            <a:pPr lvl="0" algn="just">
              <a:buFont typeface="Wingdings" pitchFamily="2" charset="2"/>
              <a:buChar char="v"/>
            </a:pPr>
            <a:r>
              <a:rPr lang="en-US" sz="2000" dirty="0" smtClean="0"/>
              <a:t>Inefficient data collection</a:t>
            </a:r>
          </a:p>
          <a:p>
            <a:pPr lvl="0" algn="just">
              <a:buFont typeface="Wingdings" pitchFamily="2" charset="2"/>
              <a:buChar char="v"/>
            </a:pPr>
            <a:r>
              <a:rPr lang="en-US" sz="2000" dirty="0" smtClean="0"/>
              <a:t>Illiteracy of masses </a:t>
            </a:r>
          </a:p>
          <a:p>
            <a:pPr lvl="0" algn="just">
              <a:buFont typeface="Wingdings" pitchFamily="2" charset="2"/>
              <a:buChar char="v"/>
            </a:pPr>
            <a:r>
              <a:rPr lang="en-US" sz="2000" dirty="0" smtClean="0"/>
              <a:t>Second hand sale</a:t>
            </a:r>
          </a:p>
          <a:p>
            <a:pPr lvl="0" algn="just">
              <a:buFont typeface="Wingdings" pitchFamily="2" charset="2"/>
              <a:buChar char="v"/>
            </a:pPr>
            <a:endParaRPr lang="en-US" sz="2000" dirty="0" smtClean="0"/>
          </a:p>
        </p:txBody>
      </p:sp>
      <p:sp>
        <p:nvSpPr>
          <p:cNvPr id="4" name="Title 1"/>
          <p:cNvSpPr>
            <a:spLocks noGrp="1"/>
          </p:cNvSpPr>
          <p:nvPr>
            <p:ph type="title"/>
          </p:nvPr>
        </p:nvSpPr>
        <p:spPr>
          <a:xfrm>
            <a:off x="612648" y="116632"/>
            <a:ext cx="8153400" cy="608112"/>
          </a:xfrm>
        </p:spPr>
        <p:txBody>
          <a:bodyPr>
            <a:normAutofit fontScale="90000"/>
          </a:bodyPr>
          <a:lstStyle/>
          <a:p>
            <a:pPr algn="ctr"/>
            <a:r>
              <a:rPr lang="en-US" b="1" dirty="0" smtClean="0">
                <a:solidFill>
                  <a:srgbClr val="002060"/>
                </a:solidFill>
                <a:latin typeface="+mn-lt"/>
              </a:rPr>
              <a:t>National Income</a:t>
            </a:r>
            <a:endParaRPr lang="en-US" b="1" dirty="0">
              <a:solidFill>
                <a:srgbClr val="002060"/>
              </a:solidFill>
              <a:latin typeface="+mn-lt"/>
            </a:endParaRPr>
          </a:p>
        </p:txBody>
      </p:sp>
      <p:sp>
        <p:nvSpPr>
          <p:cNvPr id="5" name="Title 1"/>
          <p:cNvSpPr txBox="1">
            <a:spLocks/>
          </p:cNvSpPr>
          <p:nvPr/>
        </p:nvSpPr>
        <p:spPr>
          <a:xfrm>
            <a:off x="323528" y="764704"/>
            <a:ext cx="7344816" cy="536104"/>
          </a:xfrm>
          <a:prstGeom prst="rect">
            <a:avLst/>
          </a:prstGeom>
        </p:spPr>
        <p:txBody>
          <a:bodyPr vert="horz" anchor="ctr">
            <a:normAutofit fontScale="97500"/>
          </a:bodyPr>
          <a:lstStyle/>
          <a:p>
            <a:pPr algn="just">
              <a:buNone/>
            </a:pPr>
            <a:r>
              <a:rPr lang="en-US" sz="2400" b="1" dirty="0" smtClean="0">
                <a:solidFill>
                  <a:srgbClr val="002060"/>
                </a:solidFill>
              </a:rPr>
              <a:t>Problems of Estimation of National Income</a:t>
            </a:r>
            <a:endParaRPr lang="en-US" sz="2400" b="1" dirty="0">
              <a:solidFill>
                <a:srgbClr val="002060"/>
              </a:solidFill>
            </a:endParaRPr>
          </a:p>
        </p:txBody>
      </p:sp>
      <p:sp>
        <p:nvSpPr>
          <p:cNvPr id="6" name="Rectangle 5"/>
          <p:cNvSpPr/>
          <p:nvPr/>
        </p:nvSpPr>
        <p:spPr>
          <a:xfrm>
            <a:off x="3923928" y="1772817"/>
            <a:ext cx="5076056" cy="3831818"/>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361950" indent="-361950" algn="just">
              <a:lnSpc>
                <a:spcPct val="150000"/>
              </a:lnSpc>
              <a:buClr>
                <a:schemeClr val="accent2"/>
              </a:buClr>
              <a:buSzPct val="70000"/>
              <a:buFont typeface="Wingdings" pitchFamily="2" charset="2"/>
              <a:buChar char="v"/>
            </a:pPr>
            <a:r>
              <a:rPr lang="en-GB" dirty="0" smtClean="0"/>
              <a:t>Unaccounted Environmental cost</a:t>
            </a:r>
            <a:endParaRPr lang="en-US" dirty="0" smtClean="0"/>
          </a:p>
          <a:p>
            <a:pPr marL="361950" lvl="0" indent="-361950" algn="just">
              <a:lnSpc>
                <a:spcPct val="150000"/>
              </a:lnSpc>
              <a:buClr>
                <a:schemeClr val="accent2"/>
              </a:buClr>
              <a:buSzPct val="70000"/>
              <a:buFont typeface="Wingdings" pitchFamily="2" charset="2"/>
              <a:buChar char="v"/>
            </a:pPr>
            <a:r>
              <a:rPr lang="en-US" dirty="0" smtClean="0"/>
              <a:t>Incomplete government records</a:t>
            </a:r>
          </a:p>
          <a:p>
            <a:pPr marL="361950" lvl="0" indent="-361950" algn="just">
              <a:lnSpc>
                <a:spcPct val="150000"/>
              </a:lnSpc>
              <a:buClr>
                <a:schemeClr val="accent2"/>
              </a:buClr>
              <a:buSzPct val="70000"/>
              <a:buFont typeface="Wingdings" pitchFamily="2" charset="2"/>
              <a:buChar char="v"/>
            </a:pPr>
            <a:r>
              <a:rPr lang="en-US" dirty="0" smtClean="0"/>
              <a:t>Problems in agricultural sector</a:t>
            </a:r>
          </a:p>
          <a:p>
            <a:pPr marL="361950" lvl="0" indent="-361950" algn="just">
              <a:lnSpc>
                <a:spcPct val="150000"/>
              </a:lnSpc>
              <a:buClr>
                <a:schemeClr val="accent2"/>
              </a:buClr>
              <a:buSzPct val="70000"/>
              <a:buFont typeface="Wingdings" pitchFamily="2" charset="2"/>
              <a:buChar char="v"/>
            </a:pPr>
            <a:r>
              <a:rPr lang="en-US" dirty="0" smtClean="0"/>
              <a:t>Inadequate statistical required information.</a:t>
            </a:r>
          </a:p>
          <a:p>
            <a:pPr marL="361950" lvl="0" indent="-361950" algn="just">
              <a:lnSpc>
                <a:spcPct val="150000"/>
              </a:lnSpc>
              <a:buClr>
                <a:schemeClr val="accent2"/>
              </a:buClr>
              <a:buSzPct val="70000"/>
              <a:buFont typeface="Wingdings" pitchFamily="2" charset="2"/>
              <a:buChar char="v"/>
            </a:pPr>
            <a:r>
              <a:rPr lang="en-US" dirty="0" smtClean="0"/>
              <a:t>Double counting and Transfer payment problems</a:t>
            </a:r>
          </a:p>
          <a:p>
            <a:pPr marL="361950" lvl="0" indent="-361950" algn="just">
              <a:lnSpc>
                <a:spcPct val="150000"/>
              </a:lnSpc>
              <a:buClr>
                <a:schemeClr val="accent2"/>
              </a:buClr>
              <a:buSzPct val="70000"/>
              <a:buFont typeface="Wingdings" pitchFamily="2" charset="2"/>
              <a:buChar char="v"/>
            </a:pPr>
            <a:r>
              <a:rPr lang="en-US" dirty="0" smtClean="0"/>
              <a:t>Unpaid services (Household and Social Services)</a:t>
            </a:r>
          </a:p>
          <a:p>
            <a:pPr marL="361950" indent="-361950" algn="just">
              <a:lnSpc>
                <a:spcPct val="150000"/>
              </a:lnSpc>
              <a:buClr>
                <a:schemeClr val="accent2"/>
              </a:buClr>
              <a:buSzPct val="70000"/>
              <a:buFont typeface="Wingdings" pitchFamily="2" charset="2"/>
              <a:buChar char="v"/>
            </a:pPr>
            <a:r>
              <a:rPr lang="en-GB" dirty="0" smtClean="0"/>
              <a:t>Uncaptured Market (Black Money market)</a:t>
            </a:r>
            <a:endParaRPr lang="en-US" dirty="0" smtClean="0"/>
          </a:p>
          <a:p>
            <a:pPr marL="361950" lvl="0" indent="-361950" algn="just">
              <a:lnSpc>
                <a:spcPct val="150000"/>
              </a:lnSpc>
              <a:buClr>
                <a:schemeClr val="accent2"/>
              </a:buClr>
              <a:buSzPct val="70000"/>
              <a:buFont typeface="Wingdings" pitchFamily="2" charset="2"/>
              <a:buChar char="v"/>
            </a:pPr>
            <a:r>
              <a:rPr lang="en-US" dirty="0" smtClean="0"/>
              <a:t>Non-applicability of a uniform formula</a:t>
            </a:r>
          </a:p>
          <a:p>
            <a:pPr marL="361950" lvl="0" indent="-361950" algn="just">
              <a:lnSpc>
                <a:spcPct val="150000"/>
              </a:lnSpc>
              <a:buClr>
                <a:schemeClr val="accent2"/>
              </a:buClr>
              <a:buSzPct val="70000"/>
              <a:buFont typeface="Wingdings" pitchFamily="2" charset="2"/>
              <a:buChar char="v"/>
            </a:pPr>
            <a:r>
              <a:rPr lang="en-GB" dirty="0" smtClean="0"/>
              <a:t>Increase in the service sector</a:t>
            </a:r>
            <a:endParaRPr lang="en-US" dirty="0" smtClean="0"/>
          </a:p>
        </p:txBody>
      </p:sp>
      <p:pic>
        <p:nvPicPr>
          <p:cNvPr id="7" name="Picture 1" descr="C:\Users\MORO SEIDU\Desktop\CCS HAU\Sem 2\macro\images\India-gdp-statistics.jpg"/>
          <p:cNvPicPr>
            <a:picLocks noChangeAspect="1" noChangeArrowheads="1"/>
          </p:cNvPicPr>
          <p:nvPr/>
        </p:nvPicPr>
        <p:blipFill>
          <a:blip r:embed="rId3" cstate="print"/>
          <a:srcRect/>
          <a:stretch>
            <a:fillRect/>
          </a:stretch>
        </p:blipFill>
        <p:spPr bwMode="auto">
          <a:xfrm>
            <a:off x="7308304" y="5733256"/>
            <a:ext cx="1656184" cy="1008112"/>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79512" y="1556792"/>
            <a:ext cx="4320480" cy="5112568"/>
          </a:xfrm>
        </p:spPr>
        <p:style>
          <a:lnRef idx="2">
            <a:schemeClr val="accent1"/>
          </a:lnRef>
          <a:fillRef idx="1">
            <a:schemeClr val="lt1"/>
          </a:fillRef>
          <a:effectRef idx="0">
            <a:schemeClr val="accent1"/>
          </a:effectRef>
          <a:fontRef idx="minor">
            <a:schemeClr val="dk1"/>
          </a:fontRef>
        </p:style>
        <p:txBody>
          <a:bodyPr>
            <a:normAutofit fontScale="92500" lnSpcReduction="20000"/>
          </a:bodyPr>
          <a:lstStyle/>
          <a:p>
            <a:pPr>
              <a:lnSpc>
                <a:spcPct val="110000"/>
              </a:lnSpc>
              <a:buFont typeface="Wingdings" pitchFamily="2" charset="2"/>
              <a:buChar char="v"/>
            </a:pPr>
            <a:r>
              <a:rPr lang="en-US" sz="2000" dirty="0" smtClean="0">
                <a:cs typeface="Arial" pitchFamily="34" charset="0"/>
                <a:sym typeface="Arial" pitchFamily="34" charset="0"/>
              </a:rPr>
              <a:t>NI (GNP) is not limited to the </a:t>
            </a:r>
            <a:r>
              <a:rPr lang="en-US" sz="2000" b="1" dirty="0" smtClean="0">
                <a:cs typeface="Arial" pitchFamily="34" charset="0"/>
                <a:sym typeface="Arial" pitchFamily="34" charset="0"/>
              </a:rPr>
              <a:t>territorial boundaries </a:t>
            </a:r>
            <a:r>
              <a:rPr lang="en-US" sz="2000" dirty="0" smtClean="0">
                <a:cs typeface="Arial" pitchFamily="34" charset="0"/>
                <a:sym typeface="Arial" pitchFamily="34" charset="0"/>
              </a:rPr>
              <a:t>of a country. It includes income of all the residents of a country even if they are abroad (</a:t>
            </a:r>
            <a:r>
              <a:rPr lang="en-US" sz="2000" i="1" dirty="0" smtClean="0">
                <a:cs typeface="Arial" pitchFamily="34" charset="0"/>
                <a:sym typeface="Arial" pitchFamily="34" charset="0"/>
              </a:rPr>
              <a:t>Simon Kuznets</a:t>
            </a:r>
            <a:r>
              <a:rPr lang="en-US" sz="2000" dirty="0" smtClean="0">
                <a:cs typeface="Arial" pitchFamily="34" charset="0"/>
                <a:sym typeface="Arial" pitchFamily="34" charset="0"/>
              </a:rPr>
              <a:t>).</a:t>
            </a:r>
          </a:p>
          <a:p>
            <a:pPr>
              <a:lnSpc>
                <a:spcPct val="110000"/>
              </a:lnSpc>
              <a:buFont typeface="Wingdings" pitchFamily="2" charset="2"/>
              <a:buChar char="v"/>
            </a:pPr>
            <a:endParaRPr lang="en-US" sz="2000" dirty="0" smtClean="0">
              <a:cs typeface="Arial" pitchFamily="34" charset="0"/>
              <a:sym typeface="Arial" pitchFamily="34" charset="0"/>
            </a:endParaRPr>
          </a:p>
          <a:p>
            <a:pPr algn="just">
              <a:lnSpc>
                <a:spcPct val="110000"/>
              </a:lnSpc>
              <a:spcBef>
                <a:spcPts val="0"/>
              </a:spcBef>
              <a:buFont typeface="Wingdings" pitchFamily="2" charset="2"/>
              <a:buChar char="v"/>
            </a:pPr>
            <a:r>
              <a:rPr lang="en-US" sz="2000" dirty="0" smtClean="0">
                <a:cs typeface="Arial" pitchFamily="34" charset="0"/>
                <a:sym typeface="Arial" pitchFamily="34" charset="0"/>
              </a:rPr>
              <a:t>Income earned through </a:t>
            </a:r>
            <a:r>
              <a:rPr lang="en-US" sz="2000" b="1" dirty="0" smtClean="0">
                <a:cs typeface="Arial" pitchFamily="34" charset="0"/>
                <a:sym typeface="Arial" pitchFamily="34" charset="0"/>
              </a:rPr>
              <a:t>illegal</a:t>
            </a:r>
            <a:r>
              <a:rPr lang="en-US" sz="2000" dirty="0" smtClean="0">
                <a:cs typeface="Arial" pitchFamily="34" charset="0"/>
                <a:sym typeface="Arial" pitchFamily="34" charset="0"/>
              </a:rPr>
              <a:t> </a:t>
            </a:r>
            <a:r>
              <a:rPr lang="en-US" sz="2000" b="1" dirty="0" smtClean="0">
                <a:cs typeface="Arial" pitchFamily="34" charset="0"/>
                <a:sym typeface="Arial" pitchFamily="34" charset="0"/>
              </a:rPr>
              <a:t>activities</a:t>
            </a:r>
            <a:r>
              <a:rPr lang="en-US" sz="2000" dirty="0" smtClean="0">
                <a:cs typeface="Arial" pitchFamily="34" charset="0"/>
                <a:sym typeface="Arial" pitchFamily="34" charset="0"/>
              </a:rPr>
              <a:t> is not included in national income</a:t>
            </a:r>
          </a:p>
          <a:p>
            <a:pPr algn="just">
              <a:lnSpc>
                <a:spcPct val="110000"/>
              </a:lnSpc>
              <a:spcBef>
                <a:spcPts val="0"/>
              </a:spcBef>
              <a:buFont typeface="Wingdings" pitchFamily="2" charset="2"/>
              <a:buChar char="v"/>
            </a:pPr>
            <a:endParaRPr lang="en-US" sz="2000" dirty="0" smtClean="0">
              <a:sym typeface="Arial" pitchFamily="34" charset="0"/>
            </a:endParaRPr>
          </a:p>
          <a:p>
            <a:pPr algn="just">
              <a:lnSpc>
                <a:spcPct val="110000"/>
              </a:lnSpc>
              <a:spcBef>
                <a:spcPts val="0"/>
              </a:spcBef>
              <a:buFont typeface="Wingdings" pitchFamily="2" charset="2"/>
              <a:buChar char="v"/>
            </a:pPr>
            <a:r>
              <a:rPr lang="en-US" sz="2000" b="1" dirty="0" smtClean="0">
                <a:cs typeface="Arial" pitchFamily="34" charset="0"/>
                <a:sym typeface="Arial" pitchFamily="34" charset="0"/>
              </a:rPr>
              <a:t>Services rendered free of charge </a:t>
            </a:r>
            <a:r>
              <a:rPr lang="en-US" sz="2000" dirty="0" smtClean="0">
                <a:cs typeface="Arial" pitchFamily="34" charset="0"/>
                <a:sym typeface="Arial" pitchFamily="34" charset="0"/>
              </a:rPr>
              <a:t>are not included in NI. By leaving out these service, national income will work out to be less</a:t>
            </a:r>
          </a:p>
          <a:p>
            <a:pPr algn="just">
              <a:lnSpc>
                <a:spcPct val="110000"/>
              </a:lnSpc>
              <a:spcBef>
                <a:spcPts val="0"/>
              </a:spcBef>
              <a:buFont typeface="Wingdings" pitchFamily="2" charset="2"/>
              <a:buChar char="v"/>
            </a:pPr>
            <a:endParaRPr lang="en-US" sz="1800" dirty="0" smtClean="0"/>
          </a:p>
          <a:p>
            <a:pPr algn="just">
              <a:lnSpc>
                <a:spcPct val="110000"/>
              </a:lnSpc>
              <a:spcBef>
                <a:spcPts val="0"/>
              </a:spcBef>
              <a:buFont typeface="Wingdings" pitchFamily="2" charset="2"/>
              <a:buChar char="v"/>
            </a:pPr>
            <a:r>
              <a:rPr lang="en-US" sz="2000" b="1" dirty="0" smtClean="0">
                <a:cs typeface="Arial" pitchFamily="34" charset="0"/>
                <a:sym typeface="Arial" pitchFamily="34" charset="0"/>
              </a:rPr>
              <a:t>Transfer payments </a:t>
            </a:r>
            <a:r>
              <a:rPr lang="en-US" sz="2000" dirty="0" smtClean="0">
                <a:cs typeface="Arial" pitchFamily="34" charset="0"/>
                <a:sym typeface="Arial" pitchFamily="34" charset="0"/>
              </a:rPr>
              <a:t>are not included in NI as they do not contribute to national product.</a:t>
            </a:r>
          </a:p>
          <a:p>
            <a:pPr algn="just">
              <a:lnSpc>
                <a:spcPct val="110000"/>
              </a:lnSpc>
              <a:spcBef>
                <a:spcPts val="0"/>
              </a:spcBef>
              <a:buFont typeface="Wingdings" pitchFamily="2" charset="2"/>
              <a:buChar char="v"/>
            </a:pPr>
            <a:endParaRPr lang="en-US" sz="2000" dirty="0" smtClean="0">
              <a:cs typeface="Arial" pitchFamily="34" charset="0"/>
              <a:sym typeface="Arial" pitchFamily="34" charset="0"/>
            </a:endParaRPr>
          </a:p>
          <a:p>
            <a:pPr algn="just">
              <a:lnSpc>
                <a:spcPct val="110000"/>
              </a:lnSpc>
              <a:spcBef>
                <a:spcPts val="0"/>
              </a:spcBef>
              <a:buFont typeface="Wingdings" pitchFamily="2" charset="2"/>
              <a:buChar char="v"/>
            </a:pPr>
            <a:endParaRPr lang="en-US" sz="2000" dirty="0" smtClean="0">
              <a:cs typeface="Arial" pitchFamily="34" charset="0"/>
              <a:sym typeface="Arial" pitchFamily="34" charset="0"/>
            </a:endParaRPr>
          </a:p>
          <a:p>
            <a:pPr algn="just">
              <a:buFont typeface="Wingdings" pitchFamily="2" charset="2"/>
              <a:buChar char="v"/>
            </a:pPr>
            <a:endParaRPr lang="en-US" dirty="0"/>
          </a:p>
        </p:txBody>
      </p:sp>
      <p:sp>
        <p:nvSpPr>
          <p:cNvPr id="4" name="Title 1"/>
          <p:cNvSpPr>
            <a:spLocks noGrp="1"/>
          </p:cNvSpPr>
          <p:nvPr>
            <p:ph type="title"/>
          </p:nvPr>
        </p:nvSpPr>
        <p:spPr>
          <a:xfrm>
            <a:off x="612648" y="116632"/>
            <a:ext cx="8153400" cy="608112"/>
          </a:xfrm>
        </p:spPr>
        <p:txBody>
          <a:bodyPr>
            <a:normAutofit fontScale="90000"/>
          </a:bodyPr>
          <a:lstStyle/>
          <a:p>
            <a:pPr algn="ctr"/>
            <a:r>
              <a:rPr lang="en-US" b="1" dirty="0" smtClean="0">
                <a:solidFill>
                  <a:srgbClr val="002060"/>
                </a:solidFill>
                <a:latin typeface="+mn-lt"/>
              </a:rPr>
              <a:t>National Income</a:t>
            </a:r>
            <a:endParaRPr lang="en-US" b="1" dirty="0">
              <a:solidFill>
                <a:srgbClr val="002060"/>
              </a:solidFill>
              <a:latin typeface="+mn-lt"/>
            </a:endParaRPr>
          </a:p>
        </p:txBody>
      </p:sp>
      <p:sp>
        <p:nvSpPr>
          <p:cNvPr id="5" name="Title 1"/>
          <p:cNvSpPr txBox="1">
            <a:spLocks/>
          </p:cNvSpPr>
          <p:nvPr/>
        </p:nvSpPr>
        <p:spPr>
          <a:xfrm>
            <a:off x="216024" y="764704"/>
            <a:ext cx="8964488" cy="536104"/>
          </a:xfrm>
          <a:prstGeom prst="rect">
            <a:avLst/>
          </a:prstGeom>
        </p:spPr>
        <p:txBody>
          <a:bodyPr vert="horz" anchor="ctr">
            <a:noAutofit/>
          </a:bodyPr>
          <a:lstStyle/>
          <a:p>
            <a:pPr algn="just">
              <a:buNone/>
            </a:pPr>
            <a:r>
              <a:rPr lang="en-US" sz="2400" b="1" dirty="0" smtClean="0">
                <a:solidFill>
                  <a:srgbClr val="002060"/>
                </a:solidFill>
              </a:rPr>
              <a:t>Important Considerations in the Measurement of  National Income</a:t>
            </a:r>
            <a:endParaRPr lang="en-US" sz="2400" b="1" dirty="0">
              <a:solidFill>
                <a:srgbClr val="002060"/>
              </a:solidFill>
            </a:endParaRPr>
          </a:p>
        </p:txBody>
      </p:sp>
      <p:sp>
        <p:nvSpPr>
          <p:cNvPr id="6" name="Content Placeholder 2"/>
          <p:cNvSpPr txBox="1">
            <a:spLocks/>
          </p:cNvSpPr>
          <p:nvPr/>
        </p:nvSpPr>
        <p:spPr>
          <a:xfrm>
            <a:off x="4860032" y="1529408"/>
            <a:ext cx="4104456" cy="5139952"/>
          </a:xfrm>
          <a:prstGeom prst="rect">
            <a:avLst/>
          </a:prstGeom>
        </p:spPr>
        <p:style>
          <a:lnRef idx="2">
            <a:schemeClr val="accent1"/>
          </a:lnRef>
          <a:fillRef idx="1">
            <a:schemeClr val="lt1"/>
          </a:fillRef>
          <a:effectRef idx="0">
            <a:schemeClr val="accent1"/>
          </a:effectRef>
          <a:fontRef idx="minor">
            <a:schemeClr val="dk1"/>
          </a:fontRef>
        </p:style>
        <p:txBody>
          <a:bodyPr vert="horz">
            <a:normAutofit/>
          </a:bodyPr>
          <a:lstStyle/>
          <a:p>
            <a:pPr marL="320040" marR="0" lvl="0" indent="-320040" algn="just" defTabSz="914400" rtl="0" eaLnBrk="1" fontAlgn="auto" latinLnBrk="0" hangingPunct="1">
              <a:spcBef>
                <a:spcPts val="0"/>
              </a:spcBef>
              <a:spcAft>
                <a:spcPts val="0"/>
              </a:spcAft>
              <a:buClr>
                <a:schemeClr val="accent2"/>
              </a:buClr>
              <a:buSzPct val="60000"/>
              <a:buFont typeface="Wingdings" pitchFamily="2" charset="2"/>
              <a:buChar char="v"/>
              <a:tabLst/>
              <a:defRPr/>
            </a:pPr>
            <a:r>
              <a:rPr kumimoji="0" lang="en-US" sz="2000" b="1" i="0" u="none" strike="noStrike" kern="1200" cap="none" spc="0" normalizeH="0" baseline="0" noProof="0" dirty="0" smtClean="0">
                <a:ln>
                  <a:noFill/>
                </a:ln>
                <a:solidFill>
                  <a:schemeClr val="tx1"/>
                </a:solidFill>
                <a:effectLst/>
                <a:uLnTx/>
                <a:uFillTx/>
                <a:latin typeface="+mn-lt"/>
                <a:ea typeface="+mn-ea"/>
                <a:cs typeface="Arial" pitchFamily="34" charset="0"/>
                <a:sym typeface="Arial" pitchFamily="34" charset="0"/>
              </a:rPr>
              <a:t>Capital gains and losses</a:t>
            </a:r>
            <a:r>
              <a:rPr kumimoji="0" lang="en-US" sz="2000" b="0" i="0" u="none" strike="noStrike" kern="1200" cap="none" spc="0" normalizeH="0" baseline="0" noProof="0" dirty="0" smtClean="0">
                <a:ln>
                  <a:noFill/>
                </a:ln>
                <a:solidFill>
                  <a:schemeClr val="tx1"/>
                </a:solidFill>
                <a:effectLst/>
                <a:uLnTx/>
                <a:uFillTx/>
                <a:latin typeface="+mn-lt"/>
                <a:ea typeface="+mn-ea"/>
                <a:cs typeface="Arial" pitchFamily="34" charset="0"/>
                <a:sym typeface="Arial" pitchFamily="34" charset="0"/>
              </a:rPr>
              <a:t> are not included in NI (NDP/NNI) as they are not the result of current economic activities</a:t>
            </a:r>
          </a:p>
          <a:p>
            <a:pPr marL="320040" marR="0" lvl="0" indent="-320040" algn="just" defTabSz="914400" rtl="0" eaLnBrk="1" fontAlgn="auto" latinLnBrk="0" hangingPunct="1">
              <a:lnSpc>
                <a:spcPct val="110000"/>
              </a:lnSpc>
              <a:spcBef>
                <a:spcPts val="0"/>
              </a:spcBef>
              <a:spcAft>
                <a:spcPts val="0"/>
              </a:spcAft>
              <a:buClr>
                <a:schemeClr val="accent2"/>
              </a:buClr>
              <a:buSzPct val="60000"/>
              <a:buFont typeface="Wingdings" pitchFamily="2" charset="2"/>
              <a:buChar char="v"/>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sym typeface="Arial" pitchFamily="34" charset="0"/>
            </a:endParaRPr>
          </a:p>
          <a:p>
            <a:pPr marL="320040" marR="0" lvl="0" indent="-320040" algn="just" defTabSz="914400" rtl="0" eaLnBrk="1" fontAlgn="auto" latinLnBrk="0" hangingPunct="1">
              <a:spcBef>
                <a:spcPts val="0"/>
              </a:spcBef>
              <a:spcAft>
                <a:spcPts val="0"/>
              </a:spcAft>
              <a:buClr>
                <a:schemeClr val="accent2"/>
              </a:buClr>
              <a:buSzPct val="60000"/>
              <a:buFont typeface="Wingdings" pitchFamily="2" charset="2"/>
              <a:buChar char="v"/>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Arial" pitchFamily="34" charset="0"/>
                <a:sym typeface="Arial" pitchFamily="34" charset="0"/>
              </a:rPr>
              <a:t>In the calculation of NI </a:t>
            </a:r>
            <a:r>
              <a:rPr kumimoji="0" lang="en-US" sz="2000" b="1" i="0" u="none" strike="noStrike" kern="1200" cap="none" spc="0" normalizeH="0" baseline="0" noProof="0" dirty="0" smtClean="0">
                <a:ln>
                  <a:noFill/>
                </a:ln>
                <a:solidFill>
                  <a:schemeClr val="tx1"/>
                </a:solidFill>
                <a:effectLst/>
                <a:uLnTx/>
                <a:uFillTx/>
                <a:latin typeface="+mn-lt"/>
                <a:ea typeface="+mn-ea"/>
                <a:cs typeface="Arial" pitchFamily="34" charset="0"/>
                <a:sym typeface="Arial" pitchFamily="34" charset="0"/>
              </a:rPr>
              <a:t>leisure foregone</a:t>
            </a:r>
            <a:r>
              <a:rPr kumimoji="0" lang="en-US" sz="2000" b="0" i="0" u="none" strike="noStrike" kern="1200" cap="none" spc="0" normalizeH="0" baseline="0" noProof="0" dirty="0" smtClean="0">
                <a:ln>
                  <a:noFill/>
                </a:ln>
                <a:solidFill>
                  <a:schemeClr val="tx1"/>
                </a:solidFill>
                <a:effectLst/>
                <a:uLnTx/>
                <a:uFillTx/>
                <a:latin typeface="+mn-lt"/>
                <a:ea typeface="+mn-ea"/>
                <a:cs typeface="Arial" pitchFamily="34" charset="0"/>
                <a:sym typeface="Arial" pitchFamily="34" charset="0"/>
              </a:rPr>
              <a:t> in the process of production is not included.</a:t>
            </a:r>
          </a:p>
          <a:p>
            <a:pPr marL="320040" marR="0" lvl="0" indent="-320040" algn="just" defTabSz="914400" rtl="0" eaLnBrk="1" fontAlgn="auto" latinLnBrk="0" hangingPunct="1">
              <a:lnSpc>
                <a:spcPct val="110000"/>
              </a:lnSpc>
              <a:spcBef>
                <a:spcPts val="0"/>
              </a:spcBef>
              <a:spcAft>
                <a:spcPts val="0"/>
              </a:spcAft>
              <a:buClr>
                <a:schemeClr val="accent2"/>
              </a:buClr>
              <a:buSzPct val="60000"/>
              <a:buFont typeface="Wingdings" pitchFamily="2" charset="2"/>
              <a:buChar char="v"/>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Arial" pitchFamily="34" charset="0"/>
              <a:sym typeface="Arial" pitchFamily="34" charset="0"/>
            </a:endParaRPr>
          </a:p>
          <a:p>
            <a:pPr marL="320040" marR="0" lvl="0" indent="-320040" algn="just" defTabSz="914400" rtl="0" eaLnBrk="1" fontAlgn="auto" latinLnBrk="0" hangingPunct="1">
              <a:spcBef>
                <a:spcPts val="0"/>
              </a:spcBef>
              <a:spcAft>
                <a:spcPts val="0"/>
              </a:spcAft>
              <a:buClr>
                <a:schemeClr val="accent2"/>
              </a:buClr>
              <a:buSzPct val="60000"/>
              <a:buFont typeface="Wingdings" pitchFamily="2" charset="2"/>
              <a:buChar char="v"/>
              <a:tabLst/>
              <a:defRPr/>
            </a:pPr>
            <a:r>
              <a:rPr kumimoji="0" lang="en-US" sz="2100" b="0" i="0" u="none" strike="noStrike" kern="1200" cap="none" spc="0" normalizeH="0" baseline="0" noProof="0" dirty="0" smtClean="0">
                <a:ln>
                  <a:noFill/>
                </a:ln>
                <a:solidFill>
                  <a:schemeClr val="tx1"/>
                </a:solidFill>
                <a:effectLst/>
                <a:uLnTx/>
                <a:uFillTx/>
                <a:latin typeface="+mn-lt"/>
                <a:ea typeface="+mn-ea"/>
                <a:cs typeface="+mn-cs"/>
              </a:rPr>
              <a:t>NI ignores all transactions in which money or goods </a:t>
            </a:r>
            <a:r>
              <a:rPr kumimoji="0" lang="en-US" sz="2100" b="1" i="0" u="none" strike="noStrike" kern="1200" cap="none" spc="0" normalizeH="0" baseline="0" noProof="0" dirty="0" smtClean="0">
                <a:ln>
                  <a:noFill/>
                </a:ln>
                <a:solidFill>
                  <a:schemeClr val="tx1"/>
                </a:solidFill>
                <a:effectLst/>
                <a:uLnTx/>
                <a:uFillTx/>
                <a:latin typeface="+mn-lt"/>
                <a:ea typeface="+mn-ea"/>
                <a:cs typeface="+mn-cs"/>
              </a:rPr>
              <a:t>change hands </a:t>
            </a:r>
            <a:r>
              <a:rPr kumimoji="0" lang="en-US" sz="2100" b="0" i="0" u="none" strike="noStrike" kern="1200" cap="none" spc="0" normalizeH="0" baseline="0" noProof="0" dirty="0" smtClean="0">
                <a:ln>
                  <a:noFill/>
                </a:ln>
                <a:solidFill>
                  <a:schemeClr val="tx1"/>
                </a:solidFill>
                <a:effectLst/>
                <a:uLnTx/>
                <a:uFillTx/>
                <a:latin typeface="+mn-lt"/>
                <a:ea typeface="+mn-ea"/>
                <a:cs typeface="+mn-cs"/>
              </a:rPr>
              <a:t>since no new goods and services are produced in the process.</a:t>
            </a:r>
          </a:p>
          <a:p>
            <a:pPr marL="320040" marR="0" lvl="0" indent="-320040" algn="just" defTabSz="914400" rtl="0" eaLnBrk="1" fontAlgn="auto" latinLnBrk="0" hangingPunct="1">
              <a:lnSpc>
                <a:spcPct val="110000"/>
              </a:lnSpc>
              <a:spcBef>
                <a:spcPts val="0"/>
              </a:spcBef>
              <a:spcAft>
                <a:spcPts val="0"/>
              </a:spcAft>
              <a:buClr>
                <a:schemeClr val="accent2"/>
              </a:buClr>
              <a:buSzPct val="60000"/>
              <a:buFont typeface="Wingdings" pitchFamily="2" charset="2"/>
              <a:buChar char="v"/>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Arial" pitchFamily="34" charset="0"/>
              <a:sym typeface="Arial" pitchFamily="34" charset="0"/>
            </a:endParaRPr>
          </a:p>
          <a:p>
            <a:pPr marL="320040" marR="0" lvl="0" indent="-320040" algn="just" defTabSz="914400" rtl="0" eaLnBrk="1" fontAlgn="auto" latinLnBrk="0" hangingPunct="1">
              <a:lnSpc>
                <a:spcPct val="100000"/>
              </a:lnSpc>
              <a:spcBef>
                <a:spcPts val="700"/>
              </a:spcBef>
              <a:spcAft>
                <a:spcPts val="0"/>
              </a:spcAft>
              <a:buClr>
                <a:schemeClr val="accent2"/>
              </a:buClr>
              <a:buSzPct val="60000"/>
              <a:buFont typeface="Wingdings" pitchFamily="2" charset="2"/>
              <a:buChar char="v"/>
              <a:tabLst/>
              <a:defRPr/>
            </a:pPr>
            <a:endParaRPr kumimoji="0" lang="en-US" sz="29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07504" y="2348880"/>
            <a:ext cx="4392488" cy="4320480"/>
          </a:xfrm>
        </p:spPr>
        <p:style>
          <a:lnRef idx="2">
            <a:schemeClr val="accent1"/>
          </a:lnRef>
          <a:fillRef idx="1">
            <a:schemeClr val="lt1"/>
          </a:fillRef>
          <a:effectRef idx="0">
            <a:schemeClr val="accent1"/>
          </a:effectRef>
          <a:fontRef idx="minor">
            <a:schemeClr val="dk1"/>
          </a:fontRef>
        </p:style>
        <p:txBody>
          <a:bodyPr>
            <a:normAutofit fontScale="25000" lnSpcReduction="20000"/>
          </a:bodyPr>
          <a:lstStyle/>
          <a:p>
            <a:pPr algn="just">
              <a:lnSpc>
                <a:spcPct val="120000"/>
              </a:lnSpc>
              <a:buFont typeface="Wingdings" pitchFamily="2" charset="2"/>
              <a:buChar char="v"/>
            </a:pPr>
            <a:r>
              <a:rPr lang="en-US" sz="7200" dirty="0" smtClean="0"/>
              <a:t>Helps to check the level of production of a country from time to time.</a:t>
            </a:r>
          </a:p>
          <a:p>
            <a:pPr algn="just">
              <a:lnSpc>
                <a:spcPct val="120000"/>
              </a:lnSpc>
              <a:buFont typeface="Wingdings" pitchFamily="2" charset="2"/>
              <a:buChar char="v"/>
            </a:pPr>
            <a:endParaRPr lang="en-US" sz="7200" dirty="0" smtClean="0"/>
          </a:p>
          <a:p>
            <a:pPr algn="just">
              <a:lnSpc>
                <a:spcPct val="120000"/>
              </a:lnSpc>
              <a:buFont typeface="Wingdings" pitchFamily="2" charset="2"/>
              <a:buChar char="v"/>
            </a:pPr>
            <a:r>
              <a:rPr lang="en-US" sz="7200" dirty="0" smtClean="0"/>
              <a:t>Explain the immediate causes of level of production.</a:t>
            </a:r>
          </a:p>
          <a:p>
            <a:pPr algn="just">
              <a:lnSpc>
                <a:spcPct val="120000"/>
              </a:lnSpc>
              <a:buFont typeface="Wingdings" pitchFamily="2" charset="2"/>
              <a:buChar char="v"/>
            </a:pPr>
            <a:endParaRPr lang="en-US" sz="7200" dirty="0" smtClean="0"/>
          </a:p>
          <a:p>
            <a:pPr algn="just">
              <a:lnSpc>
                <a:spcPct val="120000"/>
              </a:lnSpc>
              <a:buFont typeface="Wingdings" pitchFamily="2" charset="2"/>
              <a:buChar char="v"/>
            </a:pPr>
            <a:r>
              <a:rPr lang="en-US" sz="7200" dirty="0" smtClean="0"/>
              <a:t>Share the long run course which the economy is following </a:t>
            </a:r>
          </a:p>
          <a:p>
            <a:pPr algn="just">
              <a:lnSpc>
                <a:spcPct val="120000"/>
              </a:lnSpc>
              <a:buFont typeface="Wingdings" pitchFamily="2" charset="2"/>
              <a:buChar char="v"/>
            </a:pPr>
            <a:endParaRPr lang="en-US" sz="7200" dirty="0" smtClean="0"/>
          </a:p>
          <a:p>
            <a:pPr algn="just">
              <a:lnSpc>
                <a:spcPct val="120000"/>
              </a:lnSpc>
              <a:buFont typeface="Wingdings" pitchFamily="2" charset="2"/>
              <a:buChar char="v"/>
            </a:pPr>
            <a:r>
              <a:rPr lang="en-US" sz="7200" dirty="0" smtClean="0"/>
              <a:t>Provides basis of formulating and application of public and economic policies to improve the performance of  economy</a:t>
            </a:r>
          </a:p>
          <a:p>
            <a:pPr algn="just">
              <a:lnSpc>
                <a:spcPct val="120000"/>
              </a:lnSpc>
              <a:buFont typeface="Wingdings" pitchFamily="2" charset="2"/>
              <a:buChar char="v"/>
            </a:pPr>
            <a:endParaRPr lang="en-US" sz="7200" dirty="0" smtClean="0"/>
          </a:p>
          <a:p>
            <a:pPr algn="just">
              <a:lnSpc>
                <a:spcPct val="120000"/>
              </a:lnSpc>
              <a:buFont typeface="Wingdings" pitchFamily="2" charset="2"/>
              <a:buChar char="v"/>
            </a:pPr>
            <a:endParaRPr lang="en-US" sz="7200" dirty="0" smtClean="0"/>
          </a:p>
        </p:txBody>
      </p:sp>
      <p:sp>
        <p:nvSpPr>
          <p:cNvPr id="5" name="Title 1"/>
          <p:cNvSpPr>
            <a:spLocks noGrp="1"/>
          </p:cNvSpPr>
          <p:nvPr>
            <p:ph type="title"/>
          </p:nvPr>
        </p:nvSpPr>
        <p:spPr>
          <a:xfrm>
            <a:off x="612648" y="116632"/>
            <a:ext cx="8153400" cy="608112"/>
          </a:xfrm>
        </p:spPr>
        <p:txBody>
          <a:bodyPr>
            <a:normAutofit fontScale="90000"/>
          </a:bodyPr>
          <a:lstStyle/>
          <a:p>
            <a:pPr algn="ctr"/>
            <a:r>
              <a:rPr lang="en-US" b="1" dirty="0" smtClean="0">
                <a:solidFill>
                  <a:srgbClr val="002060"/>
                </a:solidFill>
                <a:latin typeface="+mn-lt"/>
              </a:rPr>
              <a:t>National Income</a:t>
            </a:r>
            <a:endParaRPr lang="en-US" b="1" dirty="0">
              <a:solidFill>
                <a:srgbClr val="002060"/>
              </a:solidFill>
              <a:latin typeface="+mn-lt"/>
            </a:endParaRPr>
          </a:p>
        </p:txBody>
      </p:sp>
      <p:sp>
        <p:nvSpPr>
          <p:cNvPr id="6" name="Title 1"/>
          <p:cNvSpPr txBox="1">
            <a:spLocks/>
          </p:cNvSpPr>
          <p:nvPr/>
        </p:nvSpPr>
        <p:spPr>
          <a:xfrm>
            <a:off x="323528" y="764704"/>
            <a:ext cx="7344816" cy="536104"/>
          </a:xfrm>
          <a:prstGeom prst="rect">
            <a:avLst/>
          </a:prstGeom>
        </p:spPr>
        <p:txBody>
          <a:bodyPr vert="horz" anchor="ctr">
            <a:normAutofit fontScale="97500"/>
          </a:bodyPr>
          <a:lstStyle/>
          <a:p>
            <a:pPr marL="0" marR="0" lvl="0" indent="0" algn="just" defTabSz="914400" rtl="0" eaLnBrk="1" fontAlgn="auto" latinLnBrk="0" hangingPunct="1">
              <a:lnSpc>
                <a:spcPct val="100000"/>
              </a:lnSpc>
              <a:spcBef>
                <a:spcPct val="0"/>
              </a:spcBef>
              <a:spcAft>
                <a:spcPts val="0"/>
              </a:spcAft>
              <a:buClrTx/>
              <a:buSzTx/>
              <a:buFontTx/>
              <a:buNone/>
              <a:tabLst/>
              <a:defRPr/>
            </a:pPr>
            <a:r>
              <a:rPr lang="en-US" sz="2400" b="1" dirty="0" smtClean="0">
                <a:solidFill>
                  <a:srgbClr val="002060"/>
                </a:solidFill>
                <a:ea typeface="+mj-ea"/>
                <a:cs typeface="+mj-cs"/>
              </a:rPr>
              <a:t>Importance of National Income</a:t>
            </a:r>
            <a:endParaRPr kumimoji="0" lang="en-US" sz="2400" b="1" i="0" u="none" strike="noStrike" kern="1200" cap="none" spc="0" normalizeH="0" baseline="0" noProof="0" dirty="0">
              <a:ln>
                <a:noFill/>
              </a:ln>
              <a:solidFill>
                <a:srgbClr val="002060"/>
              </a:solidFill>
              <a:effectLst/>
              <a:uLnTx/>
              <a:uFillTx/>
              <a:latin typeface="+mn-lt"/>
              <a:ea typeface="+mj-ea"/>
              <a:cs typeface="+mj-cs"/>
            </a:endParaRPr>
          </a:p>
        </p:txBody>
      </p:sp>
      <p:sp>
        <p:nvSpPr>
          <p:cNvPr id="7" name="Rectangle 6"/>
          <p:cNvSpPr/>
          <p:nvPr/>
        </p:nvSpPr>
        <p:spPr>
          <a:xfrm>
            <a:off x="4788024" y="2348880"/>
            <a:ext cx="4176464" cy="433041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indent="268288" algn="just">
              <a:lnSpc>
                <a:spcPct val="170000"/>
              </a:lnSpc>
              <a:buClr>
                <a:srgbClr val="C00000"/>
              </a:buClr>
              <a:buSzPct val="80000"/>
              <a:buFont typeface="Wingdings" pitchFamily="2" charset="2"/>
              <a:buChar char="v"/>
            </a:pPr>
            <a:r>
              <a:rPr lang="en-US" dirty="0" smtClean="0"/>
              <a:t>Indicator of Economic Growth</a:t>
            </a:r>
          </a:p>
          <a:p>
            <a:pPr indent="268288" algn="just">
              <a:lnSpc>
                <a:spcPct val="170000"/>
              </a:lnSpc>
              <a:buClr>
                <a:srgbClr val="C00000"/>
              </a:buClr>
              <a:buSzPct val="80000"/>
              <a:buFont typeface="Wingdings" pitchFamily="2" charset="2"/>
              <a:buChar char="v"/>
            </a:pPr>
            <a:r>
              <a:rPr lang="en-US" dirty="0" smtClean="0"/>
              <a:t>Indicator of Economic Welfare</a:t>
            </a:r>
          </a:p>
          <a:p>
            <a:pPr indent="268288" algn="just">
              <a:lnSpc>
                <a:spcPct val="170000"/>
              </a:lnSpc>
              <a:buClr>
                <a:srgbClr val="C00000"/>
              </a:buClr>
              <a:buSzPct val="80000"/>
              <a:buFont typeface="Wingdings" pitchFamily="2" charset="2"/>
              <a:buChar char="v"/>
            </a:pPr>
            <a:r>
              <a:rPr lang="en-US" dirty="0" smtClean="0"/>
              <a:t>Ease in Planning</a:t>
            </a:r>
          </a:p>
          <a:p>
            <a:pPr indent="268288" algn="just">
              <a:lnSpc>
                <a:spcPct val="170000"/>
              </a:lnSpc>
              <a:buClr>
                <a:srgbClr val="C00000"/>
              </a:buClr>
              <a:buSzPct val="80000"/>
              <a:buFont typeface="Wingdings" pitchFamily="2" charset="2"/>
              <a:buChar char="v"/>
            </a:pPr>
            <a:r>
              <a:rPr lang="en-US" dirty="0" smtClean="0"/>
              <a:t>Making Inter- </a:t>
            </a:r>
            <a:r>
              <a:rPr lang="en-US" dirty="0" err="1" smtClean="0"/>
              <a:t>sectoral</a:t>
            </a:r>
            <a:r>
              <a:rPr lang="en-US" dirty="0" smtClean="0"/>
              <a:t> comparisons</a:t>
            </a:r>
          </a:p>
          <a:p>
            <a:pPr indent="268288" algn="just">
              <a:lnSpc>
                <a:spcPct val="170000"/>
              </a:lnSpc>
              <a:buClr>
                <a:srgbClr val="C00000"/>
              </a:buClr>
              <a:buSzPct val="80000"/>
              <a:buFont typeface="Wingdings" pitchFamily="2" charset="2"/>
              <a:buChar char="v"/>
            </a:pPr>
            <a:r>
              <a:rPr lang="en-US" dirty="0" smtClean="0"/>
              <a:t>Formation of Budget</a:t>
            </a:r>
          </a:p>
          <a:p>
            <a:pPr indent="268288" algn="just">
              <a:lnSpc>
                <a:spcPct val="170000"/>
              </a:lnSpc>
              <a:buClr>
                <a:srgbClr val="C00000"/>
              </a:buClr>
              <a:buSzPct val="80000"/>
              <a:buFont typeface="Wingdings" pitchFamily="2" charset="2"/>
              <a:buChar char="v"/>
            </a:pPr>
            <a:r>
              <a:rPr lang="en-US" dirty="0" smtClean="0"/>
              <a:t>Making international comparisons</a:t>
            </a:r>
          </a:p>
          <a:p>
            <a:pPr indent="268288">
              <a:lnSpc>
                <a:spcPct val="170000"/>
              </a:lnSpc>
              <a:buClr>
                <a:srgbClr val="C00000"/>
              </a:buClr>
              <a:buSzPct val="80000"/>
              <a:buFont typeface="Wingdings" pitchFamily="2" charset="2"/>
              <a:buChar char="v"/>
            </a:pPr>
            <a:r>
              <a:rPr lang="en-US" dirty="0" smtClean="0"/>
              <a:t>Contribution to international institutions</a:t>
            </a:r>
          </a:p>
          <a:p>
            <a:pPr indent="268288">
              <a:lnSpc>
                <a:spcPct val="170000"/>
              </a:lnSpc>
              <a:buClr>
                <a:srgbClr val="C00000"/>
              </a:buClr>
              <a:buSzPct val="80000"/>
              <a:buFont typeface="Wingdings" pitchFamily="2" charset="2"/>
              <a:buChar char="v"/>
            </a:pPr>
            <a:endParaRPr lang="en-US" dirty="0" smtClean="0"/>
          </a:p>
          <a:p>
            <a:pPr algn="just">
              <a:lnSpc>
                <a:spcPct val="170000"/>
              </a:lnSpc>
            </a:pPr>
            <a:endParaRPr lang="en-US" dirty="0" smtClean="0"/>
          </a:p>
        </p:txBody>
      </p:sp>
      <p:sp>
        <p:nvSpPr>
          <p:cNvPr id="8" name="Rectangle 7"/>
          <p:cNvSpPr/>
          <p:nvPr/>
        </p:nvSpPr>
        <p:spPr>
          <a:xfrm>
            <a:off x="323528" y="1556793"/>
            <a:ext cx="8568952" cy="646331"/>
          </a:xfrm>
          <a:prstGeom prst="rect">
            <a:avLst/>
          </a:prstGeom>
        </p:spPr>
        <p:txBody>
          <a:bodyPr wrap="square">
            <a:spAutoFit/>
          </a:bodyPr>
          <a:lstStyle/>
          <a:p>
            <a:r>
              <a:rPr lang="en-US" dirty="0" smtClean="0"/>
              <a:t>National income helps governments in planning, policy making, preparation of budgets and forecasting the level of economic activity</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07504" y="1484784"/>
            <a:ext cx="8856984" cy="5184576"/>
          </a:xfrm>
        </p:spPr>
        <p:style>
          <a:lnRef idx="2">
            <a:schemeClr val="accent1"/>
          </a:lnRef>
          <a:fillRef idx="1">
            <a:schemeClr val="lt1"/>
          </a:fillRef>
          <a:effectRef idx="0">
            <a:schemeClr val="accent1"/>
          </a:effectRef>
          <a:fontRef idx="minor">
            <a:schemeClr val="dk1"/>
          </a:fontRef>
        </p:style>
        <p:txBody>
          <a:bodyPr>
            <a:normAutofit fontScale="40000" lnSpcReduction="20000"/>
          </a:bodyPr>
          <a:lstStyle/>
          <a:p>
            <a:pPr algn="just">
              <a:lnSpc>
                <a:spcPct val="120000"/>
              </a:lnSpc>
              <a:spcBef>
                <a:spcPts val="2400"/>
              </a:spcBef>
              <a:buFont typeface="Wingdings" pitchFamily="2" charset="2"/>
              <a:buChar char="v"/>
            </a:pPr>
            <a:r>
              <a:rPr lang="en-US" sz="4400" b="1" dirty="0" smtClean="0"/>
              <a:t>Wealth distribution</a:t>
            </a:r>
            <a:r>
              <a:rPr lang="en-US" sz="4400" dirty="0" smtClean="0"/>
              <a:t> - NI does not take disparity in incomes between the rich and poor into account. </a:t>
            </a:r>
          </a:p>
          <a:p>
            <a:pPr algn="just">
              <a:lnSpc>
                <a:spcPct val="120000"/>
              </a:lnSpc>
              <a:spcBef>
                <a:spcPts val="2400"/>
              </a:spcBef>
              <a:buFont typeface="Wingdings" pitchFamily="2" charset="2"/>
              <a:buChar char="v"/>
            </a:pPr>
            <a:r>
              <a:rPr lang="en-US" sz="4400" b="1" dirty="0" smtClean="0"/>
              <a:t>Non-market transactions</a:t>
            </a:r>
            <a:r>
              <a:rPr lang="en-US" sz="4400" dirty="0" smtClean="0"/>
              <a:t> - GDP excludes activities that are not provided through the market, such as household production and volunteer or unpaid services. As a result, NI is understated.</a:t>
            </a:r>
          </a:p>
          <a:p>
            <a:pPr algn="just">
              <a:lnSpc>
                <a:spcPct val="120000"/>
              </a:lnSpc>
              <a:spcBef>
                <a:spcPts val="2400"/>
              </a:spcBef>
              <a:buFont typeface="Wingdings" pitchFamily="2" charset="2"/>
              <a:buChar char="v"/>
            </a:pPr>
            <a:r>
              <a:rPr lang="en-US" sz="4400" b="1" dirty="0" smtClean="0"/>
              <a:t>Underground economy</a:t>
            </a:r>
            <a:r>
              <a:rPr lang="en-US" sz="4400" dirty="0" smtClean="0"/>
              <a:t> - NI estimates may not take into account the underground economy, in which transactions contributing to production, such as illegal trade and tax-avoiding activities, are unreported, causing GDP to be underestimated.</a:t>
            </a:r>
          </a:p>
          <a:p>
            <a:pPr algn="just">
              <a:lnSpc>
                <a:spcPct val="120000"/>
              </a:lnSpc>
              <a:spcBef>
                <a:spcPts val="2400"/>
              </a:spcBef>
              <a:buFont typeface="Wingdings" pitchFamily="2" charset="2"/>
              <a:buChar char="v"/>
            </a:pPr>
            <a:r>
              <a:rPr lang="en-US" sz="4400" b="1" dirty="0" smtClean="0"/>
              <a:t>Non-monetary economy</a:t>
            </a:r>
            <a:r>
              <a:rPr lang="en-US" sz="4400" dirty="0" smtClean="0"/>
              <a:t> - NI omits economies where no money comes into play at all, resulting in inaccurate or abnormally low NI figures.</a:t>
            </a:r>
          </a:p>
          <a:p>
            <a:pPr algn="just">
              <a:lnSpc>
                <a:spcPct val="120000"/>
              </a:lnSpc>
              <a:spcBef>
                <a:spcPts val="2400"/>
              </a:spcBef>
              <a:buFont typeface="Wingdings" pitchFamily="2" charset="2"/>
              <a:buChar char="v"/>
            </a:pPr>
            <a:r>
              <a:rPr lang="en-US" sz="4400" b="1" dirty="0" smtClean="0"/>
              <a:t>Sustainability of growth </a:t>
            </a:r>
            <a:r>
              <a:rPr lang="en-US" sz="4400" dirty="0" smtClean="0"/>
              <a:t>- NI does not measure the sustainability of growth. A country may achieve a temporarily NI by over-exploiting natural resources or by misallocating investment</a:t>
            </a:r>
            <a:endParaRPr lang="en-US" sz="7200" dirty="0" smtClean="0"/>
          </a:p>
        </p:txBody>
      </p:sp>
      <p:sp>
        <p:nvSpPr>
          <p:cNvPr id="5" name="Title 1"/>
          <p:cNvSpPr>
            <a:spLocks noGrp="1"/>
          </p:cNvSpPr>
          <p:nvPr>
            <p:ph type="title"/>
          </p:nvPr>
        </p:nvSpPr>
        <p:spPr>
          <a:xfrm>
            <a:off x="612648" y="116632"/>
            <a:ext cx="8153400" cy="608112"/>
          </a:xfrm>
        </p:spPr>
        <p:txBody>
          <a:bodyPr>
            <a:normAutofit fontScale="90000"/>
          </a:bodyPr>
          <a:lstStyle/>
          <a:p>
            <a:pPr algn="ctr"/>
            <a:r>
              <a:rPr lang="en-US" b="1" dirty="0" smtClean="0">
                <a:solidFill>
                  <a:srgbClr val="002060"/>
                </a:solidFill>
                <a:latin typeface="+mn-lt"/>
              </a:rPr>
              <a:t>National Income</a:t>
            </a:r>
            <a:endParaRPr lang="en-US" b="1" dirty="0">
              <a:solidFill>
                <a:srgbClr val="002060"/>
              </a:solidFill>
              <a:latin typeface="+mn-lt"/>
            </a:endParaRPr>
          </a:p>
        </p:txBody>
      </p:sp>
      <p:sp>
        <p:nvSpPr>
          <p:cNvPr id="6" name="Title 1"/>
          <p:cNvSpPr txBox="1">
            <a:spLocks/>
          </p:cNvSpPr>
          <p:nvPr/>
        </p:nvSpPr>
        <p:spPr>
          <a:xfrm>
            <a:off x="323528" y="764704"/>
            <a:ext cx="7344816" cy="536104"/>
          </a:xfrm>
          <a:prstGeom prst="rect">
            <a:avLst/>
          </a:prstGeom>
        </p:spPr>
        <p:txBody>
          <a:bodyPr vert="horz" anchor="ctr">
            <a:normAutofit fontScale="97500"/>
          </a:bodyPr>
          <a:lstStyle/>
          <a:p>
            <a:pPr marL="0" marR="0" lvl="0" indent="0" algn="just" defTabSz="914400" rtl="0" eaLnBrk="1" fontAlgn="auto" latinLnBrk="0" hangingPunct="1">
              <a:lnSpc>
                <a:spcPct val="100000"/>
              </a:lnSpc>
              <a:spcBef>
                <a:spcPct val="0"/>
              </a:spcBef>
              <a:spcAft>
                <a:spcPts val="0"/>
              </a:spcAft>
              <a:buClrTx/>
              <a:buSzTx/>
              <a:buFontTx/>
              <a:buNone/>
              <a:tabLst/>
              <a:defRPr/>
            </a:pPr>
            <a:r>
              <a:rPr lang="en-US" sz="2400" b="1" dirty="0" smtClean="0">
                <a:solidFill>
                  <a:srgbClr val="002060"/>
                </a:solidFill>
                <a:ea typeface="+mj-ea"/>
                <a:cs typeface="+mj-cs"/>
              </a:rPr>
              <a:t>Limitations of National Income</a:t>
            </a:r>
            <a:endParaRPr kumimoji="0" lang="en-US" sz="2400" b="1" i="0" u="none" strike="noStrike" kern="1200" cap="none" spc="0" normalizeH="0" baseline="0" noProof="0" dirty="0">
              <a:ln>
                <a:noFill/>
              </a:ln>
              <a:solidFill>
                <a:srgbClr val="002060"/>
              </a:solidFill>
              <a:effectLst/>
              <a:uLnTx/>
              <a:uFillTx/>
              <a:latin typeface="+mn-lt"/>
              <a:ea typeface="+mj-ea"/>
              <a:cs typeface="+mj-cs"/>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79512" y="1556792"/>
            <a:ext cx="8712968" cy="5112568"/>
          </a:xfrm>
        </p:spPr>
        <p:txBody>
          <a:bodyPr>
            <a:noAutofit/>
          </a:bodyPr>
          <a:lstStyle/>
          <a:p>
            <a:pPr>
              <a:buFont typeface="Wingdings" pitchFamily="2" charset="2"/>
              <a:buChar char="v"/>
            </a:pPr>
            <a:r>
              <a:rPr lang="en-US" sz="1800" dirty="0" smtClean="0">
                <a:solidFill>
                  <a:srgbClr val="002060"/>
                </a:solidFill>
              </a:rPr>
              <a:t> http://seminarprojects.com/Thread-national-income#ixzz3ApSuIiX0</a:t>
            </a:r>
          </a:p>
          <a:p>
            <a:pPr>
              <a:buFont typeface="Wingdings" pitchFamily="2" charset="2"/>
              <a:buChar char="v"/>
            </a:pPr>
            <a:endParaRPr lang="en-US" sz="1800" dirty="0" smtClean="0"/>
          </a:p>
          <a:p>
            <a:pPr>
              <a:buFont typeface="Wingdings" pitchFamily="2" charset="2"/>
              <a:buChar char="v"/>
            </a:pPr>
            <a:r>
              <a:rPr lang="en-US" sz="1800" dirty="0" smtClean="0"/>
              <a:t>Central Intelligence Agency (CIA)</a:t>
            </a:r>
          </a:p>
          <a:p>
            <a:pPr>
              <a:buNone/>
            </a:pPr>
            <a:r>
              <a:rPr lang="en-US" sz="1800" dirty="0" smtClean="0"/>
              <a:t>	https://www.cia.gov/library/publications/the-world-factbook/geos/in.html</a:t>
            </a:r>
          </a:p>
          <a:p>
            <a:pPr>
              <a:buNone/>
            </a:pPr>
            <a:endParaRPr lang="en-US" sz="1800" dirty="0" smtClean="0"/>
          </a:p>
          <a:p>
            <a:pPr>
              <a:buFont typeface="Wingdings" pitchFamily="2" charset="2"/>
              <a:buChar char="v"/>
            </a:pPr>
            <a:r>
              <a:rPr lang="en-US" sz="1800" dirty="0" smtClean="0"/>
              <a:t>Wikipedia: http://en.wikipedia.org/wiki/Gross_domestic_product</a:t>
            </a:r>
          </a:p>
          <a:p>
            <a:pPr>
              <a:buFont typeface="Wingdings" pitchFamily="2" charset="2"/>
              <a:buChar char="v"/>
            </a:pPr>
            <a:endParaRPr lang="en-US" sz="1800" dirty="0" smtClean="0"/>
          </a:p>
          <a:p>
            <a:pPr>
              <a:buFont typeface="Wingdings" pitchFamily="2" charset="2"/>
              <a:buChar char="v"/>
            </a:pPr>
            <a:r>
              <a:rPr lang="en-US" sz="1800" dirty="0" smtClean="0"/>
              <a:t>India In Business:  http://www.indiainbusiness.nic.in</a:t>
            </a:r>
          </a:p>
          <a:p>
            <a:pPr>
              <a:buFont typeface="Wingdings" pitchFamily="2" charset="2"/>
              <a:buChar char="v"/>
            </a:pPr>
            <a:endParaRPr lang="en-US" sz="1600" dirty="0" smtClean="0">
              <a:solidFill>
                <a:srgbClr val="002060"/>
              </a:solidFill>
            </a:endParaRPr>
          </a:p>
          <a:p>
            <a:pPr lvl="1" algn="just">
              <a:buFont typeface="Wingdings" pitchFamily="2" charset="2"/>
              <a:buChar char="v"/>
            </a:pPr>
            <a:endParaRPr lang="en-US" sz="1600" dirty="0" smtClean="0">
              <a:solidFill>
                <a:srgbClr val="002060"/>
              </a:solidFill>
            </a:endParaRPr>
          </a:p>
          <a:p>
            <a:pPr lvl="1" algn="just">
              <a:buFont typeface="Wingdings" pitchFamily="2" charset="2"/>
              <a:buChar char="v"/>
            </a:pPr>
            <a:endParaRPr lang="en-US" sz="1600" dirty="0" smtClean="0">
              <a:solidFill>
                <a:srgbClr val="002060"/>
              </a:solidFill>
            </a:endParaRPr>
          </a:p>
          <a:p>
            <a:pPr lvl="1" algn="just">
              <a:buFont typeface="Wingdings" pitchFamily="2" charset="2"/>
              <a:buChar char="v"/>
            </a:pPr>
            <a:endParaRPr lang="en-US" sz="1600" dirty="0" smtClean="0">
              <a:solidFill>
                <a:srgbClr val="002060"/>
              </a:solidFill>
            </a:endParaRPr>
          </a:p>
          <a:p>
            <a:pPr algn="just">
              <a:buFont typeface="Wingdings" pitchFamily="2" charset="2"/>
              <a:buChar char="v"/>
            </a:pPr>
            <a:endParaRPr lang="en-US" sz="1600" dirty="0">
              <a:solidFill>
                <a:srgbClr val="002060"/>
              </a:solidFill>
            </a:endParaRPr>
          </a:p>
        </p:txBody>
      </p:sp>
      <p:sp>
        <p:nvSpPr>
          <p:cNvPr id="4" name="Title 1"/>
          <p:cNvSpPr>
            <a:spLocks noGrp="1"/>
          </p:cNvSpPr>
          <p:nvPr>
            <p:ph type="title"/>
          </p:nvPr>
        </p:nvSpPr>
        <p:spPr>
          <a:xfrm>
            <a:off x="612648" y="116632"/>
            <a:ext cx="8153400" cy="608112"/>
          </a:xfrm>
        </p:spPr>
        <p:txBody>
          <a:bodyPr>
            <a:normAutofit fontScale="90000"/>
          </a:bodyPr>
          <a:lstStyle/>
          <a:p>
            <a:pPr algn="ctr"/>
            <a:r>
              <a:rPr lang="en-US" b="1" dirty="0" smtClean="0">
                <a:solidFill>
                  <a:srgbClr val="002060"/>
                </a:solidFill>
                <a:latin typeface="+mn-lt"/>
              </a:rPr>
              <a:t>National Income</a:t>
            </a:r>
            <a:endParaRPr lang="en-US" b="1" dirty="0">
              <a:solidFill>
                <a:srgbClr val="002060"/>
              </a:solidFill>
              <a:latin typeface="+mn-lt"/>
            </a:endParaRPr>
          </a:p>
        </p:txBody>
      </p:sp>
      <p:sp>
        <p:nvSpPr>
          <p:cNvPr id="5" name="Title 1"/>
          <p:cNvSpPr txBox="1">
            <a:spLocks/>
          </p:cNvSpPr>
          <p:nvPr/>
        </p:nvSpPr>
        <p:spPr>
          <a:xfrm>
            <a:off x="323528" y="764704"/>
            <a:ext cx="7344816" cy="536104"/>
          </a:xfrm>
          <a:prstGeom prst="rect">
            <a:avLst/>
          </a:prstGeom>
        </p:spPr>
        <p:txBody>
          <a:bodyPr vert="horz" anchor="ctr">
            <a:normAutofit fontScale="97500"/>
          </a:bodyPr>
          <a:lstStyle/>
          <a:p>
            <a:pPr algn="just">
              <a:buNone/>
            </a:pPr>
            <a:r>
              <a:rPr lang="en-US" sz="2400" b="1" dirty="0" smtClean="0">
                <a:solidFill>
                  <a:srgbClr val="002060"/>
                </a:solidFill>
              </a:rPr>
              <a:t>References</a:t>
            </a:r>
            <a:endParaRPr lang="en-US" sz="2400" b="1" dirty="0">
              <a:solidFill>
                <a:srgbClr val="002060"/>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476672"/>
            <a:ext cx="9144000" cy="2475656"/>
          </a:xfrm>
        </p:spPr>
        <p:txBody>
          <a:bodyPr>
            <a:normAutofit/>
          </a:bodyPr>
          <a:lstStyle/>
          <a:p>
            <a:pPr algn="ctr">
              <a:buNone/>
            </a:pPr>
            <a:r>
              <a:rPr lang="en-US" sz="3600" b="1" dirty="0" smtClean="0">
                <a:latin typeface="Rockwell Extra Bold" pitchFamily="18" charset="0"/>
              </a:rPr>
              <a:t>THANK YOU FOR YOUR ATTENTION</a:t>
            </a:r>
            <a:endParaRPr lang="en-US" sz="3600" b="1" dirty="0">
              <a:latin typeface="Rockwell Extra Bold" pitchFamily="18" charset="0"/>
            </a:endParaRPr>
          </a:p>
        </p:txBody>
      </p:sp>
      <p:pic>
        <p:nvPicPr>
          <p:cNvPr id="16" name="Content Placeholder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28600" y="2132856"/>
            <a:ext cx="3657600" cy="3657600"/>
          </a:xfrm>
          <a:prstGeom prst="rect">
            <a:avLst/>
          </a:prstGeom>
          <a:effectLst>
            <a:softEdge rad="112500"/>
          </a:effectLst>
        </p:spPr>
      </p:pic>
      <p:pic>
        <p:nvPicPr>
          <p:cNvPr id="17" name="Picture 16"/>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886200" y="2132856"/>
            <a:ext cx="2590800" cy="3657600"/>
          </a:xfrm>
          <a:prstGeom prst="rect">
            <a:avLst/>
          </a:prstGeom>
          <a:ln>
            <a:noFill/>
          </a:ln>
          <a:effectLst>
            <a:softEdge rad="112500"/>
          </a:effectLst>
        </p:spPr>
      </p:pic>
      <p:pic>
        <p:nvPicPr>
          <p:cNvPr id="18" name="Picture 17"/>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6477000" y="2132856"/>
            <a:ext cx="2362200" cy="3636937"/>
          </a:xfrm>
          <a:prstGeom prst="rect">
            <a:avLst/>
          </a:prstGeom>
          <a:ln>
            <a:noFill/>
          </a:ln>
          <a:effectLst>
            <a:softEdge rad="112500"/>
          </a:effectLst>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79512" y="1628800"/>
            <a:ext cx="4752528" cy="5040560"/>
          </a:xfrm>
        </p:spPr>
        <p:style>
          <a:lnRef idx="2">
            <a:schemeClr val="accent1"/>
          </a:lnRef>
          <a:fillRef idx="1">
            <a:schemeClr val="lt1"/>
          </a:fillRef>
          <a:effectRef idx="0">
            <a:schemeClr val="accent1"/>
          </a:effectRef>
          <a:fontRef idx="minor">
            <a:schemeClr val="dk1"/>
          </a:fontRef>
        </p:style>
        <p:txBody>
          <a:bodyPr>
            <a:noAutofit/>
          </a:bodyPr>
          <a:lstStyle/>
          <a:p>
            <a:pPr algn="just">
              <a:spcBef>
                <a:spcPts val="1200"/>
              </a:spcBef>
              <a:buFont typeface="Wingdings" pitchFamily="2" charset="2"/>
              <a:buChar char="v"/>
            </a:pPr>
            <a:r>
              <a:rPr lang="en-US" sz="1800" dirty="0" smtClean="0"/>
              <a:t>Introduction</a:t>
            </a:r>
          </a:p>
          <a:p>
            <a:pPr algn="just">
              <a:spcBef>
                <a:spcPts val="1200"/>
              </a:spcBef>
              <a:buFont typeface="Wingdings" pitchFamily="2" charset="2"/>
              <a:buChar char="v"/>
            </a:pPr>
            <a:r>
              <a:rPr lang="en-US" sz="1800" dirty="0" smtClean="0">
                <a:solidFill>
                  <a:srgbClr val="002060"/>
                </a:solidFill>
              </a:rPr>
              <a:t>Meaning of National Income</a:t>
            </a:r>
          </a:p>
          <a:p>
            <a:pPr algn="just">
              <a:spcBef>
                <a:spcPts val="1200"/>
              </a:spcBef>
              <a:buFont typeface="Wingdings" pitchFamily="2" charset="2"/>
              <a:buChar char="v"/>
            </a:pPr>
            <a:r>
              <a:rPr lang="en-GB" sz="1800" dirty="0" smtClean="0">
                <a:solidFill>
                  <a:srgbClr val="002060"/>
                </a:solidFill>
              </a:rPr>
              <a:t>Nature of National Income</a:t>
            </a:r>
            <a:endParaRPr lang="en-US" sz="1800" dirty="0" smtClean="0">
              <a:solidFill>
                <a:srgbClr val="002060"/>
              </a:solidFill>
            </a:endParaRPr>
          </a:p>
          <a:p>
            <a:pPr algn="just">
              <a:spcBef>
                <a:spcPts val="1200"/>
              </a:spcBef>
              <a:buFont typeface="Wingdings" pitchFamily="2" charset="2"/>
              <a:buChar char="v"/>
            </a:pPr>
            <a:r>
              <a:rPr lang="en-US" sz="1800" dirty="0" smtClean="0">
                <a:solidFill>
                  <a:srgbClr val="002060"/>
                </a:solidFill>
              </a:rPr>
              <a:t>Different Concepts of National Income</a:t>
            </a:r>
          </a:p>
          <a:p>
            <a:pPr algn="just">
              <a:spcBef>
                <a:spcPts val="1200"/>
              </a:spcBef>
              <a:buFont typeface="Wingdings" pitchFamily="2" charset="2"/>
              <a:buChar char="v"/>
            </a:pPr>
            <a:r>
              <a:rPr lang="en-US" sz="1800" dirty="0" smtClean="0">
                <a:solidFill>
                  <a:srgbClr val="002060"/>
                </a:solidFill>
              </a:rPr>
              <a:t>Methods of Measurement of National Income</a:t>
            </a:r>
          </a:p>
          <a:p>
            <a:pPr algn="just">
              <a:spcBef>
                <a:spcPts val="1200"/>
              </a:spcBef>
              <a:buFont typeface="Wingdings" pitchFamily="2" charset="2"/>
              <a:buChar char="v"/>
            </a:pPr>
            <a:r>
              <a:rPr lang="en-US" sz="1800" dirty="0" smtClean="0">
                <a:solidFill>
                  <a:srgbClr val="002060"/>
                </a:solidFill>
              </a:rPr>
              <a:t>Important Considerations in the Measurement of  National Income</a:t>
            </a:r>
          </a:p>
          <a:p>
            <a:pPr algn="just">
              <a:spcBef>
                <a:spcPts val="1200"/>
              </a:spcBef>
              <a:buFont typeface="Wingdings" pitchFamily="2" charset="2"/>
              <a:buChar char="v"/>
            </a:pPr>
            <a:r>
              <a:rPr lang="en-US" sz="1800" dirty="0" smtClean="0">
                <a:solidFill>
                  <a:srgbClr val="002060"/>
                </a:solidFill>
              </a:rPr>
              <a:t>Problems in Estimation of National Income</a:t>
            </a:r>
          </a:p>
          <a:p>
            <a:pPr algn="just">
              <a:spcBef>
                <a:spcPts val="1200"/>
              </a:spcBef>
              <a:buFont typeface="Wingdings" pitchFamily="2" charset="2"/>
              <a:buChar char="v"/>
            </a:pPr>
            <a:r>
              <a:rPr lang="en-US" sz="1800" dirty="0" smtClean="0">
                <a:solidFill>
                  <a:srgbClr val="002060"/>
                </a:solidFill>
              </a:rPr>
              <a:t>Importance of National Income</a:t>
            </a:r>
          </a:p>
          <a:p>
            <a:pPr lvl="0" algn="just">
              <a:spcBef>
                <a:spcPts val="1800"/>
              </a:spcBef>
              <a:buFont typeface="Wingdings" pitchFamily="2" charset="2"/>
              <a:buChar char="v"/>
            </a:pPr>
            <a:r>
              <a:rPr lang="en-US" sz="1800" dirty="0" smtClean="0">
                <a:solidFill>
                  <a:srgbClr val="002060"/>
                </a:solidFill>
              </a:rPr>
              <a:t>Limitations of National Income</a:t>
            </a:r>
          </a:p>
          <a:p>
            <a:pPr algn="just">
              <a:spcBef>
                <a:spcPts val="1800"/>
              </a:spcBef>
              <a:buFont typeface="Wingdings" pitchFamily="2" charset="2"/>
              <a:buChar char="v"/>
            </a:pPr>
            <a:r>
              <a:rPr lang="en-US" sz="1800" dirty="0" smtClean="0"/>
              <a:t>References</a:t>
            </a:r>
          </a:p>
          <a:p>
            <a:pPr algn="just">
              <a:buFont typeface="Wingdings" pitchFamily="2" charset="2"/>
              <a:buChar char="v"/>
            </a:pPr>
            <a:endParaRPr lang="en-US" sz="1800" dirty="0" smtClean="0"/>
          </a:p>
          <a:p>
            <a:pPr algn="just">
              <a:buFont typeface="Wingdings" pitchFamily="2" charset="2"/>
              <a:buChar char="v"/>
            </a:pPr>
            <a:endParaRPr lang="en-US" sz="1800" dirty="0"/>
          </a:p>
        </p:txBody>
      </p:sp>
      <p:sp>
        <p:nvSpPr>
          <p:cNvPr id="4" name="Title 1"/>
          <p:cNvSpPr>
            <a:spLocks noGrp="1"/>
          </p:cNvSpPr>
          <p:nvPr>
            <p:ph type="title"/>
          </p:nvPr>
        </p:nvSpPr>
        <p:spPr>
          <a:xfrm>
            <a:off x="612648" y="116632"/>
            <a:ext cx="8153400" cy="608112"/>
          </a:xfrm>
        </p:spPr>
        <p:txBody>
          <a:bodyPr>
            <a:normAutofit fontScale="90000"/>
          </a:bodyPr>
          <a:lstStyle/>
          <a:p>
            <a:pPr algn="ctr"/>
            <a:r>
              <a:rPr lang="en-US" b="1" dirty="0" smtClean="0">
                <a:solidFill>
                  <a:srgbClr val="002060"/>
                </a:solidFill>
                <a:latin typeface="+mn-lt"/>
              </a:rPr>
              <a:t>National Income</a:t>
            </a:r>
            <a:endParaRPr lang="en-US" b="1" dirty="0">
              <a:solidFill>
                <a:srgbClr val="002060"/>
              </a:solidFill>
              <a:latin typeface="+mn-lt"/>
            </a:endParaRPr>
          </a:p>
        </p:txBody>
      </p:sp>
      <p:sp>
        <p:nvSpPr>
          <p:cNvPr id="5" name="Title 1"/>
          <p:cNvSpPr txBox="1">
            <a:spLocks/>
          </p:cNvSpPr>
          <p:nvPr/>
        </p:nvSpPr>
        <p:spPr>
          <a:xfrm>
            <a:off x="323528" y="764704"/>
            <a:ext cx="3168352" cy="536104"/>
          </a:xfrm>
          <a:prstGeom prst="rect">
            <a:avLst/>
          </a:prstGeom>
        </p:spPr>
        <p:txBody>
          <a:bodyPr vert="horz" anchor="ctr">
            <a:normAutofit fontScale="97500"/>
          </a:bodyPr>
          <a:lstStyle/>
          <a:p>
            <a:pPr marL="0" marR="0" lvl="0" indent="0" algn="just" defTabSz="914400" rtl="0" eaLnBrk="1" fontAlgn="auto" latinLnBrk="0" hangingPunct="1">
              <a:lnSpc>
                <a:spcPct val="100000"/>
              </a:lnSpc>
              <a:spcBef>
                <a:spcPct val="0"/>
              </a:spcBef>
              <a:spcAft>
                <a:spcPts val="0"/>
              </a:spcAft>
              <a:buClrTx/>
              <a:buSzTx/>
              <a:buFontTx/>
              <a:buNone/>
              <a:tabLst/>
              <a:defRPr/>
            </a:pPr>
            <a:r>
              <a:rPr lang="en-US" sz="2400" b="1" dirty="0" smtClean="0">
                <a:solidFill>
                  <a:srgbClr val="002060"/>
                </a:solidFill>
                <a:ea typeface="+mj-ea"/>
                <a:cs typeface="+mj-cs"/>
              </a:rPr>
              <a:t>Outline of Presentation</a:t>
            </a:r>
            <a:endParaRPr kumimoji="0" lang="en-US" sz="2400" b="1" i="0" u="none" strike="noStrike" kern="1200" cap="none" spc="0" normalizeH="0" baseline="0" noProof="0" dirty="0">
              <a:ln>
                <a:noFill/>
              </a:ln>
              <a:solidFill>
                <a:srgbClr val="002060"/>
              </a:solidFill>
              <a:effectLst/>
              <a:uLnTx/>
              <a:uFillTx/>
              <a:latin typeface="+mn-lt"/>
              <a:ea typeface="+mj-ea"/>
              <a:cs typeface="+mj-cs"/>
            </a:endParaRPr>
          </a:p>
        </p:txBody>
      </p:sp>
      <p:pic>
        <p:nvPicPr>
          <p:cNvPr id="11266" name="Picture 2"/>
          <p:cNvPicPr>
            <a:picLocks noChangeAspect="1" noChangeArrowheads="1"/>
          </p:cNvPicPr>
          <p:nvPr/>
        </p:nvPicPr>
        <p:blipFill>
          <a:blip r:embed="rId2" cstate="print"/>
          <a:srcRect/>
          <a:stretch>
            <a:fillRect/>
          </a:stretch>
        </p:blipFill>
        <p:spPr bwMode="auto">
          <a:xfrm>
            <a:off x="4968552" y="1844824"/>
            <a:ext cx="4139952" cy="4608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51520" y="1440160"/>
            <a:ext cx="8640960" cy="5229200"/>
          </a:xfrm>
        </p:spPr>
        <p:txBody>
          <a:bodyPr>
            <a:noAutofit/>
          </a:bodyPr>
          <a:lstStyle/>
          <a:p>
            <a:pPr algn="just">
              <a:buFont typeface="Wingdings" pitchFamily="2" charset="2"/>
              <a:buChar char="v"/>
            </a:pPr>
            <a:r>
              <a:rPr lang="en-US" sz="2000" dirty="0" smtClean="0"/>
              <a:t>The </a:t>
            </a:r>
            <a:r>
              <a:rPr lang="en-US" sz="2000" dirty="0" err="1" smtClean="0"/>
              <a:t>labour</a:t>
            </a:r>
            <a:r>
              <a:rPr lang="en-US" sz="2000" dirty="0" smtClean="0"/>
              <a:t> and capital of a country acting on its natural resources produce annually a certain net aggregate of commodities material and immaterial including services of all kinds- (</a:t>
            </a:r>
            <a:r>
              <a:rPr lang="en-US" sz="2000" b="1" i="1" dirty="0" smtClean="0"/>
              <a:t>Marshall)</a:t>
            </a:r>
          </a:p>
          <a:p>
            <a:pPr algn="just">
              <a:buFont typeface="Wingdings" pitchFamily="2" charset="2"/>
              <a:buChar char="v"/>
            </a:pPr>
            <a:endParaRPr lang="en-US" sz="2000" b="1" i="1" dirty="0" smtClean="0"/>
          </a:p>
          <a:p>
            <a:pPr algn="just">
              <a:buFont typeface="Wingdings" pitchFamily="2" charset="2"/>
              <a:buChar char="v"/>
            </a:pPr>
            <a:r>
              <a:rPr lang="en-US" sz="2000" dirty="0" smtClean="0"/>
              <a:t>A national income estimate measures the volume of commodities and services turned out during a given period counted without duplication- (</a:t>
            </a:r>
            <a:r>
              <a:rPr lang="en-US" sz="2000" b="1" i="1" dirty="0" smtClean="0"/>
              <a:t>National Income Committee of India, 1951)</a:t>
            </a:r>
          </a:p>
          <a:p>
            <a:pPr algn="just">
              <a:buFont typeface="Wingdings" pitchFamily="2" charset="2"/>
              <a:buChar char="v"/>
            </a:pPr>
            <a:endParaRPr lang="en-US" sz="2000" b="1" i="1" dirty="0" smtClean="0"/>
          </a:p>
          <a:p>
            <a:pPr algn="just">
              <a:buFont typeface="Wingdings" pitchFamily="2" charset="2"/>
              <a:buChar char="v"/>
            </a:pPr>
            <a:r>
              <a:rPr lang="en-US" sz="2000" dirty="0" smtClean="0"/>
              <a:t>National income is a collection of goods and services reduced to a common basis by being measured in terms of money</a:t>
            </a:r>
            <a:r>
              <a:rPr lang="en-US" sz="2000" b="1" i="1" dirty="0" smtClean="0"/>
              <a:t> (Hicks)</a:t>
            </a:r>
          </a:p>
          <a:p>
            <a:pPr algn="just">
              <a:buFont typeface="Wingdings" pitchFamily="2" charset="2"/>
              <a:buChar char="v"/>
            </a:pPr>
            <a:endParaRPr lang="en-US" sz="2000" b="1" i="1" dirty="0" smtClean="0"/>
          </a:p>
          <a:p>
            <a:pPr algn="just">
              <a:buFont typeface="Wingdings" pitchFamily="2" charset="2"/>
              <a:buChar char="v"/>
            </a:pPr>
            <a:r>
              <a:rPr lang="en-US" sz="2000" dirty="0" smtClean="0"/>
              <a:t>Is defined as </a:t>
            </a:r>
            <a:r>
              <a:rPr lang="en-US" sz="2000" b="1" dirty="0" smtClean="0"/>
              <a:t>the total market value </a:t>
            </a:r>
            <a:r>
              <a:rPr lang="en-US" sz="2000" dirty="0" smtClean="0"/>
              <a:t>of all the </a:t>
            </a:r>
            <a:r>
              <a:rPr lang="en-US" sz="2000" b="1" dirty="0" smtClean="0"/>
              <a:t>final goods and services </a:t>
            </a:r>
            <a:r>
              <a:rPr lang="en-US" sz="2000" dirty="0" smtClean="0"/>
              <a:t>produced in an </a:t>
            </a:r>
            <a:r>
              <a:rPr lang="en-US" sz="2000" b="1" dirty="0" smtClean="0"/>
              <a:t>economy</a:t>
            </a:r>
            <a:r>
              <a:rPr lang="en-US" sz="2000" dirty="0" smtClean="0"/>
              <a:t> in a given </a:t>
            </a:r>
            <a:r>
              <a:rPr lang="en-US" sz="2000" b="1" dirty="0" smtClean="0"/>
              <a:t>period of time</a:t>
            </a:r>
            <a:r>
              <a:rPr lang="en-US" sz="2000" dirty="0" smtClean="0"/>
              <a:t>. Thus it measures the </a:t>
            </a:r>
            <a:r>
              <a:rPr lang="en-US" sz="2000" b="1" dirty="0" smtClean="0"/>
              <a:t>monetary value of the flow of output of final goods and services </a:t>
            </a:r>
            <a:r>
              <a:rPr lang="en-US" sz="2000" dirty="0" smtClean="0"/>
              <a:t>produced in an economy over a period of time.</a:t>
            </a:r>
          </a:p>
          <a:p>
            <a:pPr algn="just">
              <a:buFont typeface="Wingdings" pitchFamily="2" charset="2"/>
              <a:buChar char="v"/>
            </a:pPr>
            <a:endParaRPr lang="en-US" sz="2000" b="1" i="1" dirty="0" smtClean="0"/>
          </a:p>
          <a:p>
            <a:pPr algn="just">
              <a:buFont typeface="Wingdings" pitchFamily="2" charset="2"/>
              <a:buChar char="v"/>
            </a:pPr>
            <a:endParaRPr lang="en-US" sz="2000" dirty="0" smtClean="0"/>
          </a:p>
          <a:p>
            <a:pPr algn="just">
              <a:buFont typeface="Wingdings" pitchFamily="2" charset="2"/>
              <a:buChar char="v"/>
            </a:pPr>
            <a:endParaRPr lang="en-US" sz="2000" dirty="0"/>
          </a:p>
        </p:txBody>
      </p:sp>
      <p:sp>
        <p:nvSpPr>
          <p:cNvPr id="4" name="Title 1"/>
          <p:cNvSpPr>
            <a:spLocks noGrp="1"/>
          </p:cNvSpPr>
          <p:nvPr>
            <p:ph type="title"/>
          </p:nvPr>
        </p:nvSpPr>
        <p:spPr>
          <a:xfrm>
            <a:off x="612648" y="116632"/>
            <a:ext cx="8153400" cy="608112"/>
          </a:xfrm>
        </p:spPr>
        <p:txBody>
          <a:bodyPr>
            <a:normAutofit fontScale="90000"/>
          </a:bodyPr>
          <a:lstStyle/>
          <a:p>
            <a:pPr algn="ctr"/>
            <a:r>
              <a:rPr lang="en-US" b="1" dirty="0" smtClean="0">
                <a:solidFill>
                  <a:srgbClr val="002060"/>
                </a:solidFill>
                <a:latin typeface="+mn-lt"/>
              </a:rPr>
              <a:t>National Income</a:t>
            </a:r>
            <a:endParaRPr lang="en-US" b="1" dirty="0">
              <a:solidFill>
                <a:srgbClr val="002060"/>
              </a:solidFill>
              <a:latin typeface="+mn-lt"/>
            </a:endParaRPr>
          </a:p>
        </p:txBody>
      </p:sp>
      <p:sp>
        <p:nvSpPr>
          <p:cNvPr id="5" name="Title 1"/>
          <p:cNvSpPr txBox="1">
            <a:spLocks/>
          </p:cNvSpPr>
          <p:nvPr/>
        </p:nvSpPr>
        <p:spPr>
          <a:xfrm>
            <a:off x="323528" y="764704"/>
            <a:ext cx="6048672" cy="536104"/>
          </a:xfrm>
          <a:prstGeom prst="rect">
            <a:avLst/>
          </a:prstGeom>
        </p:spPr>
        <p:txBody>
          <a:bodyPr vert="horz" anchor="ctr">
            <a:normAutofit fontScale="97500"/>
          </a:bodyPr>
          <a:lstStyle/>
          <a:p>
            <a:pPr marL="0" marR="0" lvl="0" indent="0" algn="just" defTabSz="914400" rtl="0" eaLnBrk="1" fontAlgn="auto" latinLnBrk="0" hangingPunct="1">
              <a:lnSpc>
                <a:spcPct val="100000"/>
              </a:lnSpc>
              <a:spcBef>
                <a:spcPct val="0"/>
              </a:spcBef>
              <a:spcAft>
                <a:spcPts val="0"/>
              </a:spcAft>
              <a:buClrTx/>
              <a:buSzTx/>
              <a:buFontTx/>
              <a:buNone/>
              <a:tabLst/>
              <a:defRPr/>
            </a:pPr>
            <a:r>
              <a:rPr lang="en-US" sz="2400" b="1" dirty="0" smtClean="0">
                <a:solidFill>
                  <a:srgbClr val="002060"/>
                </a:solidFill>
                <a:ea typeface="+mj-ea"/>
                <a:cs typeface="+mj-cs"/>
              </a:rPr>
              <a:t>Introduction (Meaning and Definition)</a:t>
            </a:r>
            <a:endParaRPr kumimoji="0" lang="en-US" sz="2400" b="1" i="0" u="none" strike="noStrike" kern="1200" cap="none" spc="0" normalizeH="0" baseline="0" noProof="0" dirty="0">
              <a:ln>
                <a:noFill/>
              </a:ln>
              <a:solidFill>
                <a:srgbClr val="002060"/>
              </a:solidFill>
              <a:effectLst/>
              <a:uLnTx/>
              <a:uFillTx/>
              <a:latin typeface="+mn-lt"/>
              <a:ea typeface="+mj-ea"/>
              <a:cs typeface="+mj-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51520" y="1600200"/>
            <a:ext cx="8712968" cy="5069160"/>
          </a:xfrm>
        </p:spPr>
        <p:txBody>
          <a:bodyPr>
            <a:normAutofit/>
          </a:bodyPr>
          <a:lstStyle/>
          <a:p>
            <a:pPr algn="just">
              <a:lnSpc>
                <a:spcPct val="150000"/>
              </a:lnSpc>
              <a:buFont typeface="Wingdings" pitchFamily="2" charset="2"/>
              <a:buChar char="v"/>
            </a:pPr>
            <a:r>
              <a:rPr lang="en-US" sz="2200" dirty="0" smtClean="0"/>
              <a:t>Therefore, all the above definitions make it clear that national income is a monetary measure of:</a:t>
            </a:r>
          </a:p>
          <a:p>
            <a:pPr marL="898525" lvl="1" indent="-277813" algn="just">
              <a:lnSpc>
                <a:spcPct val="150000"/>
              </a:lnSpc>
              <a:buFont typeface="Wingdings" pitchFamily="2" charset="2"/>
              <a:buChar char="v"/>
            </a:pPr>
            <a:r>
              <a:rPr lang="en-US" sz="2000" dirty="0" smtClean="0"/>
              <a:t>The net or final  value of all products and services</a:t>
            </a:r>
          </a:p>
          <a:p>
            <a:pPr marL="898525" lvl="1" indent="-277813" algn="just">
              <a:lnSpc>
                <a:spcPct val="150000"/>
              </a:lnSpc>
              <a:buFont typeface="Wingdings" pitchFamily="2" charset="2"/>
              <a:buChar char="v"/>
            </a:pPr>
            <a:r>
              <a:rPr lang="en-US" sz="2000" dirty="0" smtClean="0"/>
              <a:t>In an economy during a  time period (usually a year)</a:t>
            </a:r>
          </a:p>
          <a:p>
            <a:pPr marL="898525" lvl="1" indent="-277813" algn="just">
              <a:lnSpc>
                <a:spcPct val="150000"/>
              </a:lnSpc>
              <a:buFont typeface="Wingdings" pitchFamily="2" charset="2"/>
              <a:buChar char="v"/>
            </a:pPr>
            <a:r>
              <a:rPr lang="en-US" sz="2000" dirty="0" smtClean="0"/>
              <a:t>Counted without duplication</a:t>
            </a:r>
          </a:p>
          <a:p>
            <a:pPr marL="898525" lvl="1" indent="-277813" algn="just">
              <a:lnSpc>
                <a:spcPct val="150000"/>
              </a:lnSpc>
              <a:buFont typeface="Wingdings" pitchFamily="2" charset="2"/>
              <a:buChar char="v"/>
            </a:pPr>
            <a:r>
              <a:rPr lang="en-US" sz="2000" dirty="0" smtClean="0"/>
              <a:t>Both in the public and private sector of products and services</a:t>
            </a:r>
          </a:p>
          <a:p>
            <a:pPr marL="898525" lvl="1" indent="-277813" algn="just">
              <a:lnSpc>
                <a:spcPct val="150000"/>
              </a:lnSpc>
              <a:buFont typeface="Wingdings" pitchFamily="2" charset="2"/>
              <a:buChar char="v"/>
            </a:pPr>
            <a:r>
              <a:rPr lang="en-US" sz="2000" dirty="0" smtClean="0"/>
              <a:t>In consumption and capital goods sector</a:t>
            </a:r>
          </a:p>
          <a:p>
            <a:pPr marL="898525" lvl="1" indent="-277813" algn="just">
              <a:lnSpc>
                <a:spcPct val="150000"/>
              </a:lnSpc>
              <a:buFont typeface="Wingdings" pitchFamily="2" charset="2"/>
              <a:buChar char="v"/>
            </a:pPr>
            <a:r>
              <a:rPr lang="en-US" sz="2000" dirty="0" smtClean="0"/>
              <a:t>The net gains from international transactions.</a:t>
            </a:r>
          </a:p>
          <a:p>
            <a:pPr algn="just">
              <a:lnSpc>
                <a:spcPct val="150000"/>
              </a:lnSpc>
              <a:buNone/>
            </a:pPr>
            <a:endParaRPr lang="en-US" sz="2000" b="1" dirty="0" smtClean="0">
              <a:solidFill>
                <a:srgbClr val="002060"/>
              </a:solidFill>
            </a:endParaRPr>
          </a:p>
          <a:p>
            <a:pPr algn="just">
              <a:buFont typeface="Wingdings" pitchFamily="2" charset="2"/>
              <a:buChar char="v"/>
            </a:pPr>
            <a:endParaRPr lang="en-US" sz="2000" dirty="0" smtClean="0">
              <a:solidFill>
                <a:srgbClr val="002060"/>
              </a:solidFill>
            </a:endParaRPr>
          </a:p>
          <a:p>
            <a:pPr lvl="1" algn="just">
              <a:buFont typeface="Wingdings" pitchFamily="2" charset="2"/>
              <a:buChar char="v"/>
            </a:pPr>
            <a:endParaRPr lang="en-US" sz="2000" dirty="0" smtClean="0">
              <a:solidFill>
                <a:srgbClr val="002060"/>
              </a:solidFill>
            </a:endParaRPr>
          </a:p>
        </p:txBody>
      </p:sp>
      <p:sp>
        <p:nvSpPr>
          <p:cNvPr id="4" name="Title 1"/>
          <p:cNvSpPr>
            <a:spLocks noGrp="1"/>
          </p:cNvSpPr>
          <p:nvPr>
            <p:ph type="title"/>
          </p:nvPr>
        </p:nvSpPr>
        <p:spPr>
          <a:xfrm>
            <a:off x="612648" y="116632"/>
            <a:ext cx="8153400" cy="608112"/>
          </a:xfrm>
        </p:spPr>
        <p:txBody>
          <a:bodyPr>
            <a:normAutofit fontScale="90000"/>
          </a:bodyPr>
          <a:lstStyle/>
          <a:p>
            <a:pPr algn="ctr"/>
            <a:r>
              <a:rPr lang="en-US" b="1" dirty="0" smtClean="0">
                <a:solidFill>
                  <a:srgbClr val="002060"/>
                </a:solidFill>
                <a:latin typeface="+mn-lt"/>
              </a:rPr>
              <a:t>National Income</a:t>
            </a:r>
            <a:endParaRPr lang="en-US" b="1" dirty="0">
              <a:solidFill>
                <a:srgbClr val="002060"/>
              </a:solidFill>
              <a:latin typeface="+mn-lt"/>
            </a:endParaRPr>
          </a:p>
        </p:txBody>
      </p:sp>
      <p:sp>
        <p:nvSpPr>
          <p:cNvPr id="5" name="Title 1"/>
          <p:cNvSpPr txBox="1">
            <a:spLocks/>
          </p:cNvSpPr>
          <p:nvPr/>
        </p:nvSpPr>
        <p:spPr>
          <a:xfrm>
            <a:off x="323528" y="764704"/>
            <a:ext cx="4680520" cy="536104"/>
          </a:xfrm>
          <a:prstGeom prst="rect">
            <a:avLst/>
          </a:prstGeom>
        </p:spPr>
        <p:txBody>
          <a:bodyPr vert="horz" anchor="ctr">
            <a:normAutofit fontScale="97500"/>
          </a:bodyPr>
          <a:lstStyle/>
          <a:p>
            <a:pPr marL="0" marR="0" lvl="0" indent="0" algn="just" defTabSz="914400" rtl="0" eaLnBrk="1" fontAlgn="auto" latinLnBrk="0" hangingPunct="1">
              <a:lnSpc>
                <a:spcPct val="100000"/>
              </a:lnSpc>
              <a:spcBef>
                <a:spcPct val="0"/>
              </a:spcBef>
              <a:spcAft>
                <a:spcPts val="0"/>
              </a:spcAft>
              <a:buClrTx/>
              <a:buSzTx/>
              <a:buFontTx/>
              <a:buNone/>
              <a:tabLst/>
              <a:defRPr/>
            </a:pPr>
            <a:r>
              <a:rPr lang="en-GB" sz="2400" b="1" dirty="0" smtClean="0">
                <a:solidFill>
                  <a:srgbClr val="002060"/>
                </a:solidFill>
                <a:ea typeface="+mj-ea"/>
                <a:cs typeface="+mj-cs"/>
              </a:rPr>
              <a:t>Nature of National Income</a:t>
            </a:r>
            <a:endParaRPr kumimoji="0" lang="en-US" sz="2400" b="1" i="0" u="none" strike="noStrike" kern="1200" cap="none" spc="0" normalizeH="0" baseline="0" noProof="0" dirty="0">
              <a:ln>
                <a:noFill/>
              </a:ln>
              <a:solidFill>
                <a:srgbClr val="002060"/>
              </a:solidFill>
              <a:effectLst/>
              <a:uLnTx/>
              <a:uFillTx/>
              <a:latin typeface="+mn-lt"/>
              <a:ea typeface="+mj-ea"/>
              <a:cs typeface="+mj-cs"/>
            </a:endParaRPr>
          </a:p>
        </p:txBody>
      </p:sp>
      <p:pic>
        <p:nvPicPr>
          <p:cNvPr id="1026" name="Picture 2"/>
          <p:cNvPicPr>
            <a:picLocks noChangeAspect="1" noChangeArrowheads="1"/>
          </p:cNvPicPr>
          <p:nvPr/>
        </p:nvPicPr>
        <p:blipFill>
          <a:blip r:embed="rId2" cstate="print"/>
          <a:srcRect/>
          <a:stretch>
            <a:fillRect/>
          </a:stretch>
        </p:blipFill>
        <p:spPr bwMode="auto">
          <a:xfrm>
            <a:off x="6084168" y="4797152"/>
            <a:ext cx="2847975" cy="187220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51520" y="1600200"/>
            <a:ext cx="8712968" cy="5069160"/>
          </a:xfrm>
        </p:spPr>
        <p:txBody>
          <a:bodyPr>
            <a:normAutofit fontScale="77500" lnSpcReduction="20000"/>
          </a:bodyPr>
          <a:lstStyle/>
          <a:p>
            <a:pPr algn="just">
              <a:lnSpc>
                <a:spcPct val="120000"/>
              </a:lnSpc>
              <a:spcBef>
                <a:spcPts val="1800"/>
              </a:spcBef>
              <a:buFont typeface="Wingdings" pitchFamily="2" charset="2"/>
              <a:buChar char="v"/>
            </a:pPr>
            <a:r>
              <a:rPr lang="en-US" sz="2400" i="1" dirty="0" smtClean="0"/>
              <a:t>NI can be estimated at </a:t>
            </a:r>
            <a:r>
              <a:rPr lang="en-US" sz="2400" b="1" i="1" dirty="0" smtClean="0"/>
              <a:t>current</a:t>
            </a:r>
            <a:r>
              <a:rPr lang="en-US" sz="2400" i="1" dirty="0" smtClean="0"/>
              <a:t> or </a:t>
            </a:r>
            <a:r>
              <a:rPr lang="en-US" sz="2400" b="1" i="1" dirty="0" smtClean="0"/>
              <a:t>constant</a:t>
            </a:r>
            <a:r>
              <a:rPr lang="en-US" sz="2400" i="1" dirty="0" smtClean="0"/>
              <a:t> prices. </a:t>
            </a:r>
          </a:p>
          <a:p>
            <a:pPr algn="just">
              <a:lnSpc>
                <a:spcPct val="120000"/>
              </a:lnSpc>
              <a:spcBef>
                <a:spcPts val="1800"/>
              </a:spcBef>
              <a:buFont typeface="Wingdings" pitchFamily="2" charset="2"/>
              <a:buChar char="v"/>
            </a:pPr>
            <a:r>
              <a:rPr lang="en-US" sz="2400" dirty="0" smtClean="0"/>
              <a:t>If NI is estimated on the basis of the </a:t>
            </a:r>
            <a:r>
              <a:rPr lang="en-US" sz="2400" b="1" dirty="0" smtClean="0"/>
              <a:t>prevailing prices </a:t>
            </a:r>
            <a:r>
              <a:rPr lang="en-US" sz="2400" dirty="0" smtClean="0"/>
              <a:t>it is called </a:t>
            </a:r>
            <a:r>
              <a:rPr lang="en-US" sz="2400" b="1" dirty="0" smtClean="0"/>
              <a:t>NI at current/Nominal price </a:t>
            </a:r>
            <a:r>
              <a:rPr lang="en-US" sz="2400" dirty="0" smtClean="0"/>
              <a:t>(i.e. not adjusted for inflation). If NI is measured on the basis of some </a:t>
            </a:r>
            <a:r>
              <a:rPr lang="en-US" sz="2400" b="1" dirty="0" smtClean="0"/>
              <a:t>fixed price</a:t>
            </a:r>
            <a:r>
              <a:rPr lang="en-US" sz="2400" dirty="0" smtClean="0"/>
              <a:t>, that is price prevailing at a point of time or in some </a:t>
            </a:r>
            <a:r>
              <a:rPr lang="en-US" sz="2400" b="1" dirty="0" smtClean="0"/>
              <a:t>base year </a:t>
            </a:r>
            <a:r>
              <a:rPr lang="en-US" sz="2400" dirty="0" smtClean="0"/>
              <a:t>it is known as NI at </a:t>
            </a:r>
            <a:r>
              <a:rPr lang="en-US" sz="2400" b="1" dirty="0" smtClean="0"/>
              <a:t>constant or real price (adjusted for inflation)</a:t>
            </a:r>
            <a:r>
              <a:rPr lang="en-US" sz="2400" dirty="0" smtClean="0"/>
              <a:t>.</a:t>
            </a:r>
          </a:p>
          <a:p>
            <a:pPr algn="just">
              <a:lnSpc>
                <a:spcPct val="120000"/>
              </a:lnSpc>
              <a:spcBef>
                <a:spcPts val="1800"/>
              </a:spcBef>
              <a:buFont typeface="Wingdings" pitchFamily="2" charset="2"/>
              <a:buChar char="v"/>
            </a:pPr>
            <a:r>
              <a:rPr lang="en-US" sz="2400" i="1" dirty="0" smtClean="0"/>
              <a:t>NI can also be estimated at </a:t>
            </a:r>
            <a:r>
              <a:rPr lang="en-US" sz="2400" b="1" i="1" dirty="0" smtClean="0"/>
              <a:t>factor cost</a:t>
            </a:r>
            <a:r>
              <a:rPr lang="en-US" sz="2400" i="1" dirty="0" smtClean="0"/>
              <a:t> or </a:t>
            </a:r>
            <a:r>
              <a:rPr lang="en-US" sz="2400" b="1" i="1" dirty="0" smtClean="0"/>
              <a:t>market</a:t>
            </a:r>
            <a:r>
              <a:rPr lang="en-US" sz="2400" i="1" dirty="0" smtClean="0"/>
              <a:t> </a:t>
            </a:r>
            <a:r>
              <a:rPr lang="en-US" sz="2400" b="1" i="1" dirty="0" smtClean="0"/>
              <a:t>prices</a:t>
            </a:r>
            <a:endParaRPr lang="en-US" sz="2400" dirty="0" smtClean="0"/>
          </a:p>
          <a:p>
            <a:pPr algn="just">
              <a:lnSpc>
                <a:spcPct val="120000"/>
              </a:lnSpc>
              <a:spcBef>
                <a:spcPts val="1800"/>
              </a:spcBef>
              <a:buFont typeface="Wingdings" pitchFamily="2" charset="2"/>
              <a:buChar char="v"/>
            </a:pPr>
            <a:r>
              <a:rPr lang="en-US" sz="2400" dirty="0" smtClean="0"/>
              <a:t>NI at factor cost is estimated as the sum of net value added by the different producing units and the consumption of fixed capital. The contribution of each producing unit to the current flow of goods and services is known as the </a:t>
            </a:r>
            <a:r>
              <a:rPr lang="en-US" sz="2400" b="1" dirty="0" smtClean="0"/>
              <a:t>net value added</a:t>
            </a:r>
            <a:r>
              <a:rPr lang="en-US" sz="2400" dirty="0" smtClean="0"/>
              <a:t>. </a:t>
            </a:r>
          </a:p>
          <a:p>
            <a:pPr algn="just">
              <a:lnSpc>
                <a:spcPct val="120000"/>
              </a:lnSpc>
              <a:spcBef>
                <a:spcPts val="1800"/>
              </a:spcBef>
              <a:buFont typeface="Wingdings" pitchFamily="2" charset="2"/>
              <a:buChar char="v"/>
            </a:pPr>
            <a:r>
              <a:rPr lang="en-US" sz="2400" dirty="0" smtClean="0"/>
              <a:t>Conceptually, the value of NI whether estimated at market price or factor cost must be identical. This is because the final value of goods and services must be equal to the cost involved in their production. </a:t>
            </a:r>
            <a:r>
              <a:rPr lang="en-US" sz="2400" b="1" i="1" dirty="0" smtClean="0"/>
              <a:t>(NB: </a:t>
            </a:r>
            <a:r>
              <a:rPr lang="en-US" sz="2400" i="1" dirty="0" smtClean="0"/>
              <a:t>NI at market price less indirect taxes is equal to NI at factor cost</a:t>
            </a:r>
            <a:r>
              <a:rPr lang="en-US" sz="2400" b="1" i="1" dirty="0" smtClean="0"/>
              <a:t>)</a:t>
            </a:r>
            <a:endParaRPr lang="en-US" sz="2400" dirty="0" smtClean="0"/>
          </a:p>
        </p:txBody>
      </p:sp>
      <p:sp>
        <p:nvSpPr>
          <p:cNvPr id="4" name="Title 1"/>
          <p:cNvSpPr>
            <a:spLocks noGrp="1"/>
          </p:cNvSpPr>
          <p:nvPr>
            <p:ph type="title"/>
          </p:nvPr>
        </p:nvSpPr>
        <p:spPr>
          <a:xfrm>
            <a:off x="612648" y="116632"/>
            <a:ext cx="8153400" cy="608112"/>
          </a:xfrm>
        </p:spPr>
        <p:txBody>
          <a:bodyPr>
            <a:normAutofit fontScale="90000"/>
          </a:bodyPr>
          <a:lstStyle/>
          <a:p>
            <a:pPr algn="ctr"/>
            <a:r>
              <a:rPr lang="en-US" b="1" dirty="0" smtClean="0">
                <a:solidFill>
                  <a:srgbClr val="002060"/>
                </a:solidFill>
                <a:latin typeface="+mn-lt"/>
              </a:rPr>
              <a:t>National Income</a:t>
            </a:r>
            <a:endParaRPr lang="en-US" b="1" dirty="0">
              <a:solidFill>
                <a:srgbClr val="002060"/>
              </a:solidFill>
              <a:latin typeface="+mn-lt"/>
            </a:endParaRPr>
          </a:p>
        </p:txBody>
      </p:sp>
      <p:sp>
        <p:nvSpPr>
          <p:cNvPr id="5" name="Title 1"/>
          <p:cNvSpPr txBox="1">
            <a:spLocks/>
          </p:cNvSpPr>
          <p:nvPr/>
        </p:nvSpPr>
        <p:spPr>
          <a:xfrm>
            <a:off x="323528" y="764704"/>
            <a:ext cx="4680520" cy="536104"/>
          </a:xfrm>
          <a:prstGeom prst="rect">
            <a:avLst/>
          </a:prstGeom>
        </p:spPr>
        <p:txBody>
          <a:bodyPr vert="horz" anchor="ctr">
            <a:normAutofit fontScale="97500"/>
          </a:bodyPr>
          <a:lstStyle/>
          <a:p>
            <a:pPr marL="0" marR="0" lvl="0" indent="0" algn="just" defTabSz="914400" rtl="0" eaLnBrk="1" fontAlgn="auto" latinLnBrk="0" hangingPunct="1">
              <a:lnSpc>
                <a:spcPct val="100000"/>
              </a:lnSpc>
              <a:spcBef>
                <a:spcPct val="0"/>
              </a:spcBef>
              <a:spcAft>
                <a:spcPts val="0"/>
              </a:spcAft>
              <a:buClrTx/>
              <a:buSzTx/>
              <a:buFontTx/>
              <a:buNone/>
              <a:tabLst/>
              <a:defRPr/>
            </a:pPr>
            <a:r>
              <a:rPr lang="en-GB" sz="2400" b="1" dirty="0" smtClean="0">
                <a:solidFill>
                  <a:srgbClr val="002060"/>
                </a:solidFill>
                <a:ea typeface="+mj-ea"/>
                <a:cs typeface="+mj-cs"/>
              </a:rPr>
              <a:t>Nature of National Income .......</a:t>
            </a:r>
            <a:endParaRPr kumimoji="0" lang="en-US" sz="2400" b="1" i="0" u="none" strike="noStrike" kern="1200" cap="none" spc="0" normalizeH="0" baseline="0" noProof="0" dirty="0">
              <a:ln>
                <a:noFill/>
              </a:ln>
              <a:solidFill>
                <a:srgbClr val="002060"/>
              </a:solidFill>
              <a:effectLst/>
              <a:uLnTx/>
              <a:uFillTx/>
              <a:latin typeface="+mn-lt"/>
              <a:ea typeface="+mj-ea"/>
              <a:cs typeface="+mj-c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79512" y="1556792"/>
            <a:ext cx="8784976" cy="5112568"/>
          </a:xfrm>
        </p:spPr>
        <p:txBody>
          <a:bodyPr>
            <a:normAutofit fontScale="92500" lnSpcReduction="20000"/>
          </a:bodyPr>
          <a:lstStyle/>
          <a:p>
            <a:pPr algn="just">
              <a:buFont typeface="Wingdings" pitchFamily="2" charset="2"/>
              <a:buChar char="v"/>
            </a:pPr>
            <a:r>
              <a:rPr lang="en-US" sz="2400" dirty="0" smtClean="0"/>
              <a:t>There are various concepts of National Income. The main concepts of National Income are: </a:t>
            </a:r>
          </a:p>
          <a:p>
            <a:pPr lvl="1" algn="just">
              <a:lnSpc>
                <a:spcPct val="150000"/>
              </a:lnSpc>
              <a:buClr>
                <a:schemeClr val="accent2">
                  <a:lumMod val="75000"/>
                </a:schemeClr>
              </a:buClr>
              <a:buFont typeface="Wingdings" pitchFamily="2" charset="2"/>
              <a:buChar char="v"/>
            </a:pPr>
            <a:r>
              <a:rPr lang="en-US" sz="2100" dirty="0" smtClean="0"/>
              <a:t>Gross Domestic Product </a:t>
            </a:r>
            <a:r>
              <a:rPr lang="en-US" sz="2100" b="1" dirty="0" smtClean="0"/>
              <a:t>(</a:t>
            </a:r>
            <a:r>
              <a:rPr lang="en-US" sz="2100" dirty="0" smtClean="0"/>
              <a:t>GDP),</a:t>
            </a:r>
          </a:p>
          <a:p>
            <a:pPr lvl="1" algn="just">
              <a:lnSpc>
                <a:spcPct val="150000"/>
              </a:lnSpc>
              <a:buClr>
                <a:schemeClr val="accent2">
                  <a:lumMod val="75000"/>
                </a:schemeClr>
              </a:buClr>
              <a:buFont typeface="Wingdings" pitchFamily="2" charset="2"/>
              <a:buChar char="v"/>
            </a:pPr>
            <a:r>
              <a:rPr lang="en-US" sz="2100" dirty="0" smtClean="0"/>
              <a:t>Net Domestic Product (NDP)</a:t>
            </a:r>
          </a:p>
          <a:p>
            <a:pPr lvl="1" algn="just">
              <a:lnSpc>
                <a:spcPct val="150000"/>
              </a:lnSpc>
              <a:buClr>
                <a:schemeClr val="accent2">
                  <a:lumMod val="75000"/>
                </a:schemeClr>
              </a:buClr>
              <a:buFont typeface="Wingdings" pitchFamily="2" charset="2"/>
              <a:buChar char="v"/>
            </a:pPr>
            <a:r>
              <a:rPr lang="en-US" sz="2100" dirty="0" smtClean="0"/>
              <a:t>Gross National Product (GNP),</a:t>
            </a:r>
          </a:p>
          <a:p>
            <a:pPr lvl="1" algn="just">
              <a:lnSpc>
                <a:spcPct val="150000"/>
              </a:lnSpc>
              <a:buClr>
                <a:schemeClr val="accent2">
                  <a:lumMod val="75000"/>
                </a:schemeClr>
              </a:buClr>
              <a:buFont typeface="Wingdings" pitchFamily="2" charset="2"/>
              <a:buChar char="v"/>
            </a:pPr>
            <a:r>
              <a:rPr lang="en-US" sz="2100" dirty="0" smtClean="0"/>
              <a:t>Net National Product (NNP), </a:t>
            </a:r>
          </a:p>
          <a:p>
            <a:pPr lvl="1" algn="just">
              <a:lnSpc>
                <a:spcPct val="150000"/>
              </a:lnSpc>
              <a:buClr>
                <a:schemeClr val="accent2">
                  <a:lumMod val="75000"/>
                </a:schemeClr>
              </a:buClr>
              <a:buFont typeface="Wingdings" pitchFamily="2" charset="2"/>
              <a:buChar char="v"/>
            </a:pPr>
            <a:r>
              <a:rPr lang="en-US" sz="2100" dirty="0" smtClean="0"/>
              <a:t>Personal Income (PI), </a:t>
            </a:r>
          </a:p>
          <a:p>
            <a:pPr lvl="1" algn="just">
              <a:lnSpc>
                <a:spcPct val="150000"/>
              </a:lnSpc>
              <a:buClr>
                <a:schemeClr val="accent2">
                  <a:lumMod val="75000"/>
                </a:schemeClr>
              </a:buClr>
              <a:buFont typeface="Wingdings" pitchFamily="2" charset="2"/>
              <a:buChar char="v"/>
            </a:pPr>
            <a:r>
              <a:rPr lang="en-US" sz="2100" dirty="0" smtClean="0"/>
              <a:t>Disposable Income (DI), and </a:t>
            </a:r>
          </a:p>
          <a:p>
            <a:pPr lvl="1" algn="just">
              <a:lnSpc>
                <a:spcPct val="150000"/>
              </a:lnSpc>
              <a:buClr>
                <a:schemeClr val="accent2">
                  <a:lumMod val="75000"/>
                </a:schemeClr>
              </a:buClr>
              <a:buFont typeface="Wingdings" pitchFamily="2" charset="2"/>
              <a:buChar char="v"/>
            </a:pPr>
            <a:r>
              <a:rPr lang="en-US" sz="2100" dirty="0" smtClean="0"/>
              <a:t>Per Capita Income (PCI).</a:t>
            </a:r>
          </a:p>
          <a:p>
            <a:pPr lvl="1" algn="just">
              <a:lnSpc>
                <a:spcPct val="150000"/>
              </a:lnSpc>
              <a:buClr>
                <a:schemeClr val="accent2">
                  <a:lumMod val="75000"/>
                </a:schemeClr>
              </a:buClr>
              <a:buNone/>
            </a:pPr>
            <a:r>
              <a:rPr lang="en-US" sz="2100" dirty="0" smtClean="0"/>
              <a:t> </a:t>
            </a:r>
          </a:p>
          <a:p>
            <a:pPr algn="just">
              <a:buFont typeface="Wingdings" pitchFamily="2" charset="2"/>
              <a:buChar char="v"/>
            </a:pPr>
            <a:r>
              <a:rPr lang="en-US" sz="2400" dirty="0" smtClean="0"/>
              <a:t>These different concepts explain the phenomenon of economic activities of the various sectors of the economy.</a:t>
            </a:r>
          </a:p>
          <a:p>
            <a:pPr algn="just">
              <a:buNone/>
            </a:pPr>
            <a:endParaRPr lang="en-US" sz="2400" dirty="0" smtClean="0"/>
          </a:p>
          <a:p>
            <a:pPr>
              <a:buFont typeface="Wingdings" pitchFamily="2" charset="2"/>
              <a:buChar char="v"/>
            </a:pPr>
            <a:endParaRPr lang="en-US" sz="2000" dirty="0" smtClean="0"/>
          </a:p>
          <a:p>
            <a:pPr>
              <a:buFont typeface="Wingdings" pitchFamily="2" charset="2"/>
              <a:buChar char="v"/>
            </a:pPr>
            <a:endParaRPr lang="en-US" sz="2000" dirty="0" smtClean="0"/>
          </a:p>
        </p:txBody>
      </p:sp>
      <p:sp>
        <p:nvSpPr>
          <p:cNvPr id="4" name="Title 1"/>
          <p:cNvSpPr>
            <a:spLocks noGrp="1"/>
          </p:cNvSpPr>
          <p:nvPr>
            <p:ph type="title"/>
          </p:nvPr>
        </p:nvSpPr>
        <p:spPr>
          <a:xfrm>
            <a:off x="612648" y="116632"/>
            <a:ext cx="8153400" cy="608112"/>
          </a:xfrm>
        </p:spPr>
        <p:txBody>
          <a:bodyPr>
            <a:normAutofit fontScale="90000"/>
          </a:bodyPr>
          <a:lstStyle/>
          <a:p>
            <a:pPr algn="ctr"/>
            <a:r>
              <a:rPr lang="en-US" b="1" dirty="0" smtClean="0">
                <a:solidFill>
                  <a:srgbClr val="002060"/>
                </a:solidFill>
                <a:latin typeface="+mn-lt"/>
              </a:rPr>
              <a:t>National Income</a:t>
            </a:r>
            <a:endParaRPr lang="en-US" b="1" dirty="0">
              <a:solidFill>
                <a:srgbClr val="002060"/>
              </a:solidFill>
              <a:latin typeface="+mn-lt"/>
            </a:endParaRPr>
          </a:p>
        </p:txBody>
      </p:sp>
      <p:sp>
        <p:nvSpPr>
          <p:cNvPr id="5" name="Title 1"/>
          <p:cNvSpPr txBox="1">
            <a:spLocks/>
          </p:cNvSpPr>
          <p:nvPr/>
        </p:nvSpPr>
        <p:spPr>
          <a:xfrm>
            <a:off x="323528" y="764704"/>
            <a:ext cx="7344816" cy="536104"/>
          </a:xfrm>
          <a:prstGeom prst="rect">
            <a:avLst/>
          </a:prstGeom>
        </p:spPr>
        <p:txBody>
          <a:bodyPr vert="horz" anchor="ctr">
            <a:normAutofit fontScale="97500"/>
          </a:bodyPr>
          <a:lstStyle/>
          <a:p>
            <a:r>
              <a:rPr lang="en-US" sz="2400" b="1" dirty="0" smtClean="0"/>
              <a:t>Concepts of National Income</a:t>
            </a:r>
            <a:endParaRPr lang="en-US" sz="2400" b="1" dirty="0"/>
          </a:p>
        </p:txBody>
      </p:sp>
      <p:pic>
        <p:nvPicPr>
          <p:cNvPr id="2050" name="Picture 2"/>
          <p:cNvPicPr>
            <a:picLocks noChangeAspect="1" noChangeArrowheads="1"/>
          </p:cNvPicPr>
          <p:nvPr/>
        </p:nvPicPr>
        <p:blipFill>
          <a:blip r:embed="rId2" cstate="print"/>
          <a:srcRect l="8100" t="8400" r="8201" b="11801"/>
          <a:stretch>
            <a:fillRect/>
          </a:stretch>
        </p:blipFill>
        <p:spPr bwMode="auto">
          <a:xfrm>
            <a:off x="6660232" y="1844824"/>
            <a:ext cx="2232248" cy="1368152"/>
          </a:xfrm>
          <a:prstGeom prst="rect">
            <a:avLst/>
          </a:prstGeom>
          <a:noFill/>
          <a:ln w="9525">
            <a:noFill/>
            <a:miter lim="800000"/>
            <a:headEnd/>
            <a:tailEnd/>
          </a:ln>
        </p:spPr>
      </p:pic>
      <p:pic>
        <p:nvPicPr>
          <p:cNvPr id="3074" name="Picture 2" descr="C:\Users\MORO SEIDU\Desktop\CCS HAU\Sem 2\macro\images\imagesgg.jpg"/>
          <p:cNvPicPr>
            <a:picLocks noChangeAspect="1" noChangeArrowheads="1"/>
          </p:cNvPicPr>
          <p:nvPr/>
        </p:nvPicPr>
        <p:blipFill>
          <a:blip r:embed="rId3" cstate="print"/>
          <a:srcRect r="16001" b="16989"/>
          <a:stretch>
            <a:fillRect/>
          </a:stretch>
        </p:blipFill>
        <p:spPr bwMode="auto">
          <a:xfrm>
            <a:off x="5364088" y="2636912"/>
            <a:ext cx="1440160" cy="1728192"/>
          </a:xfrm>
          <a:prstGeom prst="rect">
            <a:avLst/>
          </a:prstGeom>
          <a:noFill/>
        </p:spPr>
      </p:pic>
      <p:pic>
        <p:nvPicPr>
          <p:cNvPr id="3075" name="Picture 3" descr="C:\Users\MORO SEIDU\Desktop\CCS HAU\Sem 2\macro\images\images (14).jpg"/>
          <p:cNvPicPr>
            <a:picLocks noChangeAspect="1" noChangeArrowheads="1"/>
          </p:cNvPicPr>
          <p:nvPr/>
        </p:nvPicPr>
        <p:blipFill>
          <a:blip r:embed="rId4" cstate="print"/>
          <a:srcRect/>
          <a:stretch>
            <a:fillRect/>
          </a:stretch>
        </p:blipFill>
        <p:spPr bwMode="auto">
          <a:xfrm>
            <a:off x="6228184" y="4005064"/>
            <a:ext cx="2619375" cy="1743075"/>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79512" y="1844824"/>
            <a:ext cx="8784976" cy="4824536"/>
          </a:xfrm>
        </p:spPr>
        <p:txBody>
          <a:bodyPr>
            <a:normAutofit fontScale="92500" lnSpcReduction="10000"/>
          </a:bodyPr>
          <a:lstStyle/>
          <a:p>
            <a:pPr algn="just">
              <a:spcBef>
                <a:spcPts val="1800"/>
              </a:spcBef>
              <a:buFont typeface="Wingdings" pitchFamily="2" charset="2"/>
              <a:buChar char="v"/>
            </a:pPr>
            <a:r>
              <a:rPr lang="en-US" sz="2000" dirty="0" smtClean="0"/>
              <a:t>Gross domestic product is the money value of all final goods and services produced by the factors of production within the </a:t>
            </a:r>
            <a:r>
              <a:rPr lang="en-US" sz="2000" b="1" dirty="0" smtClean="0"/>
              <a:t>domestic territory </a:t>
            </a:r>
            <a:r>
              <a:rPr lang="en-US" sz="2000" dirty="0" smtClean="0"/>
              <a:t>/</a:t>
            </a:r>
            <a:r>
              <a:rPr lang="en-US" sz="2000" b="1" dirty="0" smtClean="0"/>
              <a:t> borders of a country </a:t>
            </a:r>
            <a:r>
              <a:rPr lang="en-US" sz="2000" dirty="0" smtClean="0"/>
              <a:t>during an accounting year . </a:t>
            </a:r>
          </a:p>
          <a:p>
            <a:pPr lvl="0" algn="just">
              <a:spcBef>
                <a:spcPts val="1800"/>
              </a:spcBef>
              <a:buFont typeface="Wingdings" pitchFamily="2" charset="2"/>
              <a:buChar char="v"/>
            </a:pPr>
            <a:r>
              <a:rPr lang="en-US" sz="2000" i="1" dirty="0" smtClean="0"/>
              <a:t>GDP</a:t>
            </a:r>
            <a:r>
              <a:rPr lang="en-US" sz="2000" dirty="0" smtClean="0"/>
              <a:t> is </a:t>
            </a:r>
            <a:r>
              <a:rPr lang="en-US" sz="2000" b="1" i="1" dirty="0" smtClean="0"/>
              <a:t>geographically focused</a:t>
            </a:r>
            <a:r>
              <a:rPr lang="en-US" sz="2000" dirty="0" smtClean="0"/>
              <a:t>, It includes only output produced within a nation’s borders regardless of whose factors are used. Thus factors of production (</a:t>
            </a:r>
            <a:r>
              <a:rPr lang="en-US" sz="2000" dirty="0" err="1" smtClean="0"/>
              <a:t>labour</a:t>
            </a:r>
            <a:r>
              <a:rPr lang="en-US" sz="2000" dirty="0" smtClean="0"/>
              <a:t>, capital, land, management, entrepreneurship*) may be owned by any one (</a:t>
            </a:r>
            <a:r>
              <a:rPr lang="en-US" sz="2000" b="1" dirty="0" smtClean="0"/>
              <a:t>citizens </a:t>
            </a:r>
            <a:r>
              <a:rPr lang="en-US" sz="2000" dirty="0" smtClean="0"/>
              <a:t>or</a:t>
            </a:r>
            <a:r>
              <a:rPr lang="en-US" sz="2000" b="1" dirty="0" smtClean="0"/>
              <a:t> foreigners</a:t>
            </a:r>
            <a:r>
              <a:rPr lang="en-US" sz="2000" dirty="0" smtClean="0"/>
              <a:t>).</a:t>
            </a:r>
          </a:p>
          <a:p>
            <a:pPr lvl="0" algn="just">
              <a:buFont typeface="Wingdings" pitchFamily="2" charset="2"/>
              <a:buChar char="v"/>
            </a:pPr>
            <a:endParaRPr lang="en-US" sz="2000" dirty="0" smtClean="0"/>
          </a:p>
          <a:p>
            <a:pPr lvl="0" algn="just">
              <a:buNone/>
            </a:pPr>
            <a:r>
              <a:rPr lang="en-US" sz="2800" b="1" dirty="0" smtClean="0"/>
              <a:t>Net Domestic Product (NDP)</a:t>
            </a:r>
            <a:endParaRPr lang="en-IN" sz="2000" dirty="0" smtClean="0"/>
          </a:p>
          <a:p>
            <a:pPr lvl="0" algn="just">
              <a:spcBef>
                <a:spcPts val="1800"/>
              </a:spcBef>
              <a:buFont typeface="Wingdings" pitchFamily="2" charset="2"/>
              <a:buChar char="v"/>
            </a:pPr>
            <a:r>
              <a:rPr lang="en-US" sz="2000" dirty="0" smtClean="0"/>
              <a:t>While calculating GDP no provision is made for </a:t>
            </a:r>
            <a:r>
              <a:rPr lang="en-US" sz="2000" b="1" dirty="0" smtClean="0"/>
              <a:t>depreciation allowance</a:t>
            </a:r>
            <a:r>
              <a:rPr lang="en-US" sz="2000" dirty="0" smtClean="0"/>
              <a:t> (also called </a:t>
            </a:r>
            <a:r>
              <a:rPr lang="en-US" sz="2000" b="1" i="1" dirty="0" smtClean="0"/>
              <a:t>capital consumption allowance</a:t>
            </a:r>
            <a:r>
              <a:rPr lang="en-US" sz="2000" dirty="0" smtClean="0"/>
              <a:t>). In such a situation GDP will not reveal complete flow of goods and services through various sectors. </a:t>
            </a:r>
          </a:p>
          <a:p>
            <a:pPr lvl="0" algn="just">
              <a:spcBef>
                <a:spcPts val="1800"/>
              </a:spcBef>
              <a:buFont typeface="Wingdings" pitchFamily="2" charset="2"/>
              <a:buChar char="v"/>
            </a:pPr>
            <a:r>
              <a:rPr lang="en-US" sz="2000" dirty="0" smtClean="0"/>
              <a:t>When depreciation allowance is subtracted from NDP we get Net Domestic Product.</a:t>
            </a:r>
          </a:p>
          <a:p>
            <a:pPr>
              <a:buFont typeface="Wingdings" pitchFamily="2" charset="2"/>
              <a:buChar char="v"/>
            </a:pPr>
            <a:endParaRPr lang="en-US" sz="2000" dirty="0" smtClean="0"/>
          </a:p>
          <a:p>
            <a:pPr algn="just">
              <a:buFont typeface="Wingdings" pitchFamily="2" charset="2"/>
              <a:buChar char="v"/>
            </a:pPr>
            <a:endParaRPr lang="en-US" sz="2000" dirty="0" smtClean="0"/>
          </a:p>
        </p:txBody>
      </p:sp>
      <p:sp>
        <p:nvSpPr>
          <p:cNvPr id="4" name="Title 1"/>
          <p:cNvSpPr>
            <a:spLocks noGrp="1"/>
          </p:cNvSpPr>
          <p:nvPr>
            <p:ph type="title"/>
          </p:nvPr>
        </p:nvSpPr>
        <p:spPr>
          <a:xfrm>
            <a:off x="612648" y="116632"/>
            <a:ext cx="8153400" cy="608112"/>
          </a:xfrm>
        </p:spPr>
        <p:txBody>
          <a:bodyPr>
            <a:normAutofit fontScale="90000"/>
          </a:bodyPr>
          <a:lstStyle/>
          <a:p>
            <a:pPr algn="ctr"/>
            <a:r>
              <a:rPr lang="en-US" b="1" dirty="0" smtClean="0">
                <a:solidFill>
                  <a:srgbClr val="002060"/>
                </a:solidFill>
                <a:latin typeface="+mn-lt"/>
              </a:rPr>
              <a:t>National Income</a:t>
            </a:r>
            <a:endParaRPr lang="en-US" b="1" dirty="0">
              <a:solidFill>
                <a:srgbClr val="002060"/>
              </a:solidFill>
              <a:latin typeface="+mn-lt"/>
            </a:endParaRPr>
          </a:p>
        </p:txBody>
      </p:sp>
      <p:sp>
        <p:nvSpPr>
          <p:cNvPr id="5" name="Title 1"/>
          <p:cNvSpPr txBox="1">
            <a:spLocks/>
          </p:cNvSpPr>
          <p:nvPr/>
        </p:nvSpPr>
        <p:spPr>
          <a:xfrm>
            <a:off x="323528" y="764704"/>
            <a:ext cx="7344816" cy="504056"/>
          </a:xfrm>
          <a:prstGeom prst="rect">
            <a:avLst/>
          </a:prstGeom>
        </p:spPr>
        <p:txBody>
          <a:bodyPr vert="horz" anchor="ctr">
            <a:normAutofit fontScale="97500"/>
          </a:bodyPr>
          <a:lstStyle/>
          <a:p>
            <a:pPr algn="just"/>
            <a:r>
              <a:rPr lang="en-US" sz="2800" b="1" dirty="0" smtClean="0"/>
              <a:t>Concepts of National Income….</a:t>
            </a:r>
          </a:p>
        </p:txBody>
      </p:sp>
      <p:sp>
        <p:nvSpPr>
          <p:cNvPr id="6" name="Rectangle 5"/>
          <p:cNvSpPr/>
          <p:nvPr/>
        </p:nvSpPr>
        <p:spPr>
          <a:xfrm>
            <a:off x="35496" y="1412776"/>
            <a:ext cx="4378186" cy="461665"/>
          </a:xfrm>
          <a:prstGeom prst="rect">
            <a:avLst/>
          </a:prstGeom>
        </p:spPr>
        <p:txBody>
          <a:bodyPr wrap="square">
            <a:spAutoFit/>
          </a:bodyPr>
          <a:lstStyle/>
          <a:p>
            <a:r>
              <a:rPr lang="en-US" sz="2400" b="1" dirty="0" smtClean="0"/>
              <a:t>Gross Domestic Product (GDP) </a:t>
            </a:r>
            <a:endParaRPr lang="en-US" sz="2400" dirty="0"/>
          </a:p>
        </p:txBody>
      </p:sp>
      <p:graphicFrame>
        <p:nvGraphicFramePr>
          <p:cNvPr id="2051" name="Object 3"/>
          <p:cNvGraphicFramePr>
            <a:graphicFrameLocks noChangeAspect="1"/>
          </p:cNvGraphicFramePr>
          <p:nvPr/>
        </p:nvGraphicFramePr>
        <p:xfrm>
          <a:off x="2339752" y="6305946"/>
          <a:ext cx="5256584" cy="507430"/>
        </p:xfrm>
        <a:graphic>
          <a:graphicData uri="http://schemas.openxmlformats.org/presentationml/2006/ole">
            <p:oleObj spid="_x0000_s2051" name="Equation" r:id="rId4" imgW="3111480" imgH="291960" progId="">
              <p:embed/>
            </p:oleObj>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79512" y="1916832"/>
            <a:ext cx="8784976" cy="4637112"/>
          </a:xfrm>
        </p:spPr>
        <p:txBody>
          <a:bodyPr>
            <a:normAutofit/>
          </a:bodyPr>
          <a:lstStyle/>
          <a:p>
            <a:pPr algn="just">
              <a:buFont typeface="Wingdings" pitchFamily="2" charset="2"/>
              <a:buChar char="v"/>
            </a:pPr>
            <a:r>
              <a:rPr lang="en-US" sz="2000" dirty="0" smtClean="0"/>
              <a:t>GNP refers to all final goods and services produced by the </a:t>
            </a:r>
            <a:r>
              <a:rPr lang="en-US" sz="2000" b="1" dirty="0" smtClean="0"/>
              <a:t>nationals/citizens</a:t>
            </a:r>
            <a:r>
              <a:rPr lang="en-US" sz="2000" dirty="0" smtClean="0"/>
              <a:t> of a country </a:t>
            </a:r>
            <a:r>
              <a:rPr lang="en-US" sz="2000" b="1" dirty="0" smtClean="0"/>
              <a:t>regardless of where they produce it</a:t>
            </a:r>
            <a:r>
              <a:rPr lang="en-US" sz="2000" dirty="0" smtClean="0"/>
              <a:t>. Thus Output produced by a </a:t>
            </a:r>
            <a:r>
              <a:rPr lang="en-US" sz="2000" b="1" dirty="0" smtClean="0"/>
              <a:t>nation’s factors </a:t>
            </a:r>
            <a:r>
              <a:rPr lang="en-US" sz="2000" dirty="0" smtClean="0"/>
              <a:t>of production </a:t>
            </a:r>
            <a:r>
              <a:rPr lang="en-US" sz="2000" b="1" dirty="0" smtClean="0"/>
              <a:t>no matter where it takes place.</a:t>
            </a:r>
          </a:p>
          <a:p>
            <a:pPr algn="just">
              <a:buFont typeface="Wingdings" pitchFamily="2" charset="2"/>
              <a:buChar char="v"/>
            </a:pPr>
            <a:endParaRPr lang="en-US" sz="2000" dirty="0" smtClean="0"/>
          </a:p>
          <a:p>
            <a:pPr lvl="0" algn="just">
              <a:buFont typeface="Wingdings" pitchFamily="2" charset="2"/>
              <a:buChar char="v"/>
            </a:pPr>
            <a:r>
              <a:rPr lang="en-US" sz="2000" dirty="0" smtClean="0"/>
              <a:t>GNP includes the economic activities of all the citizens of a  nation whether operating within the country or outside it.</a:t>
            </a:r>
          </a:p>
          <a:p>
            <a:pPr lvl="0" algn="just">
              <a:buFont typeface="Wingdings" pitchFamily="2" charset="2"/>
              <a:buChar char="v"/>
            </a:pPr>
            <a:endParaRPr lang="en-US" sz="2000" dirty="0" smtClean="0"/>
          </a:p>
          <a:p>
            <a:pPr lvl="0" algn="just">
              <a:buFont typeface="Wingdings" pitchFamily="2" charset="2"/>
              <a:buChar char="v"/>
            </a:pPr>
            <a:r>
              <a:rPr lang="en-US" sz="2000" dirty="0" smtClean="0">
                <a:cs typeface="Arial" pitchFamily="34" charset="0"/>
                <a:sym typeface="Arial" pitchFamily="34" charset="0"/>
              </a:rPr>
              <a:t>GNP is estimated by summing GDP and Net Factor Income from Abroad(NFIA).</a:t>
            </a:r>
          </a:p>
          <a:p>
            <a:pPr lvl="0" algn="just">
              <a:buNone/>
            </a:pPr>
            <a:r>
              <a:rPr lang="en-US" sz="2000" dirty="0" smtClean="0">
                <a:cs typeface="Arial" pitchFamily="34" charset="0"/>
                <a:sym typeface="Arial" pitchFamily="34" charset="0"/>
              </a:rPr>
              <a:t>  </a:t>
            </a:r>
          </a:p>
          <a:p>
            <a:pPr lvl="0" algn="just">
              <a:buFont typeface="Wingdings" pitchFamily="2" charset="2"/>
              <a:buChar char="v"/>
            </a:pPr>
            <a:r>
              <a:rPr lang="en-US" sz="2000" dirty="0" smtClean="0">
                <a:cs typeface="Arial" pitchFamily="34" charset="0"/>
                <a:sym typeface="Arial" pitchFamily="34" charset="0"/>
              </a:rPr>
              <a:t>NFIA is </a:t>
            </a:r>
            <a:r>
              <a:rPr lang="en-US" sz="2000" dirty="0" smtClean="0"/>
              <a:t>the aggregate income that a country’s citizens and companies earn abroad, </a:t>
            </a:r>
            <a:r>
              <a:rPr lang="en-US" sz="2000" b="1" dirty="0" smtClean="0"/>
              <a:t>less</a:t>
            </a:r>
            <a:r>
              <a:rPr lang="en-US" sz="2000" dirty="0" smtClean="0"/>
              <a:t> the aggregate income that foreign citizens and overseas companies earn in that country. It is also known as  </a:t>
            </a:r>
            <a:r>
              <a:rPr lang="en-US" sz="2000" b="1" dirty="0" smtClean="0"/>
              <a:t>Net foreign factor income</a:t>
            </a:r>
            <a:r>
              <a:rPr lang="en-US" sz="2000" dirty="0" smtClean="0"/>
              <a:t> (NFFI)</a:t>
            </a:r>
          </a:p>
          <a:p>
            <a:pPr lvl="0" algn="just">
              <a:buNone/>
            </a:pPr>
            <a:endParaRPr lang="en-US" sz="2000" dirty="0" smtClean="0"/>
          </a:p>
          <a:p>
            <a:pPr lvl="0" algn="just">
              <a:buNone/>
            </a:pPr>
            <a:endParaRPr lang="en-US" sz="2000" dirty="0" smtClean="0"/>
          </a:p>
          <a:p>
            <a:pPr algn="just">
              <a:buNone/>
            </a:pPr>
            <a:endParaRPr lang="en-US" sz="2000" dirty="0" smtClean="0"/>
          </a:p>
          <a:p>
            <a:pPr>
              <a:buFont typeface="Wingdings" pitchFamily="2" charset="2"/>
              <a:buChar char="v"/>
            </a:pPr>
            <a:endParaRPr lang="en-US" sz="2000" dirty="0" smtClean="0"/>
          </a:p>
          <a:p>
            <a:pPr algn="just">
              <a:buFont typeface="Wingdings" pitchFamily="2" charset="2"/>
              <a:buChar char="v"/>
            </a:pPr>
            <a:endParaRPr lang="en-US" sz="2000" dirty="0" smtClean="0"/>
          </a:p>
        </p:txBody>
      </p:sp>
      <p:sp>
        <p:nvSpPr>
          <p:cNvPr id="4" name="Title 1"/>
          <p:cNvSpPr>
            <a:spLocks noGrp="1"/>
          </p:cNvSpPr>
          <p:nvPr>
            <p:ph type="title"/>
          </p:nvPr>
        </p:nvSpPr>
        <p:spPr>
          <a:xfrm>
            <a:off x="612648" y="116632"/>
            <a:ext cx="8153400" cy="608112"/>
          </a:xfrm>
        </p:spPr>
        <p:txBody>
          <a:bodyPr>
            <a:normAutofit fontScale="90000"/>
          </a:bodyPr>
          <a:lstStyle/>
          <a:p>
            <a:pPr algn="ctr"/>
            <a:r>
              <a:rPr lang="en-US" b="1" dirty="0" smtClean="0">
                <a:solidFill>
                  <a:srgbClr val="002060"/>
                </a:solidFill>
                <a:latin typeface="+mn-lt"/>
              </a:rPr>
              <a:t>National Income</a:t>
            </a:r>
            <a:endParaRPr lang="en-US" b="1" dirty="0">
              <a:solidFill>
                <a:srgbClr val="002060"/>
              </a:solidFill>
              <a:latin typeface="+mn-lt"/>
            </a:endParaRPr>
          </a:p>
        </p:txBody>
      </p:sp>
      <p:sp>
        <p:nvSpPr>
          <p:cNvPr id="5" name="Title 1"/>
          <p:cNvSpPr txBox="1">
            <a:spLocks/>
          </p:cNvSpPr>
          <p:nvPr/>
        </p:nvSpPr>
        <p:spPr>
          <a:xfrm>
            <a:off x="323528" y="764704"/>
            <a:ext cx="7344816" cy="536104"/>
          </a:xfrm>
          <a:prstGeom prst="rect">
            <a:avLst/>
          </a:prstGeom>
        </p:spPr>
        <p:txBody>
          <a:bodyPr vert="horz" anchor="ctr">
            <a:normAutofit fontScale="97500"/>
          </a:bodyPr>
          <a:lstStyle/>
          <a:p>
            <a:pPr algn="just">
              <a:buNone/>
            </a:pPr>
            <a:endParaRPr lang="en-US" sz="2500" b="1" dirty="0">
              <a:solidFill>
                <a:srgbClr val="002060"/>
              </a:solidFill>
            </a:endParaRPr>
          </a:p>
        </p:txBody>
      </p:sp>
      <p:sp>
        <p:nvSpPr>
          <p:cNvPr id="8" name="Title 1"/>
          <p:cNvSpPr txBox="1">
            <a:spLocks/>
          </p:cNvSpPr>
          <p:nvPr/>
        </p:nvSpPr>
        <p:spPr>
          <a:xfrm>
            <a:off x="323528" y="764704"/>
            <a:ext cx="7344816" cy="504056"/>
          </a:xfrm>
          <a:prstGeom prst="rect">
            <a:avLst/>
          </a:prstGeom>
        </p:spPr>
        <p:txBody>
          <a:bodyPr vert="horz" anchor="ctr">
            <a:normAutofit fontScale="97500"/>
          </a:bodyPr>
          <a:lstStyle/>
          <a:p>
            <a:pPr algn="just"/>
            <a:r>
              <a:rPr lang="en-US" sz="2800" b="1" dirty="0" smtClean="0"/>
              <a:t>Concepts of National Income….</a:t>
            </a:r>
          </a:p>
        </p:txBody>
      </p:sp>
      <p:sp>
        <p:nvSpPr>
          <p:cNvPr id="9" name="Rectangle 8"/>
          <p:cNvSpPr/>
          <p:nvPr/>
        </p:nvSpPr>
        <p:spPr>
          <a:xfrm>
            <a:off x="67686" y="1412776"/>
            <a:ext cx="4216282" cy="461665"/>
          </a:xfrm>
          <a:prstGeom prst="rect">
            <a:avLst/>
          </a:prstGeom>
        </p:spPr>
        <p:txBody>
          <a:bodyPr wrap="none">
            <a:spAutoFit/>
          </a:bodyPr>
          <a:lstStyle/>
          <a:p>
            <a:pPr algn="just">
              <a:spcBef>
                <a:spcPts val="0"/>
              </a:spcBef>
              <a:buNone/>
            </a:pPr>
            <a:r>
              <a:rPr lang="en-US" sz="2400" b="1" dirty="0" smtClean="0"/>
              <a:t>Gross National Product (GNP)</a:t>
            </a:r>
            <a:endParaRPr lang="en-US" sz="2400" dirty="0" smtClean="0"/>
          </a:p>
        </p:txBody>
      </p:sp>
      <p:graphicFrame>
        <p:nvGraphicFramePr>
          <p:cNvPr id="7" name="Object 6"/>
          <p:cNvGraphicFramePr>
            <a:graphicFrameLocks noChangeAspect="1"/>
          </p:cNvGraphicFramePr>
          <p:nvPr/>
        </p:nvGraphicFramePr>
        <p:xfrm>
          <a:off x="1907704" y="6237312"/>
          <a:ext cx="4824536" cy="504056"/>
        </p:xfrm>
        <a:graphic>
          <a:graphicData uri="http://schemas.openxmlformats.org/presentationml/2006/ole">
            <p:oleObj spid="_x0000_s27650" name="Equation" r:id="rId4" imgW="2361960" imgH="241200" progId="">
              <p:embed/>
            </p:oleObj>
          </a:graphicData>
        </a:graphic>
      </p:graphicFrame>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heme2">
  <a:themeElements>
    <a:clrScheme name="Custom 6">
      <a:dk1>
        <a:srgbClr val="002060"/>
      </a:dk1>
      <a:lt1>
        <a:sysClr val="window" lastClr="FFFFFF"/>
      </a:lt1>
      <a:dk2>
        <a:srgbClr val="002060"/>
      </a:dk2>
      <a:lt2>
        <a:srgbClr val="DEDEDE"/>
      </a:lt2>
      <a:accent1>
        <a:srgbClr val="002060"/>
      </a:accent1>
      <a:accent2>
        <a:srgbClr val="990000"/>
      </a:accent2>
      <a:accent3>
        <a:srgbClr val="A04DA3"/>
      </a:accent3>
      <a:accent4>
        <a:srgbClr val="C4652D"/>
      </a:accent4>
      <a:accent5>
        <a:srgbClr val="8B5D3D"/>
      </a:accent5>
      <a:accent6>
        <a:srgbClr val="5C92B5"/>
      </a:accent6>
      <a:hlink>
        <a:srgbClr val="67AFBD"/>
      </a:hlink>
      <a:folHlink>
        <a:srgbClr val="C2A874"/>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Theme2</Template>
  <TotalTime>3911</TotalTime>
  <Words>3376</Words>
  <Application>Microsoft Office PowerPoint</Application>
  <PresentationFormat>On-screen Show (4:3)</PresentationFormat>
  <Paragraphs>392</Paragraphs>
  <Slides>28</Slides>
  <Notes>19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0" baseType="lpstr">
      <vt:lpstr>Theme2</vt:lpstr>
      <vt:lpstr>Equation</vt:lpstr>
      <vt:lpstr>NATIONAL INCOME</vt:lpstr>
      <vt:lpstr>National Income</vt:lpstr>
      <vt:lpstr>National Income</vt:lpstr>
      <vt:lpstr>National Income</vt:lpstr>
      <vt:lpstr>National Income</vt:lpstr>
      <vt:lpstr>National Income</vt:lpstr>
      <vt:lpstr>National Income</vt:lpstr>
      <vt:lpstr>National Income</vt:lpstr>
      <vt:lpstr>National Income</vt:lpstr>
      <vt:lpstr>National Income</vt:lpstr>
      <vt:lpstr>National Income</vt:lpstr>
      <vt:lpstr>National Income</vt:lpstr>
      <vt:lpstr>National Income</vt:lpstr>
      <vt:lpstr>National Income</vt:lpstr>
      <vt:lpstr>National Income</vt:lpstr>
      <vt:lpstr>National Income</vt:lpstr>
      <vt:lpstr>National income</vt:lpstr>
      <vt:lpstr>National income</vt:lpstr>
      <vt:lpstr>National income</vt:lpstr>
      <vt:lpstr>National income</vt:lpstr>
      <vt:lpstr>National income</vt:lpstr>
      <vt:lpstr>National income</vt:lpstr>
      <vt:lpstr>National Income</vt:lpstr>
      <vt:lpstr>National Income</vt:lpstr>
      <vt:lpstr>National Income</vt:lpstr>
      <vt:lpstr>National Income</vt:lpstr>
      <vt:lpstr>National Income</vt:lpstr>
      <vt:lpstr>Slide 28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COORDINATION</dc:title>
  <dc:creator>MORO SEIDU</dc:creator>
  <cp:lastModifiedBy>Dr.Sharad Dixit</cp:lastModifiedBy>
  <cp:revision>86</cp:revision>
  <dcterms:created xsi:type="dcterms:W3CDTF">2014-04-28T12:30:27Z</dcterms:created>
  <dcterms:modified xsi:type="dcterms:W3CDTF">2022-04-20T20:04:44Z</dcterms:modified>
</cp:coreProperties>
</file>