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5" r:id="rId3"/>
    <p:sldId id="266" r:id="rId4"/>
    <p:sldId id="267" r:id="rId5"/>
    <p:sldId id="269" r:id="rId6"/>
    <p:sldId id="299" r:id="rId7"/>
    <p:sldId id="270" r:id="rId8"/>
    <p:sldId id="271" r:id="rId9"/>
    <p:sldId id="272" r:id="rId10"/>
    <p:sldId id="301" r:id="rId11"/>
    <p:sldId id="275" r:id="rId12"/>
    <p:sldId id="337" r:id="rId13"/>
    <p:sldId id="338" r:id="rId14"/>
    <p:sldId id="276" r:id="rId15"/>
    <p:sldId id="303" r:id="rId16"/>
    <p:sldId id="277" r:id="rId17"/>
    <p:sldId id="278" r:id="rId18"/>
    <p:sldId id="343" r:id="rId19"/>
    <p:sldId id="321" r:id="rId20"/>
    <p:sldId id="339" r:id="rId21"/>
    <p:sldId id="340" r:id="rId22"/>
    <p:sldId id="341" r:id="rId23"/>
    <p:sldId id="342" r:id="rId24"/>
    <p:sldId id="333" r:id="rId25"/>
    <p:sldId id="334" r:id="rId26"/>
    <p:sldId id="290" r:id="rId27"/>
    <p:sldId id="257" r:id="rId28"/>
    <p:sldId id="279" r:id="rId29"/>
    <p:sldId id="280" r:id="rId30"/>
    <p:sldId id="324" r:id="rId31"/>
    <p:sldId id="329" r:id="rId32"/>
    <p:sldId id="331" r:id="rId33"/>
    <p:sldId id="330" r:id="rId34"/>
    <p:sldId id="325" r:id="rId35"/>
    <p:sldId id="327" r:id="rId36"/>
    <p:sldId id="328" r:id="rId37"/>
    <p:sldId id="281" r:id="rId38"/>
    <p:sldId id="283" r:id="rId39"/>
    <p:sldId id="284" r:id="rId40"/>
    <p:sldId id="304" r:id="rId41"/>
    <p:sldId id="285" r:id="rId42"/>
    <p:sldId id="286" r:id="rId43"/>
    <p:sldId id="305" r:id="rId44"/>
    <p:sldId id="287" r:id="rId45"/>
    <p:sldId id="347" r:id="rId46"/>
    <p:sldId id="288" r:id="rId47"/>
    <p:sldId id="346" r:id="rId48"/>
    <p:sldId id="345" r:id="rId49"/>
    <p:sldId id="335" r:id="rId50"/>
    <p:sldId id="336" r:id="rId51"/>
    <p:sldId id="291" r:id="rId52"/>
    <p:sldId id="292" r:id="rId53"/>
    <p:sldId id="293" r:id="rId54"/>
    <p:sldId id="294" r:id="rId5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C3ADC94-4D42-724F-77F2-94767161E38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3089FC-4653-D7D9-EA6B-3E8EF0BBDD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8B7F622-399E-26A8-031F-738CC247755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B01101A-4E39-20A3-5EAA-61D7D89889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E83504C4-3140-4F5E-9054-994AFF999C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510FEF0-642A-F00D-010D-D2BFEC8CA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8748713"/>
            <a:ext cx="39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A2F25434-396F-4CE1-BE18-BAEEDBB2960A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4BF040B-47D2-933E-0DBD-0B6023E814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A3C66E6-6073-0406-4575-F926EB3F44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836C2FD-A07B-BA6F-4302-D469C147F7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B64BCCC-21A9-07E0-B8F7-C740758DF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857335CE-C7A4-47B1-82D8-0CA0C6BB1D0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F12AE6AD-635F-AC49-566E-584518A520C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1074E0C8-C8F2-2E6D-E2A1-8BD14559DC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CC9C3B9B-4FA9-CDF7-DB8F-A11E6C59B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8748713"/>
            <a:ext cx="39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0545D40F-6ADA-442A-94E9-B69AA1A061BA}" type="slidenum">
              <a:rPr lang="en-US" altLang="en-US" sz="1400"/>
              <a:pPr algn="r"/>
              <a:t>‹#›</a:t>
            </a:fld>
            <a:endParaRPr lang="en-US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>
            <a:extLst>
              <a:ext uri="{FF2B5EF4-FFF2-40B4-BE49-F238E27FC236}">
                <a16:creationId xmlns:a16="http://schemas.microsoft.com/office/drawing/2014/main" id="{7C60D715-2231-8B57-B680-B5C11C87DB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AE5C68-3391-4A9B-9E1B-33E44FFFD7F1}" type="slidenum">
              <a:rPr lang="en-US" altLang="en-US" sz="1000"/>
              <a:pPr/>
              <a:t>1</a:t>
            </a:fld>
            <a:endParaRPr lang="en-US" altLang="en-US" sz="10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DCF4DC3-3B5E-07DB-C52E-3CE3392603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1FFEA22-D9CD-0A24-955D-96E8E4762C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>
            <a:extLst>
              <a:ext uri="{FF2B5EF4-FFF2-40B4-BE49-F238E27FC236}">
                <a16:creationId xmlns:a16="http://schemas.microsoft.com/office/drawing/2014/main" id="{F600DB8E-66DD-8309-07CE-27BF50EB36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CD32243-7EEC-4338-BED0-E09CD3A83D64}" type="slidenum">
              <a:rPr lang="en-US" altLang="en-US" sz="1000"/>
              <a:pPr/>
              <a:t>12</a:t>
            </a:fld>
            <a:endParaRPr lang="en-US" altLang="en-US" sz="10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39EB6F69-EDD0-D4B0-FBC0-054901E03E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DC54984B-698F-1771-39C1-083E043C4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>
            <a:extLst>
              <a:ext uri="{FF2B5EF4-FFF2-40B4-BE49-F238E27FC236}">
                <a16:creationId xmlns:a16="http://schemas.microsoft.com/office/drawing/2014/main" id="{B9EB6218-8017-AA7D-8001-370094BA03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1BC9AF-FEFC-4299-9F81-278D2B9E7E5A}" type="slidenum">
              <a:rPr lang="en-US" altLang="en-US" sz="1000"/>
              <a:pPr/>
              <a:t>14</a:t>
            </a:fld>
            <a:endParaRPr lang="en-US" altLang="en-US" sz="10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3D6C7783-211A-E201-A95B-1E7E9C50B08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8547C06-CB7D-8B63-F1E0-1A0C992A5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>
            <a:extLst>
              <a:ext uri="{FF2B5EF4-FFF2-40B4-BE49-F238E27FC236}">
                <a16:creationId xmlns:a16="http://schemas.microsoft.com/office/drawing/2014/main" id="{5F7AFDB7-B75E-F4C3-9FF9-5168D44A02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6F764A-3082-4D18-B7D1-563883C3DA60}" type="slidenum">
              <a:rPr lang="en-US" altLang="en-US" sz="1000"/>
              <a:pPr/>
              <a:t>16</a:t>
            </a:fld>
            <a:endParaRPr lang="en-US" altLang="en-US" sz="10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BFF67C0-7404-2441-671F-5A434C0326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D349215-B933-D5EE-96C3-21A6492E4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>
            <a:extLst>
              <a:ext uri="{FF2B5EF4-FFF2-40B4-BE49-F238E27FC236}">
                <a16:creationId xmlns:a16="http://schemas.microsoft.com/office/drawing/2014/main" id="{27B73E5D-2510-0529-6A38-8BB2B42C0B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BED337-BC32-4BE7-BADD-5AB2FE19F123}" type="slidenum">
              <a:rPr lang="en-US" altLang="en-US" sz="1000"/>
              <a:pPr/>
              <a:t>17</a:t>
            </a:fld>
            <a:endParaRPr lang="en-US" altLang="en-US" sz="10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68B0ADB-CA9D-5826-663B-AA5AC65DA4B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90246D84-30D7-1307-5596-CB9DAB2B0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>
            <a:extLst>
              <a:ext uri="{FF2B5EF4-FFF2-40B4-BE49-F238E27FC236}">
                <a16:creationId xmlns:a16="http://schemas.microsoft.com/office/drawing/2014/main" id="{AA82D935-AF64-189E-8778-6BB8CBC3E0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Notes Placeholder 2">
            <a:extLst>
              <a:ext uri="{FF2B5EF4-FFF2-40B4-BE49-F238E27FC236}">
                <a16:creationId xmlns:a16="http://schemas.microsoft.com/office/drawing/2014/main" id="{240DBF82-1F73-7593-9ACF-E258CEA25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Meninges: three membranes that cover the brain and spinal cord (sing. Meninx)</a:t>
            </a:r>
          </a:p>
        </p:txBody>
      </p:sp>
      <p:sp>
        <p:nvSpPr>
          <p:cNvPr id="71684" name="Slide Number Placeholder 3">
            <a:extLst>
              <a:ext uri="{FF2B5EF4-FFF2-40B4-BE49-F238E27FC236}">
                <a16:creationId xmlns:a16="http://schemas.microsoft.com/office/drawing/2014/main" id="{20A094E1-E4C5-D721-C59E-6FE4E0A62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3F7B6DF-ECA6-4D57-A61F-C958F4A33E78}" type="slidenum">
              <a:rPr lang="en-US" altLang="en-US" sz="1000"/>
              <a:pPr/>
              <a:t>18</a:t>
            </a:fld>
            <a:endParaRPr lang="en-US" altLang="en-US"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61419BDD-ABF5-5E84-3C30-E52DD2694C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715A7BF1-4B6A-C105-F8CD-65DC0B3AD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236045A2-24C0-BA2F-4D78-332E88956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246EB6-BBBE-4E15-A36F-703AE78B0976}" type="slidenum">
              <a:rPr lang="en-US" altLang="en-US" sz="1000"/>
              <a:pPr/>
              <a:t>20</a:t>
            </a:fld>
            <a:endParaRPr lang="en-US" altLang="en-US"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5">
            <a:extLst>
              <a:ext uri="{FF2B5EF4-FFF2-40B4-BE49-F238E27FC236}">
                <a16:creationId xmlns:a16="http://schemas.microsoft.com/office/drawing/2014/main" id="{0EAB68E8-1AFC-A63A-6DBB-3F02848627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71CC2D-AFE6-4C45-9421-E771B948EA84}" type="slidenum">
              <a:rPr lang="en-US" altLang="en-US" sz="1000"/>
              <a:pPr/>
              <a:t>22</a:t>
            </a:fld>
            <a:endParaRPr lang="en-US" altLang="en-US" sz="10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DEC0BD6E-ABB6-80D8-E192-403B4068509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9B6FFCFB-C586-8649-21D1-479B1DFE9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>
            <a:extLst>
              <a:ext uri="{FF2B5EF4-FFF2-40B4-BE49-F238E27FC236}">
                <a16:creationId xmlns:a16="http://schemas.microsoft.com/office/drawing/2014/main" id="{07480A4D-0F5E-E403-5159-FDC38D110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DA8D68-D54E-4BF9-BD3E-D35DAD863D0A}" type="slidenum">
              <a:rPr lang="en-US" altLang="en-US" sz="1000"/>
              <a:pPr/>
              <a:t>26</a:t>
            </a:fld>
            <a:endParaRPr lang="en-US" altLang="en-US" sz="10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98BD4CC-F77A-4E65-6DE9-8934754C26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AEF05B1-DB28-D8E8-AE5B-6C1662113F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5">
            <a:extLst>
              <a:ext uri="{FF2B5EF4-FFF2-40B4-BE49-F238E27FC236}">
                <a16:creationId xmlns:a16="http://schemas.microsoft.com/office/drawing/2014/main" id="{4AABEE6E-7580-C5AC-49D8-9C668E94E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938B19B-9DB6-4FF1-A123-6FAA9B563053}" type="slidenum">
              <a:rPr lang="en-US" altLang="en-US" sz="1000"/>
              <a:pPr/>
              <a:t>27</a:t>
            </a:fld>
            <a:endParaRPr lang="en-US" altLang="en-US" sz="10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ABB8A131-B623-615F-2197-BF1EEB38C4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93DAB3A-D841-D248-ADFA-601EA111E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>
            <a:extLst>
              <a:ext uri="{FF2B5EF4-FFF2-40B4-BE49-F238E27FC236}">
                <a16:creationId xmlns:a16="http://schemas.microsoft.com/office/drawing/2014/main" id="{8AD37A23-D551-DF08-05B6-53B43A135A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C07CF5B-7496-473B-9846-56CDBF40DC1E}" type="slidenum">
              <a:rPr lang="en-US" altLang="en-US" sz="1000"/>
              <a:pPr/>
              <a:t>28</a:t>
            </a:fld>
            <a:endParaRPr lang="en-US" altLang="en-US" sz="10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95DFE5BC-5145-E8AF-ACB8-7E56910DF5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9A05199A-47BF-7B06-2E55-7F6D5159D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>
            <a:extLst>
              <a:ext uri="{FF2B5EF4-FFF2-40B4-BE49-F238E27FC236}">
                <a16:creationId xmlns:a16="http://schemas.microsoft.com/office/drawing/2014/main" id="{1205D18A-1766-88C0-0AAE-C36F428C5B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BA39AD-680F-4CA1-B9F0-58B779DEAB0D}" type="slidenum">
              <a:rPr lang="en-US" altLang="en-US" sz="1000"/>
              <a:pPr/>
              <a:t>2</a:t>
            </a:fld>
            <a:endParaRPr lang="en-US" altLang="en-US" sz="10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95F18AC4-2BA8-0FB9-C727-5729BBDDDF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2B323E9-4FE4-1A5B-8B79-B0C5B8FD73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>
            <a:extLst>
              <a:ext uri="{FF2B5EF4-FFF2-40B4-BE49-F238E27FC236}">
                <a16:creationId xmlns:a16="http://schemas.microsoft.com/office/drawing/2014/main" id="{906440FD-6095-3563-669D-CB8CAD332B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AB1458A-C32D-4BD2-B83D-9312B72C9E9F}" type="slidenum">
              <a:rPr lang="en-US" altLang="en-US" sz="1000"/>
              <a:pPr/>
              <a:t>29</a:t>
            </a:fld>
            <a:endParaRPr lang="en-US" altLang="en-US" sz="10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2847E611-D635-84F5-FCAB-54BDB14E16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1F930F2C-19E0-FEBE-4C74-4E9A573BF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>
            <a:extLst>
              <a:ext uri="{FF2B5EF4-FFF2-40B4-BE49-F238E27FC236}">
                <a16:creationId xmlns:a16="http://schemas.microsoft.com/office/drawing/2014/main" id="{D95A4C33-BDFA-2CA9-3A65-FA79D4328D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62E235-9DDD-4D1F-9D01-2D5970E68B70}" type="slidenum">
              <a:rPr lang="en-US" altLang="en-US" sz="1000"/>
              <a:pPr/>
              <a:t>30</a:t>
            </a:fld>
            <a:endParaRPr lang="en-US" altLang="en-US" sz="10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B8C8BFD-F453-E66B-F736-4C704C7DBC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940BEEF8-21E6-44D1-A4CF-18939FC0E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>
            <a:extLst>
              <a:ext uri="{FF2B5EF4-FFF2-40B4-BE49-F238E27FC236}">
                <a16:creationId xmlns:a16="http://schemas.microsoft.com/office/drawing/2014/main" id="{48001890-FBF1-E5A1-222F-9388EE3C2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C83BEF9-590A-415F-90F2-E3B58260C8F1}" type="slidenum">
              <a:rPr lang="en-US" altLang="en-US" sz="1000"/>
              <a:pPr/>
              <a:t>31</a:t>
            </a:fld>
            <a:endParaRPr lang="en-US" altLang="en-US" sz="10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56A6D304-0685-D824-65CD-B5AAD0D73F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2089FC2-D698-9FC0-B396-1FB043095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>
            <a:extLst>
              <a:ext uri="{FF2B5EF4-FFF2-40B4-BE49-F238E27FC236}">
                <a16:creationId xmlns:a16="http://schemas.microsoft.com/office/drawing/2014/main" id="{FE4A951B-1360-5E01-3EAC-D2B7D5D73A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1514239-E860-4199-9EA6-ED0DB0433516}" type="slidenum">
              <a:rPr lang="en-US" altLang="en-US" sz="1000"/>
              <a:pPr/>
              <a:t>32</a:t>
            </a:fld>
            <a:endParaRPr lang="en-US" altLang="en-US" sz="10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6E3BAC7C-686C-30E8-4701-E05B742A71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E984CEF8-410A-5A8E-FFF8-FF75A4CAF4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>
            <a:extLst>
              <a:ext uri="{FF2B5EF4-FFF2-40B4-BE49-F238E27FC236}">
                <a16:creationId xmlns:a16="http://schemas.microsoft.com/office/drawing/2014/main" id="{F47AD0CB-2839-2779-02CA-6E25C128A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6610AC7-EC50-44ED-BEA8-4D5FD917B935}" type="slidenum">
              <a:rPr lang="en-US" altLang="en-US" sz="1000"/>
              <a:pPr/>
              <a:t>34</a:t>
            </a:fld>
            <a:endParaRPr lang="en-US" altLang="en-US" sz="10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89E945D7-5E94-CA55-ACE0-6257797A494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AD80D12A-9B5B-9C00-5CD3-6D6B823596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>
            <a:extLst>
              <a:ext uri="{FF2B5EF4-FFF2-40B4-BE49-F238E27FC236}">
                <a16:creationId xmlns:a16="http://schemas.microsoft.com/office/drawing/2014/main" id="{73E9740C-B3D9-4083-82C5-E9ACBAD901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362BD4-3F88-4B36-9E50-EEB9EE71869C}" type="slidenum">
              <a:rPr lang="en-US" altLang="en-US" sz="1000"/>
              <a:pPr/>
              <a:t>35</a:t>
            </a:fld>
            <a:endParaRPr lang="en-US" altLang="en-US" sz="10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A44CA7C-5DDA-3BDC-B1E7-2B2165D41F3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AE94370-F0C7-88E3-ECF4-9500E6A11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>
            <a:extLst>
              <a:ext uri="{FF2B5EF4-FFF2-40B4-BE49-F238E27FC236}">
                <a16:creationId xmlns:a16="http://schemas.microsoft.com/office/drawing/2014/main" id="{4B542443-72C3-E922-4ED4-17E980CFF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1FBBE4-6F7E-45B6-9723-EF73489022B0}" type="slidenum">
              <a:rPr lang="en-US" altLang="en-US" sz="1000"/>
              <a:pPr/>
              <a:t>37</a:t>
            </a:fld>
            <a:endParaRPr lang="en-US" altLang="en-US" sz="10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A50ADED-DA4B-E892-540C-3BFF1F10212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5F36220-CBDE-733D-F1DD-F1E622961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5">
            <a:extLst>
              <a:ext uri="{FF2B5EF4-FFF2-40B4-BE49-F238E27FC236}">
                <a16:creationId xmlns:a16="http://schemas.microsoft.com/office/drawing/2014/main" id="{C603DB4E-0A89-A66C-8891-6B37677BC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CD4F844-3522-45C4-99E2-2246B39F9F0F}" type="slidenum">
              <a:rPr lang="en-US" altLang="en-US" sz="1000"/>
              <a:pPr/>
              <a:t>38</a:t>
            </a:fld>
            <a:endParaRPr lang="en-US" altLang="en-US" sz="10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1EE409D8-BC02-36DB-165D-46B27D31382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29C8B555-6EE8-1C54-3505-C9C99BE0E9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>
            <a:extLst>
              <a:ext uri="{FF2B5EF4-FFF2-40B4-BE49-F238E27FC236}">
                <a16:creationId xmlns:a16="http://schemas.microsoft.com/office/drawing/2014/main" id="{A7BB1B8C-84FC-D6EF-4ABB-60E5D5974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96D4A5-92BA-4C1F-9B45-B198163A86D6}" type="slidenum">
              <a:rPr lang="en-US" altLang="en-US" sz="1000"/>
              <a:pPr/>
              <a:t>39</a:t>
            </a:fld>
            <a:endParaRPr lang="en-US" altLang="en-US" sz="10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F340198C-037E-284C-7A6F-10B528F9001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D10C7F1F-5150-CB58-5295-FB4A23660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5">
            <a:extLst>
              <a:ext uri="{FF2B5EF4-FFF2-40B4-BE49-F238E27FC236}">
                <a16:creationId xmlns:a16="http://schemas.microsoft.com/office/drawing/2014/main" id="{3D3F75C5-D9C0-BD43-CD59-6236E9E389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40899F-913A-44DE-AEB3-B4351A4714C7}" type="slidenum">
              <a:rPr lang="en-US" altLang="en-US" sz="1000"/>
              <a:pPr/>
              <a:t>41</a:t>
            </a:fld>
            <a:endParaRPr lang="en-US" altLang="en-US" sz="10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191900BF-D5F8-CE9F-D980-5C9E7DD259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574A68E8-9794-255F-1FAB-602D02D2D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>
            <a:extLst>
              <a:ext uri="{FF2B5EF4-FFF2-40B4-BE49-F238E27FC236}">
                <a16:creationId xmlns:a16="http://schemas.microsoft.com/office/drawing/2014/main" id="{58B5C15A-FA38-1433-2DBF-EBCDBE4544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25D1AF-3AFE-4E19-A21D-FBB506A84867}" type="slidenum">
              <a:rPr lang="en-US" altLang="en-US" sz="1000"/>
              <a:pPr/>
              <a:t>3</a:t>
            </a:fld>
            <a:endParaRPr lang="en-US" altLang="en-US" sz="10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5F97982-007E-47F2-D4A6-AFB2AD94571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63DE632-6B3C-8CBF-5EDB-EA2EAAEC1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>
            <a:extLst>
              <a:ext uri="{FF2B5EF4-FFF2-40B4-BE49-F238E27FC236}">
                <a16:creationId xmlns:a16="http://schemas.microsoft.com/office/drawing/2014/main" id="{A9142178-F2B4-D3EA-67DA-B52395418C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EE5A6CD-C93E-442D-8109-F164D2292633}" type="slidenum">
              <a:rPr lang="en-US" altLang="en-US" sz="1000"/>
              <a:pPr/>
              <a:t>42</a:t>
            </a:fld>
            <a:endParaRPr lang="en-US" altLang="en-US" sz="1000"/>
          </a:p>
        </p:txBody>
      </p:sp>
      <p:sp>
        <p:nvSpPr>
          <p:cNvPr id="88067" name="Rectangle 2">
            <a:extLst>
              <a:ext uri="{FF2B5EF4-FFF2-40B4-BE49-F238E27FC236}">
                <a16:creationId xmlns:a16="http://schemas.microsoft.com/office/drawing/2014/main" id="{7C5976F9-6B6E-3BAC-623C-3429638C65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8068" name="Rectangle 3">
            <a:extLst>
              <a:ext uri="{FF2B5EF4-FFF2-40B4-BE49-F238E27FC236}">
                <a16:creationId xmlns:a16="http://schemas.microsoft.com/office/drawing/2014/main" id="{DD93489D-054D-71D2-FB3D-79599E1BEA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>
            <a:extLst>
              <a:ext uri="{FF2B5EF4-FFF2-40B4-BE49-F238E27FC236}">
                <a16:creationId xmlns:a16="http://schemas.microsoft.com/office/drawing/2014/main" id="{02E4F189-86F1-B392-0DF7-A3711B7BB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BA4F60-AF25-48A6-80DE-CD7CE8947075}" type="slidenum">
              <a:rPr lang="en-US" altLang="en-US" sz="1000"/>
              <a:pPr/>
              <a:t>44</a:t>
            </a:fld>
            <a:endParaRPr lang="en-US" altLang="en-US" sz="10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E9911234-6291-C11D-E04F-04ACFC4FC2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99B3A8C3-46E1-A0E4-76F5-F8771D85E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5">
            <a:extLst>
              <a:ext uri="{FF2B5EF4-FFF2-40B4-BE49-F238E27FC236}">
                <a16:creationId xmlns:a16="http://schemas.microsoft.com/office/drawing/2014/main" id="{5244E17B-A83D-7ADE-9011-7E380A66C3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A7CBB1-C596-42EA-91E5-F823BD8ECD89}" type="slidenum">
              <a:rPr lang="en-US" altLang="en-US" sz="1000"/>
              <a:pPr/>
              <a:t>46</a:t>
            </a:fld>
            <a:endParaRPr lang="en-US" altLang="en-US" sz="1000"/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0671BA32-EAB8-2077-AA30-6BD45D11327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CF213AED-1F6C-4678-FAC3-C0226A0540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>
            <a:extLst>
              <a:ext uri="{FF2B5EF4-FFF2-40B4-BE49-F238E27FC236}">
                <a16:creationId xmlns:a16="http://schemas.microsoft.com/office/drawing/2014/main" id="{800E461E-B7F9-3753-014E-3B0820CCA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4DF0A01-18F5-4CDD-87E8-FD84C3422047}" type="slidenum">
              <a:rPr lang="en-US" altLang="en-US" sz="1000"/>
              <a:pPr/>
              <a:t>51</a:t>
            </a:fld>
            <a:endParaRPr lang="en-US" altLang="en-US" sz="10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197BCFEA-30CE-4A0D-9C40-557F4DF1D80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70ABBACE-C880-83B9-B3EB-31CEB65146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">
            <a:extLst>
              <a:ext uri="{FF2B5EF4-FFF2-40B4-BE49-F238E27FC236}">
                <a16:creationId xmlns:a16="http://schemas.microsoft.com/office/drawing/2014/main" id="{5FCA55C0-0812-0283-D7EC-A63C59617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10B257C-E972-4468-88A7-1B77B1E5E459}" type="slidenum">
              <a:rPr lang="en-US" altLang="en-US" sz="1000"/>
              <a:pPr/>
              <a:t>52</a:t>
            </a:fld>
            <a:endParaRPr lang="en-US" altLang="en-US" sz="1000"/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D300F973-A6A7-F709-B328-0133442DD1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D04ABC6C-96E3-0E3C-F1A5-7C1A79552F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5">
            <a:extLst>
              <a:ext uri="{FF2B5EF4-FFF2-40B4-BE49-F238E27FC236}">
                <a16:creationId xmlns:a16="http://schemas.microsoft.com/office/drawing/2014/main" id="{FAC603D8-8F36-B73B-0BDC-842D2DF04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D97187-3A20-4FB2-B660-88BE87093E59}" type="slidenum">
              <a:rPr lang="en-US" altLang="en-US" sz="1000"/>
              <a:pPr/>
              <a:t>53</a:t>
            </a:fld>
            <a:endParaRPr lang="en-US" altLang="en-US" sz="10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7DC7FD42-CA4D-3D2B-4672-AAEB0F653E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29A3DC6F-3295-BF43-626C-4440EE13E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>
            <a:extLst>
              <a:ext uri="{FF2B5EF4-FFF2-40B4-BE49-F238E27FC236}">
                <a16:creationId xmlns:a16="http://schemas.microsoft.com/office/drawing/2014/main" id="{5B429A11-B636-D984-A180-627E5F0E4C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2BBD45B-F114-46E1-812A-8733CB9D118C}" type="slidenum">
              <a:rPr lang="en-US" altLang="en-US" sz="1000"/>
              <a:pPr/>
              <a:t>54</a:t>
            </a:fld>
            <a:endParaRPr lang="en-US" altLang="en-US" sz="1000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63D024AB-2DC5-CE5F-2D42-E227808652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75F8CFC-AD31-7AF1-22CA-ACA4E01F4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>
            <a:extLst>
              <a:ext uri="{FF2B5EF4-FFF2-40B4-BE49-F238E27FC236}">
                <a16:creationId xmlns:a16="http://schemas.microsoft.com/office/drawing/2014/main" id="{473704D0-99AB-C2FD-CD44-0CE406C97C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30B47F-1EC5-4829-B983-F2ED7FCBF297}" type="slidenum">
              <a:rPr lang="en-US" altLang="en-US" sz="1000"/>
              <a:pPr/>
              <a:t>4</a:t>
            </a:fld>
            <a:endParaRPr lang="en-US" altLang="en-US" sz="10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DF64D7E-5711-A90D-95EB-E826B7A12A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101E273A-4716-874A-7F4D-FC2E6A427E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>
            <a:extLst>
              <a:ext uri="{FF2B5EF4-FFF2-40B4-BE49-F238E27FC236}">
                <a16:creationId xmlns:a16="http://schemas.microsoft.com/office/drawing/2014/main" id="{1F37971C-3F9B-13A7-723B-0FF5B476D9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4C0561-E54A-41DF-B5C3-A86854A31EDF}" type="slidenum">
              <a:rPr lang="en-US" altLang="en-US" sz="1000"/>
              <a:pPr/>
              <a:t>5</a:t>
            </a:fld>
            <a:endParaRPr lang="en-US" altLang="en-US" sz="10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7C59304D-DF06-020D-D111-521D7A35FD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1A6CB882-EC11-AEFB-7E3C-6A10631C0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>
            <a:extLst>
              <a:ext uri="{FF2B5EF4-FFF2-40B4-BE49-F238E27FC236}">
                <a16:creationId xmlns:a16="http://schemas.microsoft.com/office/drawing/2014/main" id="{13317103-57A5-6004-7A99-175FC5EE95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A2A4783-1BC1-481B-A19C-962AC1617001}" type="slidenum">
              <a:rPr lang="en-US" altLang="en-US" sz="1000"/>
              <a:pPr/>
              <a:t>7</a:t>
            </a:fld>
            <a:endParaRPr lang="en-US" altLang="en-US" sz="10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A1909E97-1371-5B8F-B7C7-9FEC3BFED32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248AF94C-5FFA-5377-9B71-B00C36CF8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5">
            <a:extLst>
              <a:ext uri="{FF2B5EF4-FFF2-40B4-BE49-F238E27FC236}">
                <a16:creationId xmlns:a16="http://schemas.microsoft.com/office/drawing/2014/main" id="{DAEE3F90-7B10-4CFC-46FB-28ECE57FD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F06656-2466-4154-B3BF-9B212C7D36A3}" type="slidenum">
              <a:rPr lang="en-US" altLang="en-US" sz="1000"/>
              <a:pPr/>
              <a:t>8</a:t>
            </a:fld>
            <a:endParaRPr lang="en-US" altLang="en-US" sz="10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513D79B-CF88-C9FE-EA9A-1E88CC9CA3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B8A3CC08-F723-203C-4A33-CC7DD69FD7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>
            <a:extLst>
              <a:ext uri="{FF2B5EF4-FFF2-40B4-BE49-F238E27FC236}">
                <a16:creationId xmlns:a16="http://schemas.microsoft.com/office/drawing/2014/main" id="{3E5E7697-8CC3-3D54-0594-F53B45F53A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37FC4F-DC9B-4AA7-8A79-3A88F1ED2161}" type="slidenum">
              <a:rPr lang="en-US" altLang="en-US" sz="1000"/>
              <a:pPr/>
              <a:t>9</a:t>
            </a:fld>
            <a:endParaRPr lang="en-US" altLang="en-US" sz="10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3425593-76F9-DD45-1F23-F386AA4C3D2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CD866B50-1C8E-1C38-9796-53F8D3ECA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>
            <a:extLst>
              <a:ext uri="{FF2B5EF4-FFF2-40B4-BE49-F238E27FC236}">
                <a16:creationId xmlns:a16="http://schemas.microsoft.com/office/drawing/2014/main" id="{5231F5EE-0E47-92F4-5594-7690A27317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78474B-41EC-46FE-AA35-1C848F44AD06}" type="slidenum">
              <a:rPr lang="en-US" altLang="en-US" sz="1000"/>
              <a:pPr/>
              <a:t>11</a:t>
            </a:fld>
            <a:endParaRPr lang="en-US" altLang="en-US" sz="10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076CB3B-6562-29DD-F28B-BD25A74ADC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E532C1B-B60B-C162-E507-6FE746C50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5FBF9A2-CB55-7CB0-1F12-453BDF0B4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9A3DBAA-75DE-ADDD-B5BB-8339678A56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2E90CC7-7BE8-DE47-0218-59984A910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F4C65A-F3D0-4049-B47C-21D9C42D2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09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F2EF42-2277-1323-1179-E2858080C8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A82F76-4A77-594A-3BF8-33C6CAA3E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7DEB1E-B471-AF9B-B0AB-53AE6CCE8E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5D11C-427B-435F-9BAC-829474B4BA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4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685800"/>
            <a:ext cx="20764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0769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372C293-59F7-CFD4-A1AD-B4EDF490D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E73FE77-54B5-A3B1-F0C7-FCB87CA8B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87D06E-B68D-3A2C-2371-13C3FF75A4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F6F0B-289D-4C37-8D98-D2FF78B04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420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467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807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381500"/>
            <a:ext cx="807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778FEE6-1B0A-710A-4E54-4D4CD463E8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D73DA17-BC9C-51E0-8C47-FB5703F28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AC9E019-640D-51E2-BA3E-3EDF961ED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C65B9-EB9B-448B-A029-E4A2683B11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793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467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96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96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BF8F83B-DABC-9292-BBBB-8CA8A6200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1A00B18-9FC7-482B-F102-239B59020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93C9924-76D1-A153-A6BC-7D4E1BFCAC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DD037-CEF1-4C0B-96B2-EFCF6255F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84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467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96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2057400"/>
            <a:ext cx="3962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25FE589-1005-1F0B-2F6C-50C5DAB6DE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4785729-D004-6217-4CD3-1CB0CCD3D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59B71F-3AAA-8613-B3C2-19411EB52A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65024-06D8-4BAC-A765-026068781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6696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7467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057400"/>
            <a:ext cx="39624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2057400"/>
            <a:ext cx="39624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381500"/>
            <a:ext cx="80772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00BCD4C-A674-A247-B82D-CEB9B98DA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3302DE8-91FA-C538-AAD8-03DF0087A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B9E821A-95A0-3375-F37F-14316C3E4A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33AE4-908E-479B-836B-D65BA916D1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54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6AA13F-56F5-688D-17A8-EC36B80C20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FA75C2-3D38-855D-6EE0-110229AC6E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A3973B2-E23E-404B-7B1A-F04555E6EF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19716-58A6-4C5B-8289-C96F474EE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64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E91EBAD-C4CA-A6C5-4832-4E51171F8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FEBBA4-9083-C1E6-49C2-C73C7A1842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3F4E1ED-F052-9C33-C530-7D7E778F8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64DF3-E532-45D9-841A-0E7B2C0FF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48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3E0C2C-DA5A-77AA-090F-DD014D004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23FAF74-FA64-61DD-0474-E88B0B45AE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EB19A6-C9A7-7794-E89D-DDEBDAB619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9E0C76-D911-4BEE-BE74-1D773E7788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85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A9ACA2E-5BC6-FC07-A661-16E5CD3262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172AB7A4-32BB-11DF-447F-553FC03C44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8481071-8B14-E9F6-99B2-04BC164ABF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DECF7-2F1A-4B91-97B0-2961D30259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01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CF6468-040E-6D6A-BA97-73EAD827F4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36BC5E-D0AB-CD6C-C1FD-C409A09F72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244587-6517-3ED0-D3BC-5BC6E9120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55848A-CCB7-46B5-B21D-29A538254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35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ADF2E22-666F-6F8D-29EC-9BE31F23B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E93D750-D0E8-F47A-5B4E-480ED66E3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9DF747-75C5-1149-B855-2DD1AB7A9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269C0-9816-4E70-8BB5-D47202509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92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CBB695A-7A8C-3E3E-E373-E32E120D9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9BBB980-A520-22D6-0E9D-83BD1327E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F83E638-178E-0C9D-BECE-0C4075B80D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1FC58-77F3-4D57-8AE0-6BBE890604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665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ECBA5EC-D813-D239-2977-35BAE6F27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58E7F6E-CF88-0D94-F915-3F5621BD7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E732AF-6547-D8B3-78C2-ACC38062D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733AB-E04F-465F-B37E-61F3F4A222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58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7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B20A7F-AD75-DE90-C698-7C1D4616AE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9980841-1D09-5119-7665-DA4CD14F38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188B16-333F-7FCB-98EF-C4A2B245931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4A41C82-88BD-4EE6-A93B-EBEC5A4BD85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464611A4-16DC-B99A-1C93-C579ECC29D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32888" cy="6846888"/>
            <a:chOff x="0" y="0"/>
            <a:chExt cx="5753" cy="4313"/>
          </a:xfrm>
        </p:grpSpPr>
        <p:sp>
          <p:nvSpPr>
            <p:cNvPr id="1029" name="Freeform 5">
              <a:extLst>
                <a:ext uri="{FF2B5EF4-FFF2-40B4-BE49-F238E27FC236}">
                  <a16:creationId xmlns:a16="http://schemas.microsoft.com/office/drawing/2014/main" id="{9C3DDD81-15BB-B684-6752-DF8320ED8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0000FF">
                    <a:gamma/>
                    <a:shade val="80000"/>
                    <a:invGamma/>
                  </a:srgbClr>
                </a:gs>
                <a:gs pos="100000">
                  <a:srgbClr val="0000FF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0" name="Arc 6">
              <a:extLst>
                <a:ext uri="{FF2B5EF4-FFF2-40B4-BE49-F238E27FC236}">
                  <a16:creationId xmlns:a16="http://schemas.microsoft.com/office/drawing/2014/main" id="{B38F2778-EA28-EC4D-EAAE-EB1A51C08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2" name="Rectangle 8">
            <a:extLst>
              <a:ext uri="{FF2B5EF4-FFF2-40B4-BE49-F238E27FC236}">
                <a16:creationId xmlns:a16="http://schemas.microsoft.com/office/drawing/2014/main" id="{8434AF4A-7C42-9CE1-81B0-FF6D324D7F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85800"/>
            <a:ext cx="7467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DF37F7E1-432D-DADB-5CE5-A6C1F188A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2" name="Object 10">
            <a:extLst>
              <a:ext uri="{FF2B5EF4-FFF2-40B4-BE49-F238E27FC236}">
                <a16:creationId xmlns:a16="http://schemas.microsoft.com/office/drawing/2014/main" id="{3E836B1F-1B76-B3A6-392B-4B1C35298FC9}"/>
              </a:ext>
            </a:extLst>
          </p:cNvPr>
          <p:cNvGraphicFramePr>
            <a:graphicFrameLocks/>
          </p:cNvGraphicFramePr>
          <p:nvPr/>
        </p:nvGraphicFramePr>
        <p:xfrm>
          <a:off x="157163" y="165100"/>
          <a:ext cx="1443037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Art" r:id="rId17" imgW="3038400" imgH="3403440" progId="MS_ClipArt_Gallery.2">
                  <p:embed/>
                </p:oleObj>
              </mc:Choice>
              <mc:Fallback>
                <p:oleObj name="ClipArt" r:id="rId17" imgW="3038400" imgH="3403440" progId="MS_ClipArt_Gallery.2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3" y="165100"/>
                        <a:ext cx="1443037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11">
            <a:extLst>
              <a:ext uri="{FF2B5EF4-FFF2-40B4-BE49-F238E27FC236}">
                <a16:creationId xmlns:a16="http://schemas.microsoft.com/office/drawing/2014/main" id="{36E5A2D3-BA39-C882-833C-54AA2C168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525" y="136525"/>
            <a:ext cx="1149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/>
              <a:t>nervous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32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8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l"/>
        <a:defRPr sz="24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•"/>
        <a:defRPr sz="2000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D27022B-3C3F-0755-6990-0475D3999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4676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The Nervous System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C8E0CE23-5EB8-CA98-0FA7-1EADDE86CE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8077200" cy="21717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Millions of interconnected neurons form the nervous system</a:t>
            </a:r>
          </a:p>
          <a:p>
            <a:pPr>
              <a:defRPr/>
            </a:pPr>
            <a:r>
              <a:rPr lang="en-US" sz="2800" dirty="0"/>
              <a:t>Human nervous system two major parts: central nervous system and peripheral nervous system</a:t>
            </a:r>
          </a:p>
        </p:txBody>
      </p:sp>
      <p:pic>
        <p:nvPicPr>
          <p:cNvPr id="2052" name="Picture 5" descr="fig11-01">
            <a:extLst>
              <a:ext uri="{FF2B5EF4-FFF2-40B4-BE49-F238E27FC236}">
                <a16:creationId xmlns:a16="http://schemas.microsoft.com/office/drawing/2014/main" id="{D9A23D7F-DAD7-A5FB-679B-9B286DBAE38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4022725"/>
            <a:ext cx="4419600" cy="279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C7E41C6-E209-090A-545B-156CF6203ED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2413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9B3A72-0ED2-61A7-C8D3-2C1E839004CC}"/>
              </a:ext>
            </a:extLst>
          </p:cNvPr>
          <p:cNvSpPr txBox="1"/>
          <p:nvPr/>
        </p:nvSpPr>
        <p:spPr>
          <a:xfrm>
            <a:off x="3581400" y="76200"/>
            <a:ext cx="1981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Diencephalon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B82A19AC-6672-6499-A5E7-3CFD7633DF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6096000" cy="914400"/>
          </a:xfrm>
        </p:spPr>
        <p:txBody>
          <a:bodyPr/>
          <a:lstStyle/>
          <a:p>
            <a:pPr>
              <a:defRPr/>
            </a:pPr>
            <a:r>
              <a:rPr lang="en-US" dirty="0"/>
              <a:t>Cerebellum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D795736-D58B-F35B-4D28-3AC766966F7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/>
              <a:t>Located behind the brainstem</a:t>
            </a:r>
          </a:p>
          <a:p>
            <a:pPr>
              <a:buClr>
                <a:srgbClr val="FF0000"/>
              </a:buClr>
              <a:defRPr/>
            </a:pPr>
            <a:r>
              <a:rPr lang="en-US" dirty="0"/>
              <a:t>Helps monitor and regulate movement</a:t>
            </a:r>
          </a:p>
          <a:p>
            <a:pPr>
              <a:defRPr/>
            </a:pPr>
            <a:r>
              <a:rPr lang="en-US" dirty="0"/>
              <a:t>Integrates postural adjustments, maintenance of equilibrium, perception of speed, and other reflexes related to fine tuning of movement.</a:t>
            </a:r>
          </a:p>
        </p:txBody>
      </p:sp>
      <p:pic>
        <p:nvPicPr>
          <p:cNvPr id="12292" name="Picture 3" descr="cerebellum.jpg">
            <a:extLst>
              <a:ext uri="{FF2B5EF4-FFF2-40B4-BE49-F238E27FC236}">
                <a16:creationId xmlns:a16="http://schemas.microsoft.com/office/drawing/2014/main" id="{AC5418F5-C085-AB81-4541-727F9BB13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3741738" cy="4545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>
            <a:extLst>
              <a:ext uri="{FF2B5EF4-FFF2-40B4-BE49-F238E27FC236}">
                <a16:creationId xmlns:a16="http://schemas.microsoft.com/office/drawing/2014/main" id="{75965112-1193-7CA6-0131-47F5ACE7ED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Brainstem</a:t>
            </a:r>
          </a:p>
        </p:txBody>
      </p:sp>
      <p:sp>
        <p:nvSpPr>
          <p:cNvPr id="200707" name="Rectangle 3">
            <a:extLst>
              <a:ext uri="{FF2B5EF4-FFF2-40B4-BE49-F238E27FC236}">
                <a16:creationId xmlns:a16="http://schemas.microsoft.com/office/drawing/2014/main" id="{C840C97E-A446-5AEF-18C6-FB7BC04FA4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Composed of midbrain, </a:t>
            </a:r>
            <a:r>
              <a:rPr lang="en-US" dirty="0" err="1"/>
              <a:t>pons</a:t>
            </a:r>
            <a:r>
              <a:rPr lang="en-US" dirty="0"/>
              <a:t>, and medulla oblongata</a:t>
            </a:r>
          </a:p>
          <a:p>
            <a:pPr>
              <a:defRPr/>
            </a:pPr>
            <a:r>
              <a:rPr lang="en-US" dirty="0"/>
              <a:t>Maintains vegetative functioning</a:t>
            </a:r>
          </a:p>
          <a:p>
            <a:pPr lvl="1">
              <a:defRPr/>
            </a:pPr>
            <a:r>
              <a:rPr lang="en-US" dirty="0"/>
              <a:t>Where is respiratory control center?</a:t>
            </a:r>
          </a:p>
          <a:p>
            <a:pPr lvl="1">
              <a:defRPr/>
            </a:pPr>
            <a:r>
              <a:rPr lang="en-US" dirty="0"/>
              <a:t>Where is cardiovascular control center?</a:t>
            </a:r>
          </a:p>
          <a:p>
            <a:pPr>
              <a:defRPr/>
            </a:pPr>
            <a:r>
              <a:rPr lang="en-US" dirty="0"/>
              <a:t>Reflexes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AE25FAF-82F2-298D-51A7-623D0556ACA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38"/>
            <a:ext cx="9107488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D21518-41C8-CBA1-7F9A-198BA73F5F5E}"/>
              </a:ext>
            </a:extLst>
          </p:cNvPr>
          <p:cNvSpPr txBox="1"/>
          <p:nvPr/>
        </p:nvSpPr>
        <p:spPr>
          <a:xfrm>
            <a:off x="3733800" y="6019800"/>
            <a:ext cx="1676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783077B-AC08-E0B6-35A8-637ADEB9B0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Spinal Cord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5E8C9E8A-BB27-6DC7-9452-F0943ADC1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Contains both gray and white matter</a:t>
            </a:r>
          </a:p>
          <a:p>
            <a:pPr>
              <a:defRPr/>
            </a:pPr>
            <a:r>
              <a:rPr lang="en-US"/>
              <a:t>Gray matter is H-shape in core of cord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5FA8E4E2-BC30-895D-3001-00573A1D31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2413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7B92855-A427-2E5E-A4B3-7A60117D8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Gray Matter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FD0049D-2E4A-5230-EE34-92E4854C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Regions of brain and spinal cord made up primarily of cell bodies and dendrites of nerve cells</a:t>
            </a:r>
          </a:p>
          <a:p>
            <a:pPr>
              <a:defRPr/>
            </a:pPr>
            <a:r>
              <a:rPr lang="en-US"/>
              <a:t>Interneurons in spinal cord</a:t>
            </a:r>
          </a:p>
          <a:p>
            <a:pPr lvl="1">
              <a:defRPr/>
            </a:pPr>
            <a:r>
              <a:rPr lang="en-US"/>
              <a:t>small nerves which do not leave the spinal cord</a:t>
            </a:r>
          </a:p>
          <a:p>
            <a:pPr>
              <a:defRPr/>
            </a:pPr>
            <a:r>
              <a:rPr lang="en-US"/>
              <a:t>Terminal portion of axons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298B267-2CBD-37B1-8A2E-2FD3AEBB61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4676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White Matter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20B98283-0E1F-F21B-7BF6-D29B46573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800600"/>
          </a:xfrm>
        </p:spPr>
        <p:txBody>
          <a:bodyPr/>
          <a:lstStyle/>
          <a:p>
            <a:pPr>
              <a:defRPr/>
            </a:pPr>
            <a:r>
              <a:rPr lang="en-US" dirty="0"/>
              <a:t>Contains tracts or pathways made up of bundles of </a:t>
            </a:r>
            <a:r>
              <a:rPr lang="en-US" dirty="0" err="1"/>
              <a:t>myelinated</a:t>
            </a:r>
            <a:r>
              <a:rPr lang="en-US" dirty="0"/>
              <a:t> nerves</a:t>
            </a:r>
          </a:p>
          <a:p>
            <a:pPr>
              <a:defRPr/>
            </a:pPr>
            <a:r>
              <a:rPr lang="en-US" dirty="0"/>
              <a:t>Carry ascending and descending signals</a:t>
            </a:r>
          </a:p>
          <a:p>
            <a:pPr lvl="1">
              <a:defRPr/>
            </a:pPr>
            <a:r>
              <a:rPr lang="en-US" dirty="0"/>
              <a:t>Ascending nerve tract from sensory receptors through dorsal root, up cord to thalamus, to cerebral cortex</a:t>
            </a:r>
          </a:p>
          <a:p>
            <a:pPr lvl="1">
              <a:defRPr/>
            </a:pPr>
            <a:r>
              <a:rPr lang="en-US" dirty="0"/>
              <a:t>Pyramidal tract transmits impulses downward eventually excites </a:t>
            </a:r>
            <a:r>
              <a:rPr lang="en-US" dirty="0" err="1"/>
              <a:t>motoneurons</a:t>
            </a:r>
            <a:r>
              <a:rPr lang="en-US" dirty="0"/>
              <a:t> control muscles.</a:t>
            </a:r>
          </a:p>
          <a:p>
            <a:pPr lvl="1">
              <a:defRPr/>
            </a:pPr>
            <a:r>
              <a:rPr lang="en-US" dirty="0" err="1"/>
              <a:t>Extrapyramidal</a:t>
            </a:r>
            <a:r>
              <a:rPr lang="en-US" dirty="0"/>
              <a:t> originate in brain stem descend to control posture.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043BD-97AD-59D0-51A6-55F746BF4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Descending Nerve Tracts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B5DF61-F9D9-985B-9235-0E8339E29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3352800" cy="639763"/>
          </a:xfrm>
        </p:spPr>
        <p:txBody>
          <a:bodyPr/>
          <a:lstStyle/>
          <a:p>
            <a:pPr>
              <a:defRPr/>
            </a:pPr>
            <a:r>
              <a:rPr lang="en-US" dirty="0"/>
              <a:t>Ascending: dorsal</a:t>
            </a:r>
          </a:p>
        </p:txBody>
      </p:sp>
      <p:pic>
        <p:nvPicPr>
          <p:cNvPr id="19460" name="Content Placeholder 3" descr="spinal_cord_cut-away.jpg">
            <a:extLst>
              <a:ext uri="{FF2B5EF4-FFF2-40B4-BE49-F238E27FC236}">
                <a16:creationId xmlns:a16="http://schemas.microsoft.com/office/drawing/2014/main" id="{7A593E2A-27A6-C3B3-B8D9-A90335905F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362200"/>
            <a:ext cx="3286125" cy="395128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62DD2D-DE86-1B4D-2354-F187D302F1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27087"/>
          </a:xfrm>
        </p:spPr>
        <p:txBody>
          <a:bodyPr/>
          <a:lstStyle/>
          <a:p>
            <a:pPr>
              <a:defRPr/>
            </a:pPr>
            <a:r>
              <a:rPr lang="en-US" dirty="0"/>
              <a:t>Descending: lateral, </a:t>
            </a:r>
            <a:r>
              <a:rPr lang="en-US" dirty="0" err="1"/>
              <a:t>ventro</a:t>
            </a:r>
            <a:r>
              <a:rPr lang="en-US" dirty="0"/>
              <a:t>-medial tracts</a:t>
            </a:r>
          </a:p>
        </p:txBody>
      </p:sp>
      <p:pic>
        <p:nvPicPr>
          <p:cNvPr id="19462" name="Content Placeholder 4" descr="pyramidal.jpg">
            <a:extLst>
              <a:ext uri="{FF2B5EF4-FFF2-40B4-BE49-F238E27FC236}">
                <a16:creationId xmlns:a16="http://schemas.microsoft.com/office/drawing/2014/main" id="{C71B3DB3-331D-8DD6-745E-FB3A2BF64F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819400"/>
            <a:ext cx="4041775" cy="3429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6D7F4580-0376-FAEE-2E35-69AD6078C8B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2413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72A64A2-ADD7-E57B-3B79-D3522FD26D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543800" cy="1143000"/>
          </a:xfrm>
        </p:spPr>
        <p:txBody>
          <a:bodyPr/>
          <a:lstStyle/>
          <a:p>
            <a:pPr>
              <a:defRPr/>
            </a:pPr>
            <a:r>
              <a:rPr lang="en-US" sz="4200" dirty="0"/>
              <a:t>Nervous System Organization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980F9-768B-EDCF-74D2-DB1592825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3811588" cy="39512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Brain</a:t>
            </a:r>
          </a:p>
          <a:p>
            <a:pPr>
              <a:defRPr/>
            </a:pPr>
            <a:r>
              <a:rPr lang="en-US" sz="3200" dirty="0"/>
              <a:t>Spinal cord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D62B9-31D0-E751-6C1D-0071560B73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Central Nervous System</a:t>
            </a:r>
          </a:p>
        </p:txBody>
      </p:sp>
      <p:pic>
        <p:nvPicPr>
          <p:cNvPr id="3077" name="Content Placeholder 6" descr="CNS.jpg">
            <a:extLst>
              <a:ext uri="{FF2B5EF4-FFF2-40B4-BE49-F238E27FC236}">
                <a16:creationId xmlns:a16="http://schemas.microsoft.com/office/drawing/2014/main" id="{C19A5B6F-B467-82C3-9DE4-9360EF5B416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03463"/>
            <a:ext cx="3429000" cy="4487862"/>
          </a:xfrm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924CA-8C10-4C73-0100-F95278EC4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Peripheral Nervous System</a:t>
            </a:r>
          </a:p>
        </p:txBody>
      </p:sp>
      <p:pic>
        <p:nvPicPr>
          <p:cNvPr id="21507" name="Content Placeholder 7" descr="peripheral_nerves.jpg">
            <a:extLst>
              <a:ext uri="{FF2B5EF4-FFF2-40B4-BE49-F238E27FC236}">
                <a16:creationId xmlns:a16="http://schemas.microsoft.com/office/drawing/2014/main" id="{17F4294A-0FEC-4FE0-8100-7A1CECA135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81213"/>
            <a:ext cx="3962400" cy="444817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3FFB46C-B28A-5C8E-E889-2AA99991A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41148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Thirty-one pairs of spinal nerves &amp; 12 pairs of cranial nerves.</a:t>
            </a:r>
          </a:p>
          <a:p>
            <a:pPr>
              <a:defRPr/>
            </a:pPr>
            <a:r>
              <a:rPr lang="en-US" dirty="0"/>
              <a:t>Each spinal nerve is a mixed nerve containing:</a:t>
            </a:r>
          </a:p>
          <a:p>
            <a:pPr lvl="1">
              <a:defRPr/>
            </a:pPr>
            <a:r>
              <a:rPr lang="en-US" dirty="0"/>
              <a:t>Somatic afferent</a:t>
            </a:r>
          </a:p>
          <a:p>
            <a:pPr lvl="1">
              <a:defRPr/>
            </a:pPr>
            <a:r>
              <a:rPr lang="en-US" dirty="0"/>
              <a:t>Visceral afferent</a:t>
            </a:r>
          </a:p>
          <a:p>
            <a:pPr lvl="1">
              <a:defRPr/>
            </a:pPr>
            <a:r>
              <a:rPr lang="en-US" dirty="0"/>
              <a:t>Somatic efferent</a:t>
            </a:r>
          </a:p>
          <a:p>
            <a:pPr lvl="1">
              <a:defRPr/>
            </a:pPr>
            <a:r>
              <a:rPr lang="en-US" dirty="0"/>
              <a:t>Visceral efferent</a:t>
            </a:r>
          </a:p>
          <a:p>
            <a:pPr>
              <a:defRPr/>
            </a:pPr>
            <a:r>
              <a:rPr lang="en-US" dirty="0"/>
              <a:t>Which is a motor fiber?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411-C02A-E3EF-7ED4-7D8FD9F5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Somatic Nervous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9131D-674C-33D6-B532-AAFD28D03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2672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Somatic afferent (sensory): carry sensations from periphery to spinal cord. Includes </a:t>
            </a:r>
            <a:r>
              <a:rPr lang="en-US" dirty="0" err="1"/>
              <a:t>exteroceptive</a:t>
            </a:r>
            <a:r>
              <a:rPr lang="en-US" dirty="0"/>
              <a:t> (pain, temperature, touch) &amp; </a:t>
            </a:r>
            <a:r>
              <a:rPr lang="en-US" dirty="0" err="1"/>
              <a:t>proprioceptive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Somatic efferent (motor): communicate from spinal cord to skeletal muscles.</a:t>
            </a:r>
          </a:p>
        </p:txBody>
      </p:sp>
      <p:pic>
        <p:nvPicPr>
          <p:cNvPr id="22532" name="Content Placeholder 4" descr="Spinal_Nerves.jpg">
            <a:extLst>
              <a:ext uri="{FF2B5EF4-FFF2-40B4-BE49-F238E27FC236}">
                <a16:creationId xmlns:a16="http://schemas.microsoft.com/office/drawing/2014/main" id="{AF0D0A11-D720-3F8F-FA7B-B2F8F15C80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925" y="3200400"/>
            <a:ext cx="4162425" cy="20510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ADE7E9D-A2F5-3AE5-52BE-B74D20ABD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Autonomic Nervous System Subdivisions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77081E7-08C9-310E-E3F9-A9344D8474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Sympathetic</a:t>
            </a:r>
          </a:p>
          <a:p>
            <a:pPr lvl="1">
              <a:defRPr/>
            </a:pPr>
            <a:r>
              <a:rPr lang="en-US"/>
              <a:t>responsible for increasing activity in most systems (except GI)</a:t>
            </a:r>
          </a:p>
          <a:p>
            <a:pPr lvl="1">
              <a:defRPr/>
            </a:pPr>
            <a:r>
              <a:rPr lang="en-US"/>
              <a:t>adrenergic fibers release epinephrine</a:t>
            </a:r>
          </a:p>
          <a:p>
            <a:pPr>
              <a:defRPr/>
            </a:pPr>
            <a:r>
              <a:rPr lang="en-US"/>
              <a:t>Parasympathetic</a:t>
            </a:r>
          </a:p>
          <a:p>
            <a:pPr lvl="1">
              <a:defRPr/>
            </a:pPr>
            <a:r>
              <a:rPr lang="en-US"/>
              <a:t>responsible for slowing activity in most systems (except GI)</a:t>
            </a:r>
          </a:p>
          <a:p>
            <a:pPr lvl="1">
              <a:defRPr/>
            </a:pPr>
            <a:r>
              <a:rPr lang="en-US"/>
              <a:t>cholinergic fibers release acetylcholine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ig11-04">
            <a:extLst>
              <a:ext uri="{FF2B5EF4-FFF2-40B4-BE49-F238E27FC236}">
                <a16:creationId xmlns:a16="http://schemas.microsoft.com/office/drawing/2014/main" id="{8403A8CE-324E-44D7-BB3C-166FF5F4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554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>
            <a:extLst>
              <a:ext uri="{FF2B5EF4-FFF2-40B4-BE49-F238E27FC236}">
                <a16:creationId xmlns:a16="http://schemas.microsoft.com/office/drawing/2014/main" id="{A6BF7036-2211-A7A4-C5AC-C79D5239F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Autonomic Reflex</a:t>
            </a:r>
          </a:p>
        </p:txBody>
      </p:sp>
      <p:sp>
        <p:nvSpPr>
          <p:cNvPr id="188420" name="Rectangle 4">
            <a:extLst>
              <a:ext uri="{FF2B5EF4-FFF2-40B4-BE49-F238E27FC236}">
                <a16:creationId xmlns:a16="http://schemas.microsoft.com/office/drawing/2014/main" id="{48571059-4A2B-82E1-0EF4-9FE423FA3D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Monosynaptic reflex arc</a:t>
            </a:r>
          </a:p>
          <a:p>
            <a:pPr>
              <a:defRPr/>
            </a:pPr>
            <a:r>
              <a:rPr lang="en-US" sz="2800"/>
              <a:t>Knee jerk response</a:t>
            </a:r>
          </a:p>
        </p:txBody>
      </p:sp>
      <p:pic>
        <p:nvPicPr>
          <p:cNvPr id="25604" name="Picture 6" descr="fig11-05">
            <a:extLst>
              <a:ext uri="{FF2B5EF4-FFF2-40B4-BE49-F238E27FC236}">
                <a16:creationId xmlns:a16="http://schemas.microsoft.com/office/drawing/2014/main" id="{5AEE0F2E-76FD-330A-059C-D061B3E3AAE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209800"/>
            <a:ext cx="44958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6107F981-B73A-2DDF-6012-26254C764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Complex Reflexes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D8EEDA2B-BD91-11AA-6F5E-5A6F0885CC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Involve multiple synapses</a:t>
            </a:r>
          </a:p>
          <a:p>
            <a:pPr>
              <a:defRPr/>
            </a:pPr>
            <a:r>
              <a:rPr lang="en-US" sz="2800"/>
              <a:t>Crossed extensor reflex </a:t>
            </a:r>
          </a:p>
        </p:txBody>
      </p:sp>
      <p:pic>
        <p:nvPicPr>
          <p:cNvPr id="26628" name="Picture 5" descr="fig11-06">
            <a:extLst>
              <a:ext uri="{FF2B5EF4-FFF2-40B4-BE49-F238E27FC236}">
                <a16:creationId xmlns:a16="http://schemas.microsoft.com/office/drawing/2014/main" id="{B28F4818-981A-1922-8B80-7055F78FD0D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57400"/>
            <a:ext cx="4343400" cy="419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B73AC38-02AD-3860-2EAF-2DD4FDF62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4676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Motor Unit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A094C768-48BB-A4A6-0DFD-668CEA5EC5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15240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A single motor neuron and all of the muscle fibers which it innervates. Represents functional unit of movement.</a:t>
            </a:r>
          </a:p>
          <a:p>
            <a:pPr>
              <a:defRPr/>
            </a:pPr>
            <a:r>
              <a:rPr lang="en-US" sz="2400" dirty="0"/>
              <a:t>Ratio of muscle fibers to nerve relates to muscle’s movement function.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7652" name="Picture 3" descr="motorunit2.jpg">
            <a:extLst>
              <a:ext uri="{FF2B5EF4-FFF2-40B4-BE49-F238E27FC236}">
                <a16:creationId xmlns:a16="http://schemas.microsoft.com/office/drawing/2014/main" id="{D7268C5F-41BE-948C-038D-DA7B5B11E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17888"/>
            <a:ext cx="6248400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7C71A39-EA6E-0E23-C6E8-9DDE3DEB9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Neurons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32D8601-A946-B68C-226D-8004C72B027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1000" y="2057400"/>
            <a:ext cx="3657600" cy="4267200"/>
          </a:xfrm>
        </p:spPr>
        <p:txBody>
          <a:bodyPr/>
          <a:lstStyle/>
          <a:p>
            <a:r>
              <a:rPr lang="en-US" altLang="en-US"/>
              <a:t>Two basic types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/>
              <a:t>Motor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/>
              <a:t>Sensory</a:t>
            </a:r>
          </a:p>
          <a:p>
            <a:r>
              <a:rPr lang="en-US" altLang="en-US"/>
              <a:t>Three basic parts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/>
              <a:t>Axons 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/>
              <a:t>Dendrites</a:t>
            </a:r>
          </a:p>
          <a:p>
            <a:pPr marL="914400" lvl="1" indent="-457200">
              <a:buFontTx/>
              <a:buAutoNum type="arabicPeriod"/>
            </a:pPr>
            <a:r>
              <a:rPr lang="en-US" altLang="en-US"/>
              <a:t>Soma or Cell Bodies</a:t>
            </a: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29A414F6-A9AE-EB55-4A7D-F2EAD1D9D9EE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2286000"/>
            <a:ext cx="4876800" cy="3284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E9EBF9E-062D-E263-791B-FA62B7D23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Sensory Nerves</a:t>
            </a:r>
          </a:p>
        </p:txBody>
      </p:sp>
      <p:pic>
        <p:nvPicPr>
          <p:cNvPr id="29699" name="Content Placeholder 4" descr="spinal_cord_cut-away.jpg">
            <a:extLst>
              <a:ext uri="{FF2B5EF4-FFF2-40B4-BE49-F238E27FC236}">
                <a16:creationId xmlns:a16="http://schemas.microsoft.com/office/drawing/2014/main" id="{B7765FD3-71E7-956D-AB96-36C1EA6E9D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31975"/>
            <a:ext cx="3927475" cy="4721225"/>
          </a:xfrm>
        </p:spPr>
      </p:pic>
      <p:sp>
        <p:nvSpPr>
          <p:cNvPr id="64515" name="Rectangle 3">
            <a:extLst>
              <a:ext uri="{FF2B5EF4-FFF2-40B4-BE49-F238E27FC236}">
                <a16:creationId xmlns:a16="http://schemas.microsoft.com/office/drawing/2014/main" id="{A6E8BF7E-CC51-4F8D-67E9-14486AC0048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Enter the spinal cord on the dorsal side</a:t>
            </a:r>
          </a:p>
          <a:p>
            <a:pPr>
              <a:defRPr/>
            </a:pPr>
            <a:r>
              <a:rPr lang="en-US"/>
              <a:t>Cell bodies lie outside the spinal cord in Dorsal Root Ganglia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50F4973-99EA-E473-385B-2B149A12D8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Motor Nerves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6B4DC5D-19F1-7D25-5B14-D12B8A53F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Exit the spinal cord on the ventral side</a:t>
            </a:r>
          </a:p>
          <a:p>
            <a:pPr>
              <a:defRPr/>
            </a:pPr>
            <a:r>
              <a:rPr lang="en-US" dirty="0"/>
              <a:t>Cell bodies lie within grey matter of spinal cord</a:t>
            </a:r>
          </a:p>
          <a:p>
            <a:pPr>
              <a:defRPr/>
            </a:pPr>
            <a:r>
              <a:rPr lang="en-US" dirty="0"/>
              <a:t>Somatic </a:t>
            </a:r>
          </a:p>
          <a:p>
            <a:pPr lvl="1">
              <a:defRPr/>
            </a:pPr>
            <a:r>
              <a:rPr lang="en-US" dirty="0"/>
              <a:t>innervates skeletal muscle</a:t>
            </a:r>
          </a:p>
          <a:p>
            <a:pPr>
              <a:defRPr/>
            </a:pPr>
            <a:r>
              <a:rPr lang="en-US" dirty="0"/>
              <a:t>Autonomic (visceral)</a:t>
            </a:r>
          </a:p>
          <a:p>
            <a:pPr lvl="1">
              <a:defRPr/>
            </a:pPr>
            <a:r>
              <a:rPr lang="en-US" dirty="0"/>
              <a:t>innervates organs / smooth muscle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1580339A-652C-8F11-CDBD-D37A6614EA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685800"/>
            <a:ext cx="7543800" cy="106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200" dirty="0"/>
              <a:t>Nervous System Organization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803B295-A2D5-395D-A21F-108216B8F0C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33400" y="2057400"/>
            <a:ext cx="39624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All neurons outside the CNS</a:t>
            </a:r>
          </a:p>
          <a:p>
            <a:pPr lvl="1">
              <a:defRPr/>
            </a:pPr>
            <a:r>
              <a:rPr lang="en-US" dirty="0"/>
              <a:t>31 pairs spinal nerves</a:t>
            </a:r>
          </a:p>
          <a:p>
            <a:pPr lvl="1">
              <a:defRPr/>
            </a:pPr>
            <a:r>
              <a:rPr lang="en-US" dirty="0"/>
              <a:t>12 pairs of cranial nerves</a:t>
            </a:r>
          </a:p>
        </p:txBody>
      </p:sp>
      <p:pic>
        <p:nvPicPr>
          <p:cNvPr id="4100" name="Picture 2">
            <a:extLst>
              <a:ext uri="{FF2B5EF4-FFF2-40B4-BE49-F238E27FC236}">
                <a16:creationId xmlns:a16="http://schemas.microsoft.com/office/drawing/2014/main" id="{EB6322B7-77AC-1665-690B-0652FFB908C4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67000"/>
            <a:ext cx="4343400" cy="3132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Box 4">
            <a:extLst>
              <a:ext uri="{FF2B5EF4-FFF2-40B4-BE49-F238E27FC236}">
                <a16:creationId xmlns:a16="http://schemas.microsoft.com/office/drawing/2014/main" id="{7104A7C4-665D-F329-AC28-A3888597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9812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Peripheral Nervous System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56CCDEC3-E58B-AEC9-253C-E9702911D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Neuron Part: Axons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AAD3601C-0389-C2DB-CC14-5C51C6FC23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Carry impulses away from the cell body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EAD43721-BF3D-C90D-8075-771BD780E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4676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Myelin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2EAFEF9F-395E-C04A-EB6C-F02CB7D1F63E}"/>
              </a:ext>
            </a:extLst>
          </p:cNvPr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Schwann cells wrapped around the axon of some neurons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2772" name="Content Placeholder 4" descr="myelin2.jpg">
            <a:extLst>
              <a:ext uri="{FF2B5EF4-FFF2-40B4-BE49-F238E27FC236}">
                <a16:creationId xmlns:a16="http://schemas.microsoft.com/office/drawing/2014/main" id="{7A32A327-A8CA-E02A-6052-0C6C3AC8824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905000"/>
            <a:ext cx="3962400" cy="2024063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DEF4A8-9AE0-BA14-9DA6-865EC3DB4A45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lvl="1">
              <a:defRPr/>
            </a:pPr>
            <a:r>
              <a:rPr lang="en-US" dirty="0"/>
              <a:t>appear as multiple lipid-protein layers</a:t>
            </a:r>
          </a:p>
          <a:p>
            <a:pPr lvl="1">
              <a:defRPr/>
            </a:pPr>
            <a:r>
              <a:rPr lang="en-US" dirty="0"/>
              <a:t>are actually a continuous cell</a:t>
            </a:r>
          </a:p>
          <a:p>
            <a:pPr lvl="1">
              <a:defRPr/>
            </a:pPr>
            <a:r>
              <a:rPr lang="en-US" dirty="0"/>
              <a:t>increase the speed of action potential conduction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43BA07E3-A216-A768-924A-DAD5D190F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Nodes of Ranvier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79F2C187-27DB-8994-F1AD-95ABA3812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Gaps between Schwann Cells</a:t>
            </a:r>
          </a:p>
          <a:p>
            <a:pPr lvl="1">
              <a:defRPr/>
            </a:pPr>
            <a:r>
              <a:rPr lang="en-US"/>
              <a:t>impulse jumps from node to node</a:t>
            </a:r>
          </a:p>
          <a:p>
            <a:pPr lvl="1">
              <a:defRPr/>
            </a:pPr>
            <a:r>
              <a:rPr lang="en-US"/>
              <a:t>saltatory conduction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78F5AB2D-2CF4-80C8-6B6B-C5C941F81AC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33400"/>
            <a:ext cx="9107488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43BE657A-3D98-748C-EA06-A1638DAF3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Neuron Parts:</a:t>
            </a:r>
            <a:br>
              <a:rPr lang="en-US" dirty="0"/>
            </a:br>
            <a:r>
              <a:rPr lang="en-US" dirty="0"/>
              <a:t> Dendrites and Cell body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40D22D9B-613C-A7DC-40E3-68A51CE1EF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Dendrite: receives stimuli and carry it to the cell body</a:t>
            </a:r>
          </a:p>
          <a:p>
            <a:pPr>
              <a:defRPr/>
            </a:pPr>
            <a:r>
              <a:rPr lang="en-US" dirty="0"/>
              <a:t>Cell body: site of cellular activity</a:t>
            </a:r>
          </a:p>
        </p:txBody>
      </p:sp>
      <p:pic>
        <p:nvPicPr>
          <p:cNvPr id="35844" name="Picture 2">
            <a:extLst>
              <a:ext uri="{FF2B5EF4-FFF2-40B4-BE49-F238E27FC236}">
                <a16:creationId xmlns:a16="http://schemas.microsoft.com/office/drawing/2014/main" id="{2E572A49-0F62-A765-C653-3A633DE04186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3886200"/>
            <a:ext cx="42672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7D905D43-C2DA-30C2-BDAD-D18B30B2F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Synapse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8E968F6B-E7C5-D486-E077-CB6050EB1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Junction between the dendrites of one neuron and the axon of a second neuron</a:t>
            </a:r>
          </a:p>
          <a:p>
            <a:pPr>
              <a:defRPr/>
            </a:pPr>
            <a:r>
              <a:rPr lang="en-US" dirty="0"/>
              <a:t>Nerves communicate by releasing chemical messenger at synapse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DACF51-D462-1BAE-DEFF-A5EB348B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74676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Synapse</a:t>
            </a:r>
          </a:p>
        </p:txBody>
      </p:sp>
      <p:pic>
        <p:nvPicPr>
          <p:cNvPr id="37891" name="Content Placeholder 4" descr="synapseLTP.png">
            <a:extLst>
              <a:ext uri="{FF2B5EF4-FFF2-40B4-BE49-F238E27FC236}">
                <a16:creationId xmlns:a16="http://schemas.microsoft.com/office/drawing/2014/main" id="{FB3E9A03-C9B1-E1A8-323F-C01BD88C0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828800"/>
            <a:ext cx="5019675" cy="2771775"/>
          </a:xfrm>
        </p:spPr>
      </p:pic>
      <p:sp>
        <p:nvSpPr>
          <p:cNvPr id="37892" name="TextBox 5">
            <a:extLst>
              <a:ext uri="{FF2B5EF4-FFF2-40B4-BE49-F238E27FC236}">
                <a16:creationId xmlns:a16="http://schemas.microsoft.com/office/drawing/2014/main" id="{543034FA-F320-1C56-F9D7-C31F0A46E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919663"/>
            <a:ext cx="370998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Important neurotransmitters: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Monoamines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Neuropeptides</a:t>
            </a:r>
          </a:p>
          <a:p>
            <a:pPr lvl="1"/>
            <a:r>
              <a:rPr lang="en-US" altLang="en-US">
                <a:solidFill>
                  <a:schemeClr val="accent2"/>
                </a:solidFill>
              </a:rPr>
              <a:t>Nitric oxide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3F7E29BC-D0EE-E6BD-9566-CD0AD6623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Motor Nerves  - Size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5B6EE17-A855-9A5C-AD9E-1F7C0C9B7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Alpha motor nerves</a:t>
            </a:r>
          </a:p>
          <a:p>
            <a:pPr lvl="1">
              <a:defRPr/>
            </a:pPr>
            <a:r>
              <a:rPr lang="en-US"/>
              <a:t>Larger fibers</a:t>
            </a:r>
          </a:p>
          <a:p>
            <a:pPr lvl="1">
              <a:defRPr/>
            </a:pPr>
            <a:r>
              <a:rPr lang="en-US"/>
              <a:t>Conduct impulses faster</a:t>
            </a:r>
          </a:p>
          <a:p>
            <a:pPr lvl="1">
              <a:defRPr/>
            </a:pPr>
            <a:r>
              <a:rPr lang="en-US"/>
              <a:t>Innervate regular muscle fibers</a:t>
            </a:r>
          </a:p>
          <a:p>
            <a:pPr>
              <a:defRPr/>
            </a:pPr>
            <a:r>
              <a:rPr lang="en-US"/>
              <a:t>Gamma Motor nerves</a:t>
            </a:r>
          </a:p>
          <a:p>
            <a:pPr lvl="1">
              <a:defRPr/>
            </a:pPr>
            <a:r>
              <a:rPr lang="en-US"/>
              <a:t>smaller fibers</a:t>
            </a:r>
          </a:p>
          <a:p>
            <a:pPr lvl="1">
              <a:defRPr/>
            </a:pPr>
            <a:r>
              <a:rPr lang="en-US"/>
              <a:t>conduct impulses more slowly</a:t>
            </a:r>
          </a:p>
          <a:p>
            <a:pPr lvl="1">
              <a:defRPr/>
            </a:pPr>
            <a:r>
              <a:rPr lang="en-US"/>
              <a:t>Innervate proprioceptors such as muscle spindles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EA23E6A7-1518-E7A7-AA33-C8FF182CE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Nerve Properties </a:t>
            </a:r>
            <a:br>
              <a:rPr lang="en-US"/>
            </a:br>
            <a:r>
              <a:rPr lang="en-US"/>
              <a:t>Related to Function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CC100AE-5C80-AE20-2933-1AC5452D0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Irritability</a:t>
            </a:r>
          </a:p>
          <a:p>
            <a:pPr lvl="1">
              <a:defRPr/>
            </a:pPr>
            <a:r>
              <a:rPr lang="en-US"/>
              <a:t>able to respond to stimuli</a:t>
            </a:r>
          </a:p>
          <a:p>
            <a:pPr>
              <a:defRPr/>
            </a:pPr>
            <a:r>
              <a:rPr lang="en-US"/>
              <a:t>Conductivity</a:t>
            </a:r>
          </a:p>
          <a:p>
            <a:pPr lvl="1">
              <a:defRPr/>
            </a:pPr>
            <a:r>
              <a:rPr lang="en-US"/>
              <a:t>able to transmit electrical potential along the axon</a:t>
            </a:r>
          </a:p>
        </p:txBody>
      </p:sp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AC3EC54-ABA3-120A-8979-4A738402C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Resting Membrane Potential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4A31DB39-7101-AEC5-4A68-DF0235976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Difference in charge between the inside and outside of the cell</a:t>
            </a:r>
          </a:p>
          <a:p>
            <a:pPr lvl="1">
              <a:defRPr/>
            </a:pPr>
            <a:r>
              <a:rPr lang="en-US"/>
              <a:t>sodium in greater concentration outside</a:t>
            </a:r>
          </a:p>
          <a:p>
            <a:pPr lvl="1">
              <a:defRPr/>
            </a:pPr>
            <a:r>
              <a:rPr lang="en-US"/>
              <a:t>potassium in greater concentration inside</a:t>
            </a:r>
          </a:p>
          <a:p>
            <a:pPr lvl="1">
              <a:defRPr/>
            </a:pPr>
            <a:r>
              <a:rPr lang="en-US"/>
              <a:t>anions in greater concentration inside</a:t>
            </a:r>
          </a:p>
          <a:p>
            <a:pPr lvl="1">
              <a:defRPr/>
            </a:pPr>
            <a:r>
              <a:rPr lang="en-US"/>
              <a:t>membrane permeability greater for potassium than sodium</a:t>
            </a:r>
          </a:p>
          <a:p>
            <a:pPr lvl="1">
              <a:defRPr/>
            </a:pPr>
            <a:r>
              <a:rPr lang="en-US"/>
              <a:t>Na</a:t>
            </a:r>
            <a:r>
              <a:rPr lang="en-US" baseline="30000"/>
              <a:t>+ </a:t>
            </a:r>
            <a:r>
              <a:rPr lang="en-US"/>
              <a:t>/ K</a:t>
            </a:r>
            <a:r>
              <a:rPr lang="en-US" baseline="30000"/>
              <a:t>+</a:t>
            </a:r>
            <a:r>
              <a:rPr lang="en-US"/>
              <a:t>  pump moves sodium out, potassium in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0C08379-CBAB-8856-81CB-BDA67D2B0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74676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The Brain - 3 Major Areas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FC03DEB-9C8A-EAA6-CBE9-5562B5C9DF9F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Cerebrum (</a:t>
            </a:r>
            <a:r>
              <a:rPr lang="en-US" dirty="0" err="1"/>
              <a:t>telencephalon</a:t>
            </a:r>
            <a:r>
              <a:rPr lang="en-US" dirty="0"/>
              <a:t>, diencephalon,)</a:t>
            </a:r>
          </a:p>
          <a:p>
            <a:pPr>
              <a:defRPr/>
            </a:pPr>
            <a:r>
              <a:rPr lang="en-US" dirty="0"/>
              <a:t>Cerebellum</a:t>
            </a:r>
          </a:p>
          <a:p>
            <a:pPr>
              <a:defRPr/>
            </a:pPr>
            <a:r>
              <a:rPr lang="en-US" dirty="0"/>
              <a:t>Brainstem (midbrain, </a:t>
            </a:r>
            <a:r>
              <a:rPr lang="en-US" dirty="0" err="1"/>
              <a:t>pons</a:t>
            </a:r>
            <a:r>
              <a:rPr lang="en-US" dirty="0"/>
              <a:t>, medulla oblongata)</a:t>
            </a: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9F120380-BAEF-8B00-2B80-F0D992E73B23}"/>
              </a:ext>
            </a:extLst>
          </p:cNvPr>
          <p:cNvPicPr>
            <a:picLocks noGrp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1752600"/>
            <a:ext cx="3657600" cy="247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48332182-09DB-9DED-0824-5137F8E309A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33400"/>
            <a:ext cx="9107488" cy="580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50814F5A-7BCF-832A-44B0-4C3BCF3D32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Generating Action Potentials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213D768-8258-C7F5-B911-E38387602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Voltage gated ion channels </a:t>
            </a:r>
          </a:p>
          <a:p>
            <a:pPr lvl="1">
              <a:defRPr/>
            </a:pPr>
            <a:r>
              <a:rPr lang="en-US"/>
              <a:t>sodium channels open --- sodium rushes in</a:t>
            </a:r>
          </a:p>
          <a:p>
            <a:pPr lvl="1">
              <a:defRPr/>
            </a:pPr>
            <a:r>
              <a:rPr lang="en-US"/>
              <a:t>sodium channels close --- stops inward flow of sodium</a:t>
            </a:r>
          </a:p>
          <a:p>
            <a:pPr lvl="1">
              <a:defRPr/>
            </a:pPr>
            <a:r>
              <a:rPr lang="en-US"/>
              <a:t>potassium channels open --- potassium rushes out</a:t>
            </a:r>
          </a:p>
          <a:p>
            <a:pPr>
              <a:defRPr/>
            </a:pPr>
            <a:r>
              <a:rPr lang="en-US"/>
              <a:t>Net effect -  Depolarization then Repolarization</a:t>
            </a:r>
          </a:p>
          <a:p>
            <a:pPr lvl="1">
              <a:defRPr/>
            </a:pPr>
            <a:r>
              <a:rPr lang="en-US"/>
              <a:t>electrical flow created by ionic flow, not electron flow</a:t>
            </a:r>
          </a:p>
        </p:txBody>
      </p:sp>
    </p:spTree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35CDF60F-2C61-7D36-439F-89300E10A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</a:t>
            </a:r>
            <a:r>
              <a:rPr lang="en-US" baseline="30000"/>
              <a:t>+ </a:t>
            </a:r>
            <a:r>
              <a:rPr lang="en-US"/>
              <a:t>/ K </a:t>
            </a:r>
            <a:r>
              <a:rPr lang="en-US" baseline="30000"/>
              <a:t>+</a:t>
            </a:r>
            <a:r>
              <a:rPr lang="en-US"/>
              <a:t>  Pump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23ED2C77-BA2D-9A97-FB7B-9A2D233ED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Membrane bound proteins</a:t>
            </a:r>
          </a:p>
          <a:p>
            <a:pPr>
              <a:defRPr/>
            </a:pPr>
            <a:r>
              <a:rPr lang="en-US"/>
              <a:t>Utilizes ATP</a:t>
            </a:r>
          </a:p>
          <a:p>
            <a:pPr>
              <a:defRPr/>
            </a:pPr>
            <a:r>
              <a:rPr lang="en-US"/>
              <a:t>Maintains resting membrane potential</a:t>
            </a:r>
          </a:p>
          <a:p>
            <a:pPr>
              <a:defRPr/>
            </a:pPr>
            <a:r>
              <a:rPr lang="en-US"/>
              <a:t>Establishes sodium &amp; potassium concentration gradients</a:t>
            </a:r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>
            <a:extLst>
              <a:ext uri="{FF2B5EF4-FFF2-40B4-BE49-F238E27FC236}">
                <a16:creationId xmlns:a16="http://schemas.microsoft.com/office/drawing/2014/main" id="{F13931EF-89DF-3063-F94B-B08398795BB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175"/>
            <a:ext cx="9142413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4AFE6975-6C0C-5215-8C68-09DCDC856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Neuromuscular Junction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1514DCD6-264C-CE54-13CF-F6855DAB1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Motor neuron cell body and dendrites in gray matter of spinal cord</a:t>
            </a:r>
          </a:p>
          <a:p>
            <a:pPr>
              <a:defRPr/>
            </a:pPr>
            <a:r>
              <a:rPr lang="en-US"/>
              <a:t>Axons extend to muscle</a:t>
            </a:r>
          </a:p>
          <a:p>
            <a:pPr>
              <a:defRPr/>
            </a:pPr>
            <a:r>
              <a:rPr lang="en-US"/>
              <a:t>Axon’s terminal end contains a synaptic knob</a:t>
            </a:r>
          </a:p>
          <a:p>
            <a:pPr>
              <a:defRPr/>
            </a:pPr>
            <a:r>
              <a:rPr lang="en-US"/>
              <a:t>Synaptic knob has synaptic vesicles containing acetylcholine</a:t>
            </a:r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E902-5645-BECC-A556-1B1ED162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3008313" cy="1162050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Neuromuscular Junction</a:t>
            </a:r>
          </a:p>
        </p:txBody>
      </p:sp>
      <p:pic>
        <p:nvPicPr>
          <p:cNvPr id="47107" name="Content Placeholder 4" descr="fig_11.7.jpg">
            <a:extLst>
              <a:ext uri="{FF2B5EF4-FFF2-40B4-BE49-F238E27FC236}">
                <a16:creationId xmlns:a16="http://schemas.microsoft.com/office/drawing/2014/main" id="{220F2C95-9BF3-0C76-D64E-C17F55430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228600"/>
            <a:ext cx="5346700" cy="5943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44CB3-1526-2FFA-2024-FFFCDCECB4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Axon leaves spinal cord.</a:t>
            </a:r>
          </a:p>
          <a:p>
            <a:pPr>
              <a:defRPr/>
            </a:pPr>
            <a:r>
              <a:rPr lang="en-US" sz="2800" dirty="0"/>
              <a:t>Extends to skeletal muscle.</a:t>
            </a:r>
          </a:p>
          <a:p>
            <a:pPr>
              <a:defRPr/>
            </a:pPr>
            <a:r>
              <a:rPr lang="en-US" sz="2800" dirty="0"/>
              <a:t>Terminal branches end in synaptic knob.</a:t>
            </a:r>
          </a:p>
          <a:p>
            <a:pPr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831CBEF9-B221-B82B-D46A-A8DB34099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Motor End Plate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AD8505E-3528-BC1C-5276-2528E619A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Area beneath the terminal branches of the axons</a:t>
            </a:r>
          </a:p>
          <a:p>
            <a:pPr>
              <a:defRPr/>
            </a:pPr>
            <a:r>
              <a:rPr lang="en-US"/>
              <a:t>Contains acetylcholine receptor complexes</a:t>
            </a:r>
          </a:p>
          <a:p>
            <a:pPr>
              <a:defRPr/>
            </a:pPr>
            <a:r>
              <a:rPr lang="en-US"/>
              <a:t>Acetylcholine binding opens the receptor complex</a:t>
            </a:r>
          </a:p>
          <a:p>
            <a:pPr>
              <a:defRPr/>
            </a:pPr>
            <a:r>
              <a:rPr lang="en-US"/>
              <a:t>Cholinesterase degrades acetylcholine into acetate and choline</a:t>
            </a: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Documents and Settings\mmsmith1\My Documents\My Pictures\fig_11.8.jpg">
            <a:extLst>
              <a:ext uri="{FF2B5EF4-FFF2-40B4-BE49-F238E27FC236}">
                <a16:creationId xmlns:a16="http://schemas.microsoft.com/office/drawing/2014/main" id="{44FD9256-79E5-96FF-551C-05F2E9A7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7163"/>
            <a:ext cx="8072438" cy="670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4586-6A29-5AF8-16C4-0A48185F1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Tension Generating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A48BC-736F-A4B1-4E8E-5389F46F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0"/>
            <a:ext cx="8077200" cy="3810000"/>
          </a:xfrm>
        </p:spPr>
        <p:txBody>
          <a:bodyPr/>
          <a:lstStyle/>
          <a:p>
            <a:pPr>
              <a:defRPr/>
            </a:pPr>
            <a:r>
              <a:rPr lang="en-US" dirty="0"/>
              <a:t>All or None Law</a:t>
            </a:r>
          </a:p>
          <a:p>
            <a:pPr lvl="1">
              <a:defRPr/>
            </a:pPr>
            <a:r>
              <a:rPr lang="en-US" dirty="0"/>
              <a:t>when a neuron reaches threshold it generates an action potential which is conducted the length of the axon without any voltage change</a:t>
            </a:r>
          </a:p>
          <a:p>
            <a:pPr lvl="1">
              <a:defRPr/>
            </a:pPr>
            <a:r>
              <a:rPr lang="en-US" dirty="0"/>
              <a:t>when the nerve fires, all the muscle fibers it innervates contract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505D3068-C9C8-7C0D-2E1B-A5A8D42E26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Summation of Local Graded Potentials</a:t>
            </a:r>
          </a:p>
        </p:txBody>
      </p:sp>
      <p:sp>
        <p:nvSpPr>
          <p:cNvPr id="194565" name="Rectangle 5">
            <a:extLst>
              <a:ext uri="{FF2B5EF4-FFF2-40B4-BE49-F238E27FC236}">
                <a16:creationId xmlns:a16="http://schemas.microsoft.com/office/drawing/2014/main" id="{734EDAD8-AB8F-8D09-9F10-D8F0935D93C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81200"/>
            <a:ext cx="3886200" cy="45720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Temporal Summation</a:t>
            </a:r>
          </a:p>
          <a:p>
            <a:pPr lvl="1">
              <a:defRPr/>
            </a:pPr>
            <a:r>
              <a:rPr lang="en-US" sz="2400" dirty="0"/>
              <a:t>additive effect of successive stimuli from an axon </a:t>
            </a:r>
          </a:p>
          <a:p>
            <a:pPr>
              <a:defRPr/>
            </a:pPr>
            <a:r>
              <a:rPr lang="en-US" sz="2800" dirty="0"/>
              <a:t>Spatial Summation</a:t>
            </a:r>
          </a:p>
          <a:p>
            <a:pPr lvl="1">
              <a:defRPr/>
            </a:pPr>
            <a:r>
              <a:rPr lang="en-US" sz="2400" dirty="0"/>
              <a:t>additive effect of stimuli from various axons</a:t>
            </a:r>
          </a:p>
        </p:txBody>
      </p:sp>
      <p:pic>
        <p:nvPicPr>
          <p:cNvPr id="51204" name="Picture 10" descr="summationboth">
            <a:extLst>
              <a:ext uri="{FF2B5EF4-FFF2-40B4-BE49-F238E27FC236}">
                <a16:creationId xmlns:a16="http://schemas.microsoft.com/office/drawing/2014/main" id="{A0821871-D45F-336F-6B7C-2560AF81481A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338" y="2286000"/>
            <a:ext cx="4627562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4FBAF80A-E21B-9F26-E10D-50DA4E1ECC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685800"/>
            <a:ext cx="67818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Cerebrum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CA6E25E7-D2D9-1220-9116-DF54DC0BF6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8486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Composed of </a:t>
            </a:r>
            <a:r>
              <a:rPr lang="en-US" dirty="0" err="1"/>
              <a:t>Telencephalon</a:t>
            </a:r>
            <a:r>
              <a:rPr lang="en-US" dirty="0"/>
              <a:t> (Cerebral Cortex) and Diencephalon</a:t>
            </a:r>
          </a:p>
          <a:p>
            <a:pPr>
              <a:defRPr/>
            </a:pPr>
            <a:r>
              <a:rPr lang="en-US" dirty="0"/>
              <a:t>Cerebral Cortex is gray matter because nerve fibers lack white myelin coating</a:t>
            </a:r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>
            <a:extLst>
              <a:ext uri="{FF2B5EF4-FFF2-40B4-BE49-F238E27FC236}">
                <a16:creationId xmlns:a16="http://schemas.microsoft.com/office/drawing/2014/main" id="{0D3C6E97-71AC-9AAF-A9A5-F051DB3BE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Gradation of Force</a:t>
            </a:r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id="{A98CB685-C46E-7148-2344-EBA59AFA8C5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800"/>
              <a:t>Force of muscle varies from slight to maximal:</a:t>
            </a:r>
          </a:p>
          <a:p>
            <a:pPr lvl="1">
              <a:defRPr/>
            </a:pPr>
            <a:r>
              <a:rPr lang="en-US" sz="2400"/>
              <a:t>Increase number of motor units recruited</a:t>
            </a:r>
          </a:p>
          <a:p>
            <a:pPr lvl="1">
              <a:defRPr/>
            </a:pPr>
            <a:r>
              <a:rPr lang="en-US" sz="2400"/>
              <a:t>Increase frequency of motor unit discharge.</a:t>
            </a:r>
          </a:p>
        </p:txBody>
      </p:sp>
      <p:pic>
        <p:nvPicPr>
          <p:cNvPr id="52228" name="Picture 7" descr="tetanus">
            <a:extLst>
              <a:ext uri="{FF2B5EF4-FFF2-40B4-BE49-F238E27FC236}">
                <a16:creationId xmlns:a16="http://schemas.microsoft.com/office/drawing/2014/main" id="{C5CD1884-FBB4-6993-356B-00D11E43550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2667000"/>
            <a:ext cx="4191000" cy="249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44353519-3C9B-9543-5FE4-DDC4F8E79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Proprioceptors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104EECAC-8071-9C44-1875-99EFE81F1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Muscle Spindles</a:t>
            </a:r>
          </a:p>
          <a:p>
            <a:pPr>
              <a:defRPr/>
            </a:pPr>
            <a:r>
              <a:rPr lang="en-US"/>
              <a:t>Golgi Tendon Organs</a:t>
            </a:r>
          </a:p>
          <a:p>
            <a:pPr>
              <a:defRPr/>
            </a:pPr>
            <a:r>
              <a:rPr lang="en-US"/>
              <a:t>Pacinian Corpuscles</a:t>
            </a:r>
          </a:p>
          <a:p>
            <a:pPr>
              <a:defRPr/>
            </a:pPr>
            <a:r>
              <a:rPr lang="en-US"/>
              <a:t>Ruffini Endings</a:t>
            </a:r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1231A46F-5012-8572-56D8-95FE6025D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Muscle Spindles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4ED435C1-FA97-0076-D6EA-F28F073DED1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3962400" cy="4495800"/>
          </a:xfrm>
        </p:spPr>
        <p:txBody>
          <a:bodyPr/>
          <a:lstStyle/>
          <a:p>
            <a:pPr>
              <a:defRPr/>
            </a:pPr>
            <a:r>
              <a:rPr lang="en-US" sz="2800"/>
              <a:t>Encapsulated fibers within the muscle belly</a:t>
            </a:r>
          </a:p>
          <a:p>
            <a:pPr>
              <a:defRPr/>
            </a:pPr>
            <a:r>
              <a:rPr lang="en-US" sz="2800"/>
              <a:t>Monitor changes in muscle length</a:t>
            </a:r>
          </a:p>
          <a:p>
            <a:pPr>
              <a:defRPr/>
            </a:pPr>
            <a:r>
              <a:rPr lang="en-US" sz="2800"/>
              <a:t>Monitor the rate of change in muscle length</a:t>
            </a:r>
          </a:p>
          <a:p>
            <a:pPr>
              <a:defRPr/>
            </a:pPr>
            <a:r>
              <a:rPr lang="en-US" sz="2800"/>
              <a:t>Respond by causing muscle contraction</a:t>
            </a:r>
          </a:p>
        </p:txBody>
      </p:sp>
      <p:pic>
        <p:nvPicPr>
          <p:cNvPr id="54276" name="Picture 5" descr="fig11-10">
            <a:extLst>
              <a:ext uri="{FF2B5EF4-FFF2-40B4-BE49-F238E27FC236}">
                <a16:creationId xmlns:a16="http://schemas.microsoft.com/office/drawing/2014/main" id="{EEAFFE80-11F0-9904-6074-3046DCDDF3D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336800"/>
            <a:ext cx="4648200" cy="3871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F5AED85-0B12-E0A0-9199-99E38034A7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Golgi Tendon Organs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2F31808-7D27-5619-6531-6E6E170932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3962400" cy="4495800"/>
          </a:xfrm>
        </p:spPr>
        <p:txBody>
          <a:bodyPr/>
          <a:lstStyle/>
          <a:p>
            <a:pPr>
              <a:defRPr/>
            </a:pPr>
            <a:r>
              <a:rPr lang="en-US" sz="2800"/>
              <a:t>Encapsulated receptors </a:t>
            </a:r>
          </a:p>
          <a:p>
            <a:pPr>
              <a:defRPr/>
            </a:pPr>
            <a:r>
              <a:rPr lang="en-US" sz="2800"/>
              <a:t>Located at the musculotendinous junction</a:t>
            </a:r>
          </a:p>
          <a:p>
            <a:pPr>
              <a:defRPr/>
            </a:pPr>
            <a:r>
              <a:rPr lang="en-US" sz="2800"/>
              <a:t>Monitor tension within the tendon</a:t>
            </a:r>
          </a:p>
          <a:p>
            <a:pPr>
              <a:defRPr/>
            </a:pPr>
            <a:r>
              <a:rPr lang="en-US" sz="2800"/>
              <a:t>Respond by causing the muscle to relax</a:t>
            </a:r>
          </a:p>
        </p:txBody>
      </p:sp>
      <p:pic>
        <p:nvPicPr>
          <p:cNvPr id="55300" name="Picture 5" descr="fig11-12">
            <a:extLst>
              <a:ext uri="{FF2B5EF4-FFF2-40B4-BE49-F238E27FC236}">
                <a16:creationId xmlns:a16="http://schemas.microsoft.com/office/drawing/2014/main" id="{A9A8BD29-D2B3-86A8-300E-DB3E7A8699C4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438400"/>
            <a:ext cx="4343400" cy="2976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8479D6D-0301-0EF2-B86A-929CC2F3E6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Pacinian Corpuscles &amp; Ruffini Endings</a:t>
            </a:r>
          </a:p>
        </p:txBody>
      </p:sp>
      <p:pic>
        <p:nvPicPr>
          <p:cNvPr id="56323" name="Picture 5" descr="pacinianc">
            <a:extLst>
              <a:ext uri="{FF2B5EF4-FFF2-40B4-BE49-F238E27FC236}">
                <a16:creationId xmlns:a16="http://schemas.microsoft.com/office/drawing/2014/main" id="{84EFDD8E-DEF3-A205-005F-6872C9F3F664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7275" y="1905000"/>
            <a:ext cx="2268538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5" name="Rectangle 3">
            <a:extLst>
              <a:ext uri="{FF2B5EF4-FFF2-40B4-BE49-F238E27FC236}">
                <a16:creationId xmlns:a16="http://schemas.microsoft.com/office/drawing/2014/main" id="{2127B4F0-5FA7-947F-CE63-ECCB990D42B5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4953000"/>
            <a:ext cx="8077200" cy="1600200"/>
          </a:xfrm>
        </p:spPr>
        <p:txBody>
          <a:bodyPr/>
          <a:lstStyle/>
          <a:p>
            <a:pPr>
              <a:defRPr/>
            </a:pPr>
            <a:r>
              <a:rPr lang="en-US" sz="2800"/>
              <a:t>Encapsulated receptors </a:t>
            </a:r>
          </a:p>
          <a:p>
            <a:pPr>
              <a:defRPr/>
            </a:pPr>
            <a:r>
              <a:rPr lang="en-US" sz="2800"/>
              <a:t>Located near joints, in muscle, tendon, and bone  </a:t>
            </a:r>
          </a:p>
        </p:txBody>
      </p:sp>
      <p:pic>
        <p:nvPicPr>
          <p:cNvPr id="56325" name="Picture 7" descr="ruffini">
            <a:extLst>
              <a:ext uri="{FF2B5EF4-FFF2-40B4-BE49-F238E27FC236}">
                <a16:creationId xmlns:a16="http://schemas.microsoft.com/office/drawing/2014/main" id="{AF01DDBB-6EB5-3DF5-96C0-A0113A30931F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995488"/>
            <a:ext cx="3657600" cy="300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fig11-02A">
            <a:extLst>
              <a:ext uri="{FF2B5EF4-FFF2-40B4-BE49-F238E27FC236}">
                <a16:creationId xmlns:a16="http://schemas.microsoft.com/office/drawing/2014/main" id="{5CB09649-5FDF-274F-4419-9A3F247A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9333A19-BE6E-3602-8312-849772171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Cerebral Cortex - 4 Major Lobes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E953FB3-D55B-A344-F78A-D9CD90EE364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85800" y="2590800"/>
            <a:ext cx="28194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Parietal</a:t>
            </a:r>
          </a:p>
          <a:p>
            <a:pPr>
              <a:defRPr/>
            </a:pPr>
            <a:r>
              <a:rPr lang="en-US" dirty="0"/>
              <a:t>Frontal</a:t>
            </a:r>
          </a:p>
          <a:p>
            <a:pPr>
              <a:defRPr/>
            </a:pPr>
            <a:r>
              <a:rPr lang="en-US" dirty="0"/>
              <a:t>Temporal</a:t>
            </a:r>
          </a:p>
          <a:p>
            <a:pPr>
              <a:defRPr/>
            </a:pPr>
            <a:r>
              <a:rPr lang="en-US" dirty="0"/>
              <a:t>Occipital</a:t>
            </a: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71F43167-A9A7-0E1B-2DA8-CF76CA7E6F10}"/>
              </a:ext>
            </a:extLst>
          </p:cNvPr>
          <p:cNvPicPr>
            <a:picLocks noGrp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590800"/>
            <a:ext cx="56388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CE18857-1568-B71A-7548-98DB1D538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467600" cy="1295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200" dirty="0"/>
              <a:t>Functions of the Cerebral Cortex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335C72E-03A7-31DA-A3D6-6F97E1A36C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05000"/>
            <a:ext cx="8077200" cy="16764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Intellectual processes: thought, intelligence.</a:t>
            </a:r>
          </a:p>
          <a:p>
            <a:pPr>
              <a:defRPr/>
            </a:pPr>
            <a:r>
              <a:rPr lang="en-US" sz="2800" dirty="0"/>
              <a:t>Processes sensory information and integrates with past experience to produce appropriate motor response.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pic>
        <p:nvPicPr>
          <p:cNvPr id="9220" name="Picture 5" descr="fig11-02B">
            <a:extLst>
              <a:ext uri="{FF2B5EF4-FFF2-40B4-BE49-F238E27FC236}">
                <a16:creationId xmlns:a16="http://schemas.microsoft.com/office/drawing/2014/main" id="{20345E42-7247-2701-EF77-640B6DF434AD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3579813"/>
            <a:ext cx="4343400" cy="326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B2A1947-1847-08AA-4700-5ED5BF1B6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533400"/>
            <a:ext cx="74676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Diencephalon - 2 Major Parts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DF1465C-E569-A0A1-9B4E-0D2B9674E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8153400" cy="48006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Thalamus</a:t>
            </a:r>
          </a:p>
          <a:p>
            <a:pPr lvl="1">
              <a:defRPr/>
            </a:pPr>
            <a:r>
              <a:rPr lang="en-US" sz="2400" dirty="0"/>
              <a:t>Relays stimuli received from all sensory neurons to cortex for interpretation</a:t>
            </a:r>
          </a:p>
          <a:p>
            <a:pPr lvl="1">
              <a:defRPr/>
            </a:pPr>
            <a:r>
              <a:rPr lang="en-US" sz="2400" dirty="0"/>
              <a:t>Relays signals from the cerebral cortex to the proper area for further processing</a:t>
            </a:r>
          </a:p>
          <a:p>
            <a:pPr>
              <a:defRPr/>
            </a:pPr>
            <a:r>
              <a:rPr lang="en-US" sz="2800" dirty="0"/>
              <a:t>Hypothalamus</a:t>
            </a:r>
          </a:p>
          <a:p>
            <a:pPr lvl="1">
              <a:defRPr/>
            </a:pPr>
            <a:r>
              <a:rPr lang="en-US" sz="2400" dirty="0"/>
              <a:t>Monitors many parameters</a:t>
            </a:r>
          </a:p>
          <a:p>
            <a:pPr lvl="2">
              <a:defRPr/>
            </a:pPr>
            <a:r>
              <a:rPr lang="en-US" sz="2000" dirty="0"/>
              <a:t>temperature,  blood glucose levels, various hormone levels</a:t>
            </a:r>
          </a:p>
          <a:p>
            <a:pPr lvl="1">
              <a:defRPr/>
            </a:pPr>
            <a:r>
              <a:rPr lang="en-US" sz="2400" dirty="0"/>
              <a:t>Helps maintain homeostasis</a:t>
            </a:r>
          </a:p>
          <a:p>
            <a:pPr lvl="1">
              <a:defRPr/>
            </a:pPr>
            <a:r>
              <a:rPr lang="en-US" sz="2400" dirty="0"/>
              <a:t>Signals the pituitary via releasing factors</a:t>
            </a:r>
          </a:p>
          <a:p>
            <a:pPr lvl="1">
              <a:defRPr/>
            </a:pPr>
            <a:r>
              <a:rPr lang="en-US" sz="2400" dirty="0"/>
              <a:t>Signals the lower neural centers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oarings">
  <a:themeElements>
    <a:clrScheme name="">
      <a:dk1>
        <a:srgbClr val="000000"/>
      </a:dk1>
      <a:lt1>
        <a:srgbClr val="FFFFFF"/>
      </a:lt1>
      <a:dk2>
        <a:srgbClr val="0000FF"/>
      </a:dk2>
      <a:lt2>
        <a:srgbClr val="F6BF69"/>
      </a:lt2>
      <a:accent1>
        <a:srgbClr val="00FFFF"/>
      </a:accent1>
      <a:accent2>
        <a:srgbClr val="FAFD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3E500"/>
      </a:accent6>
      <a:hlink>
        <a:srgbClr val="FC0128"/>
      </a:hlink>
      <a:folHlink>
        <a:srgbClr val="3365FB"/>
      </a:folHlink>
    </a:clrScheme>
    <a:fontScheme name="soaring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c:\powerpnt\template\sldshow\soarings.ppt</Template>
  <TotalTime>1547</TotalTime>
  <Pages>39</Pages>
  <Words>1181</Words>
  <Application>Microsoft Office PowerPoint</Application>
  <PresentationFormat>On-screen Show (4:3)</PresentationFormat>
  <Paragraphs>248</Paragraphs>
  <Slides>54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Times New Roman</vt:lpstr>
      <vt:lpstr>Arial</vt:lpstr>
      <vt:lpstr>Wingdings</vt:lpstr>
      <vt:lpstr>soarings</vt:lpstr>
      <vt:lpstr>ClipArt</vt:lpstr>
      <vt:lpstr>The Nervous System</vt:lpstr>
      <vt:lpstr>Nervous System Organization</vt:lpstr>
      <vt:lpstr>Nervous System Organization</vt:lpstr>
      <vt:lpstr>The Brain - 3 Major Areas</vt:lpstr>
      <vt:lpstr>Cerebrum</vt:lpstr>
      <vt:lpstr>PowerPoint Presentation</vt:lpstr>
      <vt:lpstr>Cerebral Cortex - 4 Major Lobes</vt:lpstr>
      <vt:lpstr>Functions of the Cerebral Cortex</vt:lpstr>
      <vt:lpstr>Diencephalon - 2 Major Parts</vt:lpstr>
      <vt:lpstr>PowerPoint Presentation</vt:lpstr>
      <vt:lpstr>Cerebellum</vt:lpstr>
      <vt:lpstr>Brainstem</vt:lpstr>
      <vt:lpstr>PowerPoint Presentation</vt:lpstr>
      <vt:lpstr>Spinal Cord</vt:lpstr>
      <vt:lpstr>PowerPoint Presentation</vt:lpstr>
      <vt:lpstr>Gray Matter</vt:lpstr>
      <vt:lpstr>White Matter</vt:lpstr>
      <vt:lpstr>Descending Nerve Tracts</vt:lpstr>
      <vt:lpstr>PowerPoint Presentation</vt:lpstr>
      <vt:lpstr>Peripheral Nervous System</vt:lpstr>
      <vt:lpstr>Somatic Nervous System</vt:lpstr>
      <vt:lpstr>Autonomic Nervous System Subdivisions</vt:lpstr>
      <vt:lpstr>PowerPoint Presentation</vt:lpstr>
      <vt:lpstr>Autonomic Reflex</vt:lpstr>
      <vt:lpstr>Complex Reflexes</vt:lpstr>
      <vt:lpstr>Motor Unit</vt:lpstr>
      <vt:lpstr>Neurons</vt:lpstr>
      <vt:lpstr>Sensory Nerves</vt:lpstr>
      <vt:lpstr>Motor Nerves</vt:lpstr>
      <vt:lpstr>Neuron Part: Axons</vt:lpstr>
      <vt:lpstr>Myelin</vt:lpstr>
      <vt:lpstr>Nodes of Ranvier</vt:lpstr>
      <vt:lpstr>PowerPoint Presentation</vt:lpstr>
      <vt:lpstr>Neuron Parts:  Dendrites and Cell body</vt:lpstr>
      <vt:lpstr>Synapse</vt:lpstr>
      <vt:lpstr>Synapse</vt:lpstr>
      <vt:lpstr>Motor Nerves  - Size</vt:lpstr>
      <vt:lpstr>Nerve Properties  Related to Function</vt:lpstr>
      <vt:lpstr>Resting Membrane Potential</vt:lpstr>
      <vt:lpstr>PowerPoint Presentation</vt:lpstr>
      <vt:lpstr>Generating Action Potentials</vt:lpstr>
      <vt:lpstr>Na+ / K +  Pump</vt:lpstr>
      <vt:lpstr>PowerPoint Presentation</vt:lpstr>
      <vt:lpstr>Neuromuscular Junction</vt:lpstr>
      <vt:lpstr>Neuromuscular Junction</vt:lpstr>
      <vt:lpstr>Motor End Plate</vt:lpstr>
      <vt:lpstr>PowerPoint Presentation</vt:lpstr>
      <vt:lpstr>Tension Generating Characteristics</vt:lpstr>
      <vt:lpstr>Summation of Local Graded Potentials</vt:lpstr>
      <vt:lpstr>Gradation of Force</vt:lpstr>
      <vt:lpstr>Proprioceptors</vt:lpstr>
      <vt:lpstr>Muscle Spindles</vt:lpstr>
      <vt:lpstr>Golgi Tendon Organs</vt:lpstr>
      <vt:lpstr>Pacinian Corpuscles &amp; Ruffini Endings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subject>Exercise Physiology</dc:subject>
  <dc:creator>molly smith</dc:creator>
  <cp:keywords/>
  <dc:description/>
  <cp:lastModifiedBy>Vishal Chand</cp:lastModifiedBy>
  <cp:revision>59</cp:revision>
  <cp:lastPrinted>1601-01-01T00:00:00Z</cp:lastPrinted>
  <dcterms:created xsi:type="dcterms:W3CDTF">1996-11-27T17:08:22Z</dcterms:created>
  <dcterms:modified xsi:type="dcterms:W3CDTF">2022-06-17T12:07:25Z</dcterms:modified>
</cp:coreProperties>
</file>